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6"/>
  </p:notesMasterIdLst>
  <p:sldIdLst>
    <p:sldId id="285" r:id="rId5"/>
    <p:sldId id="1510" r:id="rId6"/>
    <p:sldId id="2114" r:id="rId7"/>
    <p:sldId id="332" r:id="rId8"/>
    <p:sldId id="1521" r:id="rId9"/>
    <p:sldId id="2100" r:id="rId10"/>
    <p:sldId id="2101" r:id="rId11"/>
    <p:sldId id="1500" r:id="rId12"/>
    <p:sldId id="1524" r:id="rId13"/>
    <p:sldId id="266" r:id="rId14"/>
    <p:sldId id="602" r:id="rId15"/>
    <p:sldId id="598" r:id="rId16"/>
    <p:sldId id="603" r:id="rId17"/>
    <p:sldId id="582" r:id="rId18"/>
    <p:sldId id="373" r:id="rId19"/>
    <p:sldId id="464" r:id="rId20"/>
    <p:sldId id="663" r:id="rId21"/>
    <p:sldId id="1522" r:id="rId22"/>
    <p:sldId id="1523" r:id="rId23"/>
    <p:sldId id="1512" r:id="rId24"/>
    <p:sldId id="333" r:id="rId25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orient="horz" pos="4637" userDrawn="1">
          <p15:clr>
            <a:srgbClr val="A4A3A4"/>
          </p15:clr>
        </p15:guide>
        <p15:guide id="3" orient="horz" pos="3859" userDrawn="1">
          <p15:clr>
            <a:srgbClr val="A4A3A4"/>
          </p15:clr>
        </p15:guide>
        <p15:guide id="4" orient="horz" pos="511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orient="horz" pos="3325" userDrawn="1">
          <p15:clr>
            <a:srgbClr val="A4A3A4"/>
          </p15:clr>
        </p15:guide>
        <p15:guide id="8" orient="horz" pos="200" userDrawn="1">
          <p15:clr>
            <a:srgbClr val="A4A3A4"/>
          </p15:clr>
        </p15:guide>
        <p15:guide id="9" orient="horz" pos="3370" userDrawn="1">
          <p15:clr>
            <a:srgbClr val="A4A3A4"/>
          </p15:clr>
        </p15:guide>
        <p15:guide id="10" orient="horz" pos="457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pos="2808" userDrawn="1">
          <p15:clr>
            <a:srgbClr val="A4A3A4"/>
          </p15:clr>
        </p15:guide>
        <p15:guide id="13" pos="4613" userDrawn="1">
          <p15:clr>
            <a:srgbClr val="A4A3A4"/>
          </p15:clr>
        </p15:guide>
        <p15:guide id="14" pos="4030" userDrawn="1">
          <p15:clr>
            <a:srgbClr val="A4A3A4"/>
          </p15:clr>
        </p15:guide>
        <p15:guide id="15" pos="7664" userDrawn="1">
          <p15:clr>
            <a:srgbClr val="A4A3A4"/>
          </p15:clr>
        </p15:guide>
        <p15:guide id="16" pos="3979" userDrawn="1">
          <p15:clr>
            <a:srgbClr val="A4A3A4"/>
          </p15:clr>
        </p15:guide>
        <p15:guide id="17" pos="2755" userDrawn="1">
          <p15:clr>
            <a:srgbClr val="A4A3A4"/>
          </p15:clr>
        </p15:guide>
        <p15:guide id="18" pos="1579" userDrawn="1">
          <p15:clr>
            <a:srgbClr val="A4A3A4"/>
          </p15:clr>
        </p15:guide>
        <p15:guide id="19" pos="7709" userDrawn="1">
          <p15:clr>
            <a:srgbClr val="A4A3A4"/>
          </p15:clr>
        </p15:guide>
        <p15:guide id="20" pos="5211" userDrawn="1">
          <p15:clr>
            <a:srgbClr val="A4A3A4"/>
          </p15:clr>
        </p15:guide>
        <p15:guide id="21" userDrawn="1">
          <p15:clr>
            <a:srgbClr val="A4A3A4"/>
          </p15:clr>
        </p15:guide>
        <p15:guide id="22" pos="5256" userDrawn="1">
          <p15:clr>
            <a:srgbClr val="A4A3A4"/>
          </p15:clr>
        </p15:guide>
        <p15:guide id="23" pos="6435" userDrawn="1">
          <p15:clr>
            <a:srgbClr val="A4A3A4"/>
          </p15:clr>
        </p15:guide>
        <p15:guide id="24" pos="6485" userDrawn="1">
          <p15:clr>
            <a:srgbClr val="A4A3A4"/>
          </p15:clr>
        </p15:guide>
        <p15:guide id="25" pos="8856" userDrawn="1">
          <p15:clr>
            <a:srgbClr val="A4A3A4"/>
          </p15:clr>
        </p15:guide>
        <p15:guide id="26" pos="336" userDrawn="1">
          <p15:clr>
            <a:srgbClr val="A4A3A4"/>
          </p15:clr>
        </p15:guide>
        <p15:guide id="27" pos="5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  <p:cmAuthor id="2" name="Caitlyn Ryan" initials="CR" lastIdx="2" clrIdx="2">
    <p:extLst>
      <p:ext uri="{19B8F6BF-5375-455C-9EA6-DF929625EA0E}">
        <p15:presenceInfo xmlns:p15="http://schemas.microsoft.com/office/powerpoint/2012/main" userId="S-1-5-21-383413107-1061881802-891584314-125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14042"/>
    <a:srgbClr val="F2F4F3"/>
    <a:srgbClr val="595A5D"/>
    <a:srgbClr val="DCDCDC"/>
    <a:srgbClr val="F2F4F4"/>
    <a:srgbClr val="0E2735"/>
    <a:srgbClr val="4F81BD"/>
    <a:srgbClr val="0C9B2E"/>
    <a:srgbClr val="FFFAD0"/>
    <a:srgbClr val="FFF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2" autoAdjust="0"/>
    <p:restoredTop sz="88409" autoAdjust="0"/>
  </p:normalViewPr>
  <p:slideViewPr>
    <p:cSldViewPr snapToGrid="0" showGuides="1">
      <p:cViewPr varScale="1">
        <p:scale>
          <a:sx n="83" d="100"/>
          <a:sy n="83" d="100"/>
        </p:scale>
        <p:origin x="1480" y="208"/>
      </p:cViewPr>
      <p:guideLst>
        <p:guide orient="horz" pos="1488"/>
        <p:guide orient="horz" pos="4637"/>
        <p:guide orient="horz" pos="3859"/>
        <p:guide orient="horz" pos="5114"/>
        <p:guide orient="horz" pos="2160"/>
        <p:guide orient="horz" pos="2205"/>
        <p:guide orient="horz" pos="3325"/>
        <p:guide orient="horz" pos="200"/>
        <p:guide orient="horz" pos="3370"/>
        <p:guide orient="horz" pos="4574"/>
        <p:guide pos="1536"/>
        <p:guide pos="2808"/>
        <p:guide pos="4613"/>
        <p:guide pos="4030"/>
        <p:guide pos="7664"/>
        <p:guide pos="3979"/>
        <p:guide pos="2755"/>
        <p:guide pos="1579"/>
        <p:guide pos="7709"/>
        <p:guide pos="5211"/>
        <p:guide/>
        <p:guide pos="5256"/>
        <p:guide pos="6435"/>
        <p:guide pos="6485"/>
        <p:guide pos="8856"/>
        <p:guide pos="336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0B25AC41-3BEC-9247-8322-91B80C013F2D}" type="datetimeFigureOut">
              <a:rPr lang="en-US" smtClean="0"/>
              <a:pPr/>
              <a:t>6/7/22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1pPr>
    <a:lvl2pPr marL="73152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2pPr>
    <a:lvl3pPr marL="146304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3pPr>
    <a:lvl4pPr marL="219456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4pPr>
    <a:lvl5pPr marL="292608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en-US" dirty="0"/>
              <a:t>From CloudFront to Dynamo</a:t>
            </a:r>
          </a:p>
          <a:p>
            <a:pPr marL="0" indent="0" algn="l">
              <a:buFontTx/>
              <a:buNone/>
            </a:pPr>
            <a:r>
              <a:rPr lang="en-US" dirty="0"/>
              <a:t>From S3 to client.</a:t>
            </a:r>
          </a:p>
          <a:p>
            <a:pPr marL="0" indent="0" algn="l">
              <a:buFontTx/>
              <a:buNone/>
            </a:pPr>
            <a:r>
              <a:rPr lang="en-US" dirty="0"/>
              <a:t>All </a:t>
            </a:r>
            <a:r>
              <a:rPr lang="en-US" dirty="0" err="1"/>
              <a:t>authz</a:t>
            </a:r>
            <a:r>
              <a:rPr lang="en-US" dirty="0"/>
              <a:t> with </a:t>
            </a:r>
            <a:r>
              <a:rPr lang="en-US" dirty="0" err="1"/>
              <a:t>cognito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4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develop your Lambdas from an IDE, Cloud9 or from the console itself (not recommended for real purposes as this is not a suitable IDE).</a:t>
            </a:r>
          </a:p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used for caching. Expect no lambda reutilization (ephemeral compute!)</a:t>
            </a:r>
          </a:p>
          <a:p>
            <a:r>
              <a:rPr lang="en-US" dirty="0"/>
              <a:t>SDKs are pre-built inside of the lambda execution.</a:t>
            </a:r>
          </a:p>
          <a:p>
            <a:r>
              <a:rPr lang="en-US" dirty="0"/>
              <a:t>X-ray integration = one single checkbox.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4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3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service we’ll look at is DynamoDB.</a:t>
            </a:r>
            <a:r>
              <a:rPr lang="en-US" baseline="0" dirty="0"/>
              <a:t> We’ll be using DynamoDB extensively in our workshop.</a:t>
            </a:r>
          </a:p>
          <a:p>
            <a:endParaRPr lang="en-US" baseline="0" dirty="0"/>
          </a:p>
          <a:p>
            <a:r>
              <a:rPr lang="en-US" baseline="0" dirty="0"/>
              <a:t>You can think of DynamoDB as a serverless database in a similar way to Lambda as serverless compute. As I mentioned, persistence was an anti-goal for Lambda, DynamoDB provides a persistence layer that you can leverage for your applications without managing servers.</a:t>
            </a:r>
          </a:p>
          <a:p>
            <a:endParaRPr lang="en-US" baseline="0" dirty="0"/>
          </a:p>
          <a:p>
            <a:r>
              <a:rPr lang="en-US" baseline="0" dirty="0"/>
              <a:t>It’s a fully managed NoSQL database designed to provide consistent, single-digit millisecond latency regardless of scale.</a:t>
            </a:r>
          </a:p>
          <a:p>
            <a:endParaRPr lang="en-US" baseline="0" dirty="0"/>
          </a:p>
          <a:p>
            <a:r>
              <a:rPr lang="en-US" baseline="0" dirty="0"/>
              <a:t>It supports both document and key-vale data structures similar to other NoSQL data stores you may have worked with in the past.</a:t>
            </a:r>
          </a:p>
          <a:p>
            <a:endParaRPr lang="en-US" baseline="0" dirty="0"/>
          </a:p>
          <a:p>
            <a:r>
              <a:rPr lang="en-US" baseline="0" dirty="0"/>
              <a:t>DynamoDB is fully integrated with Lambda in that you can build a Lambda function to execute and react to data changing within DynamoDB as a database trigger.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88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82CB9A-480D-F14B-961F-CDDBD4EFCEAA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9414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Managed API Platform</a:t>
            </a:r>
          </a:p>
          <a:p>
            <a:pPr marL="0" indent="0">
              <a:buFontTx/>
              <a:buNone/>
            </a:pPr>
            <a:r>
              <a:rPr lang="en-US" dirty="0"/>
              <a:t>From edge to private APIs (Edge, regional, access to VPC and private APIs)</a:t>
            </a:r>
          </a:p>
          <a:p>
            <a:pPr marL="0" indent="0">
              <a:buFontTx/>
              <a:buNone/>
            </a:pPr>
            <a:r>
              <a:rPr lang="en-US" dirty="0" err="1"/>
              <a:t>Openapi</a:t>
            </a:r>
            <a:r>
              <a:rPr lang="en-US" dirty="0"/>
              <a:t> compatible</a:t>
            </a:r>
          </a:p>
          <a:p>
            <a:pPr marL="0" indent="0">
              <a:buFontTx/>
              <a:buNone/>
            </a:pPr>
            <a:r>
              <a:rPr lang="en-US" dirty="0"/>
              <a:t>From API to any endpoint (inside or outside of AWS).</a:t>
            </a:r>
          </a:p>
          <a:p>
            <a:pPr marL="0" indent="0">
              <a:buFontTx/>
              <a:buNone/>
            </a:pPr>
            <a:r>
              <a:rPr lang="en-US" dirty="0"/>
              <a:t>Monitored via CW.</a:t>
            </a:r>
          </a:p>
          <a:p>
            <a:pPr marL="0" indent="0">
              <a:buFontTx/>
              <a:buNone/>
            </a:pPr>
            <a:r>
              <a:rPr lang="en-US" dirty="0"/>
              <a:t>Super easy Lambda Integration.</a:t>
            </a:r>
          </a:p>
          <a:p>
            <a:pPr marL="0" indent="0">
              <a:buFontTx/>
              <a:buNone/>
            </a:pPr>
            <a:r>
              <a:rPr lang="en-US" dirty="0"/>
              <a:t>--------------</a:t>
            </a:r>
          </a:p>
          <a:p>
            <a:pPr marL="0" indent="0">
              <a:buFontTx/>
              <a:buNone/>
            </a:pPr>
            <a:r>
              <a:rPr lang="en-US" dirty="0"/>
              <a:t>Many features – Models, Cache, Usage Plans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7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Managed API Platform</a:t>
            </a:r>
          </a:p>
          <a:p>
            <a:pPr marL="0" indent="0">
              <a:buFontTx/>
              <a:buNone/>
            </a:pPr>
            <a:r>
              <a:rPr lang="en-US" dirty="0"/>
              <a:t>From edge to private APIs (Edge, regional, access to VPC and private APIs)</a:t>
            </a:r>
          </a:p>
          <a:p>
            <a:pPr marL="0" indent="0">
              <a:buFontTx/>
              <a:buNone/>
            </a:pPr>
            <a:r>
              <a:rPr lang="en-US" dirty="0" err="1"/>
              <a:t>Openapi</a:t>
            </a:r>
            <a:r>
              <a:rPr lang="en-US" dirty="0"/>
              <a:t> compatible</a:t>
            </a:r>
          </a:p>
          <a:p>
            <a:pPr marL="0" indent="0">
              <a:buFontTx/>
              <a:buNone/>
            </a:pPr>
            <a:r>
              <a:rPr lang="en-US" dirty="0"/>
              <a:t>From API to any endpoint (inside or outside of AWS).</a:t>
            </a:r>
          </a:p>
          <a:p>
            <a:pPr marL="0" indent="0">
              <a:buFontTx/>
              <a:buNone/>
            </a:pPr>
            <a:r>
              <a:rPr lang="en-US" dirty="0"/>
              <a:t>Monitored via CW.</a:t>
            </a:r>
          </a:p>
          <a:p>
            <a:pPr marL="0" indent="0">
              <a:buFontTx/>
              <a:buNone/>
            </a:pPr>
            <a:r>
              <a:rPr lang="en-US" dirty="0"/>
              <a:t>Super easy Lambda Integration.</a:t>
            </a:r>
          </a:p>
          <a:p>
            <a:pPr marL="0" indent="0">
              <a:buFontTx/>
              <a:buNone/>
            </a:pPr>
            <a:r>
              <a:rPr lang="en-US" dirty="0"/>
              <a:t>--------------</a:t>
            </a:r>
          </a:p>
          <a:p>
            <a:pPr marL="0" indent="0">
              <a:buFontTx/>
              <a:buNone/>
            </a:pPr>
            <a:r>
              <a:rPr lang="en-US" dirty="0"/>
              <a:t>Many features – Models, Cache, Usage Plans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9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 Cognito is a user management service. Instead of building,</a:t>
            </a:r>
            <a:r>
              <a:rPr lang="en-US" baseline="0" dirty="0"/>
              <a:t> securing, and scaling a system to handle user management, authentication, and data synchronization, you can instead focus on creating great app experiences.</a:t>
            </a:r>
          </a:p>
          <a:p>
            <a:endParaRPr lang="en-US" baseline="0" dirty="0"/>
          </a:p>
          <a:p>
            <a:r>
              <a:rPr lang="en-US" baseline="0" dirty="0"/>
              <a:t>Every product development cycle contains a few weeks of undifferentiated items like “build a login flow” and “create a password reset system.” Cognito gives you a speed boost by taking care of these rote backlog items for you.</a:t>
            </a:r>
          </a:p>
          <a:p>
            <a:endParaRPr lang="en-US" baseline="0" dirty="0"/>
          </a:p>
          <a:p>
            <a:r>
              <a:rPr lang="en-US" baseline="0" dirty="0"/>
              <a:t>Cognito is integrated with third party login provides like Facebook, Twitter, Google, Amazon, or any third party identity provider that exposes a SAML interface. Likewise, with Cognito your user pools, you can manage your own users in the cloud securely without spending any time architecting your own identity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6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en-US" dirty="0"/>
              <a:t>From CloudFront to Dynamo</a:t>
            </a:r>
          </a:p>
          <a:p>
            <a:pPr marL="0" indent="0" algn="l">
              <a:buFontTx/>
              <a:buNone/>
            </a:pPr>
            <a:r>
              <a:rPr lang="en-US" dirty="0"/>
              <a:t>From S3 to client.</a:t>
            </a:r>
          </a:p>
          <a:p>
            <a:pPr marL="0" indent="0" algn="l">
              <a:buFontTx/>
              <a:buNone/>
            </a:pPr>
            <a:r>
              <a:rPr lang="en-US" dirty="0"/>
              <a:t>All </a:t>
            </a:r>
            <a:r>
              <a:rPr lang="en-US" dirty="0" err="1"/>
              <a:t>authz</a:t>
            </a:r>
            <a:r>
              <a:rPr lang="en-US" dirty="0"/>
              <a:t> with </a:t>
            </a:r>
            <a:r>
              <a:rPr lang="en-US" dirty="0" err="1"/>
              <a:t>cognito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8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 Simple Storage Service is one of AWS’ oldest services – it’s a massively scalable object store that provides serverless storage.</a:t>
            </a:r>
          </a:p>
          <a:p>
            <a:endParaRPr lang="en-US" dirty="0"/>
          </a:p>
          <a:p>
            <a:r>
              <a:rPr lang="en-US" dirty="0"/>
              <a:t>It</a:t>
            </a:r>
            <a:r>
              <a:rPr lang="en-US" baseline="0" dirty="0"/>
              <a:t> stores trillions of objects and regularly handles millions of requests per second and provides effectively infinite storage without any provisioning.</a:t>
            </a:r>
          </a:p>
          <a:p>
            <a:endParaRPr lang="en-US" baseline="0" dirty="0"/>
          </a:p>
          <a:p>
            <a:r>
              <a:rPr lang="en-US" baseline="0" dirty="0"/>
              <a:t>Like other serverless servers, it provides continuous scaling, you never pay for idle resources, and allows you to focus on your application rather than commodity object storage.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3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way to serve static content: AWS Amplify Console</a:t>
            </a:r>
          </a:p>
          <a:p>
            <a:endParaRPr lang="en-US" dirty="0"/>
          </a:p>
          <a:p>
            <a:r>
              <a:rPr lang="en-US" dirty="0"/>
              <a:t>1. Connect your repository</a:t>
            </a:r>
          </a:p>
          <a:p>
            <a:endParaRPr lang="en-US" dirty="0"/>
          </a:p>
          <a:p>
            <a:r>
              <a:rPr lang="en-US" dirty="0"/>
              <a:t>2. setup build settings, provides templates for common frameworks (e.g. React, Hugo, Jekyll, etc.)</a:t>
            </a:r>
          </a:p>
          <a:p>
            <a:endParaRPr lang="en-US" dirty="0"/>
          </a:p>
          <a:p>
            <a:r>
              <a:rPr lang="en-US" dirty="0"/>
              <a:t>3. Deploy your application, uses S3 and CloudFront under the hood but takes care of cache invalidation, atomic deployments,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model of compute is simple: you have an event coming from an AWS service or an invocation, a request coming from an endpoint or a change on a resource and your code gets executed.</a:t>
            </a:r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code can be built with virtually any kind of language. We, out of the box, support and manage these ones but you can build you custom runtime.</a:t>
            </a:r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From this code, do what your business need! Connect to services, public endpoints, calculations, DBs, transformation. Basically, code.</a:t>
            </a:r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15 mins execution limit</a:t>
            </a:r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Event driven</a:t>
            </a:r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109721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6/7/22 11:07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object: The event that triggered this code. For example, the content of an API request, the item of an SQS queue item, the location of a file on S3.</a:t>
            </a:r>
          </a:p>
          <a:p>
            <a:r>
              <a:rPr lang="en-US" dirty="0"/>
              <a:t>The context gives you information about the actual execution of the lambda.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4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free tier doesn’t have a limit of 1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and network are allocated based on the memory selected. </a:t>
            </a:r>
            <a:r>
              <a:rPr lang="en-US" dirty="0" err="1"/>
              <a:t>Muti</a:t>
            </a:r>
            <a:r>
              <a:rPr lang="en-US" dirty="0"/>
              <a:t> from 1.5GB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3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 policies: What can my lambda do? Which services can this lambda reach?</a:t>
            </a:r>
          </a:p>
          <a:p>
            <a:r>
              <a:rPr lang="en-US" dirty="0"/>
              <a:t>Function policies: Who can execute this lambda?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1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e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340F2-306D-C649-A2E3-D1F899479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1520"/>
            <a:ext cx="1357299" cy="8143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366972-4B8E-EE4B-89C6-34A143B2201C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D3521FC-C508-104E-80D8-E2DD945D2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6" y="5952744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Date, location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A4C63CE-724C-A547-9CD4-8B4632C3CC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3053166"/>
            <a:ext cx="11719981" cy="1191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11D19E0-362B-324D-B73A-FB792D5DD4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4253721"/>
            <a:ext cx="9666531" cy="12312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Social handle</a:t>
            </a:r>
          </a:p>
        </p:txBody>
      </p:sp>
    </p:spTree>
    <p:extLst>
      <p:ext uri="{BB962C8B-B14F-4D97-AF65-F5344CB8AC3E}">
        <p14:creationId xmlns:p14="http://schemas.microsoft.com/office/powerpoint/2010/main" val="200531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Bulleted_Sec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4832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C5D45-2516-944B-852E-9416AD287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8" y="1645920"/>
            <a:ext cx="6400800" cy="5089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80DD99-A52C-8C44-9396-106AF36BB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00" y="1645920"/>
            <a:ext cx="6400800" cy="5089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50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8B8829-AB11-E54F-AFFF-11D6AD397D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8100" y="1645920"/>
            <a:ext cx="6400800" cy="5088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63CB81-2BA0-0B4C-95B7-83DDBF552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480" y="1645920"/>
            <a:ext cx="6400800" cy="5087619"/>
          </a:xfrm>
        </p:spPr>
        <p:txBody>
          <a:bodyPr/>
          <a:lstStyle>
            <a:lvl1pPr marL="0" marR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sz="1920" b="1" dirty="0"/>
              <a:t>Lorem ipsum dolor sit </a:t>
            </a:r>
            <a:r>
              <a:rPr lang="en-US" sz="1920" b="1" dirty="0" err="1"/>
              <a:t>amet</a:t>
            </a:r>
            <a:r>
              <a:rPr lang="en-US" sz="1920" b="1" dirty="0"/>
              <a:t>, </a:t>
            </a:r>
            <a:r>
              <a:rPr lang="en-US" sz="1920" b="1" dirty="0" err="1"/>
              <a:t>consectetuer</a:t>
            </a:r>
            <a:r>
              <a:rPr lang="en-US" sz="1920" b="1" dirty="0"/>
              <a:t> </a:t>
            </a:r>
            <a:r>
              <a:rPr lang="en-US" sz="1920" b="1" dirty="0" err="1"/>
              <a:t>adipiscing</a:t>
            </a:r>
            <a:r>
              <a:rPr lang="en-US" sz="1920" b="1" dirty="0"/>
              <a:t> </a:t>
            </a:r>
            <a:r>
              <a:rPr lang="en-US" sz="1920" b="1" dirty="0" err="1"/>
              <a:t>elit</a:t>
            </a:r>
            <a:r>
              <a:rPr lang="en-US" sz="1920" b="1" dirty="0"/>
              <a:t>, </a:t>
            </a:r>
            <a:r>
              <a:rPr lang="en-US" sz="1920" b="1" dirty="0" err="1"/>
              <a:t>sed</a:t>
            </a:r>
            <a:r>
              <a:rPr lang="en-US" sz="1920" b="1" dirty="0"/>
              <a:t> </a:t>
            </a:r>
            <a:r>
              <a:rPr lang="en-US" sz="1920" b="1" dirty="0" err="1"/>
              <a:t>diam</a:t>
            </a:r>
            <a:r>
              <a:rPr lang="en-US" sz="1920" b="1" dirty="0"/>
              <a:t> </a:t>
            </a:r>
            <a:r>
              <a:rPr lang="en-US" sz="1920" b="1" dirty="0" err="1"/>
              <a:t>nonummy</a:t>
            </a:r>
            <a:r>
              <a:rPr lang="en-US" sz="1920" b="1" dirty="0"/>
              <a:t> </a:t>
            </a:r>
            <a:r>
              <a:rPr lang="en-US" sz="1920" b="1" dirty="0" err="1"/>
              <a:t>nibh</a:t>
            </a:r>
            <a:r>
              <a:rPr lang="en-US" sz="1920" b="1" dirty="0"/>
              <a:t> </a:t>
            </a:r>
            <a:r>
              <a:rPr lang="en-US" sz="1920" b="1" dirty="0" err="1"/>
              <a:t>euismod</a:t>
            </a:r>
            <a:r>
              <a:rPr lang="en-US" sz="1920" b="1" dirty="0"/>
              <a:t> </a:t>
            </a:r>
            <a:r>
              <a:rPr lang="en-US" sz="1920" b="1" dirty="0" err="1"/>
              <a:t>tincidunt</a:t>
            </a:r>
            <a:r>
              <a:rPr lang="en-US" sz="1920" b="1" dirty="0"/>
              <a:t> </a:t>
            </a:r>
            <a:r>
              <a:rPr lang="en-US" sz="1920" b="1" dirty="0" err="1"/>
              <a:t>ut</a:t>
            </a:r>
            <a:r>
              <a:rPr lang="en-US" sz="1920" b="1" dirty="0"/>
              <a:t> </a:t>
            </a:r>
            <a:r>
              <a:rPr lang="en-US" sz="1920" b="1" dirty="0" err="1"/>
              <a:t>laoreet</a:t>
            </a:r>
            <a:r>
              <a:rPr lang="en-US" sz="1920" b="1" dirty="0"/>
              <a:t> dolore magna </a:t>
            </a:r>
            <a:r>
              <a:rPr lang="en-US" sz="1920" b="1" dirty="0" err="1"/>
              <a:t>aliquam</a:t>
            </a:r>
            <a:r>
              <a:rPr lang="en-US" sz="1920" b="1" dirty="0"/>
              <a:t> </a:t>
            </a:r>
            <a:r>
              <a:rPr lang="en-US" sz="1920" b="1" dirty="0" err="1"/>
              <a:t>erat</a:t>
            </a:r>
            <a:r>
              <a:rPr lang="en-US" sz="1920" b="1" dirty="0"/>
              <a:t> </a:t>
            </a:r>
            <a:r>
              <a:rPr lang="en-US" sz="1920" b="1" dirty="0" err="1"/>
              <a:t>volutpat</a:t>
            </a:r>
            <a:r>
              <a:rPr lang="en-US" sz="1920" b="1" dirty="0"/>
              <a:t>. </a:t>
            </a:r>
          </a:p>
          <a:p>
            <a:endParaRPr lang="en-US" sz="1920" b="1" dirty="0"/>
          </a:p>
          <a:p>
            <a:r>
              <a:rPr lang="en-US" sz="1920" b="1" dirty="0"/>
              <a:t>Lorem ipsum dolor sit </a:t>
            </a:r>
            <a:r>
              <a:rPr lang="en-US" sz="1920" b="1" dirty="0" err="1"/>
              <a:t>amet</a:t>
            </a:r>
            <a:r>
              <a:rPr lang="en-US" sz="1920" b="1" dirty="0"/>
              <a:t>, </a:t>
            </a:r>
            <a:r>
              <a:rPr lang="en-US" sz="1920" b="1" dirty="0" err="1"/>
              <a:t>consectetuer</a:t>
            </a:r>
            <a:r>
              <a:rPr lang="en-US" sz="1920" b="1" dirty="0"/>
              <a:t> </a:t>
            </a:r>
            <a:r>
              <a:rPr lang="en-US" sz="1920" b="1" dirty="0" err="1"/>
              <a:t>adipiscing</a:t>
            </a:r>
            <a:r>
              <a:rPr lang="en-US" sz="1920" b="1" dirty="0"/>
              <a:t> </a:t>
            </a:r>
            <a:r>
              <a:rPr lang="en-US" sz="1920" b="1" dirty="0" err="1"/>
              <a:t>elit</a:t>
            </a:r>
            <a:r>
              <a:rPr lang="en-US" sz="1920" b="1" dirty="0"/>
              <a:t>, </a:t>
            </a:r>
            <a:r>
              <a:rPr lang="en-US" sz="1920" b="1" dirty="0" err="1"/>
              <a:t>sed</a:t>
            </a:r>
            <a:r>
              <a:rPr lang="en-US" sz="1920" b="1" dirty="0"/>
              <a:t> </a:t>
            </a:r>
            <a:r>
              <a:rPr lang="en-US" sz="1920" b="1" dirty="0" err="1"/>
              <a:t>diam</a:t>
            </a:r>
            <a:r>
              <a:rPr lang="en-US" sz="1920" b="1" dirty="0"/>
              <a:t> </a:t>
            </a:r>
            <a:r>
              <a:rPr lang="en-US" sz="1920" b="1" dirty="0" err="1"/>
              <a:t>nonummy</a:t>
            </a:r>
            <a:r>
              <a:rPr lang="en-US" sz="1920" b="1" dirty="0"/>
              <a:t> </a:t>
            </a:r>
            <a:r>
              <a:rPr lang="en-US" sz="1920" b="1" dirty="0" err="1"/>
              <a:t>nibh</a:t>
            </a:r>
            <a:r>
              <a:rPr lang="en-US" sz="1920" b="1" dirty="0"/>
              <a:t> </a:t>
            </a:r>
            <a:r>
              <a:rPr lang="en-US" sz="1920" b="1" dirty="0" err="1"/>
              <a:t>euismod</a:t>
            </a:r>
            <a:r>
              <a:rPr lang="en-US" sz="1920" b="1" dirty="0"/>
              <a:t> </a:t>
            </a:r>
            <a:r>
              <a:rPr lang="en-US" sz="1920" b="1" dirty="0" err="1"/>
              <a:t>tincidunt</a:t>
            </a:r>
            <a:r>
              <a:rPr lang="en-US" sz="1920" b="1" dirty="0"/>
              <a:t> </a:t>
            </a:r>
            <a:r>
              <a:rPr lang="en-US" sz="1920" b="1" dirty="0" err="1"/>
              <a:t>ut</a:t>
            </a:r>
            <a:r>
              <a:rPr lang="en-US" sz="1920" b="1" dirty="0"/>
              <a:t> </a:t>
            </a:r>
            <a:r>
              <a:rPr lang="en-US" sz="1920" b="1" dirty="0" err="1"/>
              <a:t>laoreet</a:t>
            </a:r>
            <a:r>
              <a:rPr lang="en-US" sz="1920" b="1" dirty="0"/>
              <a:t> dolore magna </a:t>
            </a:r>
            <a:r>
              <a:rPr lang="en-US" sz="1920" b="1" dirty="0" err="1"/>
              <a:t>aliquam</a:t>
            </a:r>
            <a:r>
              <a:rPr lang="en-US" sz="1920" b="1" dirty="0"/>
              <a:t> </a:t>
            </a:r>
            <a:r>
              <a:rPr lang="en-US" sz="1920" b="1" dirty="0" err="1"/>
              <a:t>erat</a:t>
            </a:r>
            <a:r>
              <a:rPr lang="en-US" sz="1920" b="1" dirty="0"/>
              <a:t> </a:t>
            </a:r>
            <a:r>
              <a:rPr lang="en-US" sz="1920" b="1" dirty="0" err="1"/>
              <a:t>volutpat</a:t>
            </a:r>
            <a:r>
              <a:rPr lang="en-US" sz="1920" b="1" dirty="0"/>
              <a:t>. </a:t>
            </a:r>
          </a:p>
          <a:p>
            <a:endParaRPr lang="en-US" sz="1920" b="1" dirty="0"/>
          </a:p>
          <a:p>
            <a:r>
              <a:rPr lang="en-US" sz="1920" b="1" dirty="0"/>
              <a:t>Lorem ipsum dolor sit </a:t>
            </a:r>
            <a:r>
              <a:rPr lang="en-US" sz="1920" b="1" dirty="0" err="1"/>
              <a:t>amet</a:t>
            </a:r>
            <a:r>
              <a:rPr lang="en-US" sz="1920" b="1" dirty="0"/>
              <a:t>, </a:t>
            </a:r>
            <a:r>
              <a:rPr lang="en-US" sz="1920" b="1" dirty="0" err="1"/>
              <a:t>consectetuer</a:t>
            </a:r>
            <a:r>
              <a:rPr lang="en-US" sz="1920" b="1" dirty="0"/>
              <a:t> </a:t>
            </a:r>
            <a:r>
              <a:rPr lang="en-US" sz="1920" b="1" dirty="0" err="1"/>
              <a:t>adipiscing</a:t>
            </a:r>
            <a:r>
              <a:rPr lang="en-US" sz="1920" b="1" dirty="0"/>
              <a:t> </a:t>
            </a:r>
            <a:r>
              <a:rPr lang="en-US" sz="1920" b="1" dirty="0" err="1"/>
              <a:t>elit</a:t>
            </a:r>
            <a:r>
              <a:rPr lang="en-US" sz="1920" b="1" dirty="0"/>
              <a:t>, </a:t>
            </a:r>
            <a:r>
              <a:rPr lang="en-US" sz="1920" b="1" dirty="0" err="1"/>
              <a:t>sed</a:t>
            </a:r>
            <a:r>
              <a:rPr lang="en-US" sz="1920" b="1" dirty="0"/>
              <a:t> </a:t>
            </a:r>
            <a:r>
              <a:rPr lang="en-US" sz="1920" b="1" dirty="0" err="1"/>
              <a:t>diam</a:t>
            </a:r>
            <a:r>
              <a:rPr lang="en-US" sz="1920" b="1" dirty="0"/>
              <a:t> </a:t>
            </a:r>
            <a:r>
              <a:rPr lang="en-US" sz="1920" b="1" dirty="0" err="1"/>
              <a:t>nonummy</a:t>
            </a:r>
            <a:r>
              <a:rPr lang="en-US" sz="1920" b="1" dirty="0"/>
              <a:t> </a:t>
            </a:r>
            <a:r>
              <a:rPr lang="en-US" sz="1920" b="1" dirty="0" err="1"/>
              <a:t>nibh</a:t>
            </a:r>
            <a:r>
              <a:rPr lang="en-US" sz="1920" b="1" dirty="0"/>
              <a:t> </a:t>
            </a:r>
            <a:r>
              <a:rPr lang="en-US" sz="1920" b="1" dirty="0" err="1"/>
              <a:t>euismod</a:t>
            </a:r>
            <a:r>
              <a:rPr lang="en-US" sz="1920" b="1" dirty="0"/>
              <a:t> </a:t>
            </a:r>
            <a:r>
              <a:rPr lang="en-US" sz="1920" b="1" dirty="0" err="1"/>
              <a:t>tincidunt</a:t>
            </a:r>
            <a:r>
              <a:rPr lang="en-US" sz="1920" b="1" dirty="0"/>
              <a:t> </a:t>
            </a:r>
            <a:r>
              <a:rPr lang="en-US" sz="1920" b="1" dirty="0" err="1"/>
              <a:t>ut</a:t>
            </a:r>
            <a:r>
              <a:rPr lang="en-US" sz="1920" b="1" dirty="0"/>
              <a:t> </a:t>
            </a:r>
            <a:r>
              <a:rPr lang="en-US" sz="1920" b="1" dirty="0" err="1"/>
              <a:t>laoreet</a:t>
            </a:r>
            <a:r>
              <a:rPr lang="en-US" sz="1920" b="1" dirty="0"/>
              <a:t> dolore magna </a:t>
            </a:r>
            <a:r>
              <a:rPr lang="en-US" sz="1920" b="1" dirty="0" err="1"/>
              <a:t>aliquam</a:t>
            </a:r>
            <a:r>
              <a:rPr lang="en-US" sz="1920" b="1" dirty="0"/>
              <a:t> </a:t>
            </a:r>
            <a:r>
              <a:rPr lang="en-US" sz="1920" b="1" dirty="0" err="1"/>
              <a:t>erat</a:t>
            </a:r>
            <a:r>
              <a:rPr lang="en-US" sz="1920" b="1" dirty="0"/>
              <a:t> </a:t>
            </a:r>
            <a:r>
              <a:rPr lang="en-US" sz="1920" b="1" dirty="0" err="1"/>
              <a:t>volutpat</a:t>
            </a:r>
            <a:r>
              <a:rPr lang="en-US" sz="1920" b="1" dirty="0"/>
              <a:t>. </a:t>
            </a:r>
          </a:p>
          <a:p>
            <a:endParaRPr lang="en-US" sz="1920" b="1" dirty="0"/>
          </a:p>
        </p:txBody>
      </p:sp>
    </p:spTree>
    <p:extLst>
      <p:ext uri="{BB962C8B-B14F-4D97-AF65-F5344CB8AC3E}">
        <p14:creationId xmlns:p14="http://schemas.microsoft.com/office/powerpoint/2010/main" val="153776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7E420A9-CC61-744A-929F-ECC58314A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45920"/>
            <a:ext cx="4572000" cy="5028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C5ED34-8610-AF44-B5D4-DCA3634E5C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86900" y="1645920"/>
            <a:ext cx="4572000" cy="5028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997369-9E26-AA4F-86C5-89CE9789BE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3512" y="1645920"/>
            <a:ext cx="3657600" cy="26862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0D1CBE-2F23-DA4E-AF93-871DC6AE9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512" y="4774602"/>
            <a:ext cx="3657600" cy="1892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6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820B8C-5E97-A44A-A9BF-CA38F1A9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EF31DAE-CCCE-2B46-940F-8A65659D0A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8328074" cy="5028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2F0690-6524-DB42-8F3D-7A53E8A2CD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01480" y="1645920"/>
            <a:ext cx="4754880" cy="5028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Cen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4832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53F10-9B0B-734F-B4E4-C98A7D09B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13510260" cy="5338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174B360-4DA4-6744-ACFC-7DB49D4F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4630400" cy="82295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Logo_Customer_W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61C43B1-F027-8D4C-A357-C0443C9527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674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CAF2086-B0F7-3A42-9B32-5E8E98210D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8298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CEC5B2A-BC35-2443-A09C-60F189DA99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09922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40B1AE-19F8-B643-9F51-AF879A784B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091547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1A4F132-9F85-FB40-8DAB-CAFBC0A86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6674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C0CB52A-AAFF-3443-A1B6-90061B63DF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28298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F7C7411-4353-2C46-88BB-81BA2B34FAE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09922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39C439-B178-3B44-9A9B-CA908F4166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091547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26396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857" cy="8723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able Placeholder 3">
            <a:extLst>
              <a:ext uri="{FF2B5EF4-FFF2-40B4-BE49-F238E27FC236}">
                <a16:creationId xmlns:a16="http://schemas.microsoft.com/office/drawing/2014/main" id="{2B2A2CF2-1B4F-AF47-A850-CCC66A8E1A3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8640" y="1645920"/>
            <a:ext cx="13510260" cy="5303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1D1356-479B-2E4F-BA4E-AADD8155B38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3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17EE4A2A-D6A7-7149-9A3A-3B08D098FD9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4832" cy="8731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7" y="1645920"/>
            <a:ext cx="13514832" cy="56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188720" indent="-457200"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828800" indent="-365760"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45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EC97-1214-BB41-B092-F0493495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E30F2D6E-10E2-6847-814E-E8B531A99E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7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CD439-66AA-B54A-8E95-37CD120E6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293"/>
            <a:ext cx="14630400" cy="82250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C39D3BE-5184-D545-A327-AE99FFA3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589430"/>
            <a:ext cx="10660674" cy="1127019"/>
          </a:xfrm>
        </p:spPr>
        <p:txBody>
          <a:bodyPr anchor="ctr" anchorCtr="0">
            <a:no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F38406E-8093-114A-80F6-C8D7BE2CC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3716448"/>
            <a:ext cx="6380480" cy="792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86BE37E-764E-C74F-8FC4-1742D6FC0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5950356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Date, location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66EFE7-EC84-CD47-9909-3F9E29016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5048" cy="423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7C184B-EFF1-FC42-ACB9-16B711681355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63354F-D815-CB42-ABA6-487748948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50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61D4C6-43F6-D04A-9AB5-31F7980DE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481329"/>
            <a:ext cx="12435840" cy="1634490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9E35A8-0BD0-3943-81AF-27AD5871D5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114800"/>
            <a:ext cx="5892800" cy="693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30730-23FD-084C-B180-980A8DAAB7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5048" cy="423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2C44C-5305-B14C-BBB0-B6B7CFA8FA73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_to_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33B37-BB08-4347-B71D-D01F225ECB4D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71130-A3F1-D24E-A5F9-FD45DA62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9381" cy="424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462D74-2583-7345-AFE7-9092D34EC9CA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38298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8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63" y="183898"/>
            <a:ext cx="13128486" cy="872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47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63" y="183898"/>
            <a:ext cx="13128486" cy="873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30" y="1618467"/>
            <a:ext cx="3908213" cy="543115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80"/>
            </a:lvl2pPr>
            <a:lvl3pPr>
              <a:defRPr sz="2560"/>
            </a:lvl3pPr>
            <a:lvl4pPr marL="2194560" indent="0">
              <a:buNone/>
              <a:defRPr sz="2560"/>
            </a:lvl4pPr>
            <a:lvl5pPr>
              <a:defRPr sz="256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5169602" y="1618467"/>
            <a:ext cx="3908213" cy="543115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80"/>
            </a:lvl2pPr>
            <a:lvl3pPr>
              <a:defRPr sz="2560"/>
            </a:lvl3pPr>
            <a:lvl4pPr marL="2194560" indent="0">
              <a:buNone/>
              <a:defRPr sz="2560"/>
            </a:lvl4pPr>
            <a:lvl5pPr>
              <a:defRPr sz="256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9799177" y="1618467"/>
            <a:ext cx="3908213" cy="543115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80"/>
            </a:lvl2pPr>
            <a:lvl3pPr>
              <a:defRPr sz="2560"/>
            </a:lvl3pPr>
            <a:lvl4pPr marL="2194560" indent="0">
              <a:buNone/>
              <a:defRPr sz="2560"/>
            </a:lvl4pPr>
            <a:lvl5pPr>
              <a:defRPr sz="256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1781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63" y="183898"/>
            <a:ext cx="13128486" cy="873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188720" indent="-45720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828800" indent="-36576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2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and_Sub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282B30-6A38-FD49-90BA-B0F355F40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63" r="16244"/>
          <a:stretch/>
        </p:blipFill>
        <p:spPr>
          <a:xfrm>
            <a:off x="1" y="0"/>
            <a:ext cx="14630402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>
                <a:solidFill>
                  <a:schemeClr val="tx1"/>
                </a:solidFill>
              </a:defRPr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DE56E-F6B8-0543-817A-DCBF61298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9381" cy="424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6A16C5-0127-F443-821D-7AC0F088CDAC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13960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736881-1F48-B949-8D20-7CB2DA6D0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63" r="16244"/>
          <a:stretch/>
        </p:blipFill>
        <p:spPr>
          <a:xfrm>
            <a:off x="1" y="0"/>
            <a:ext cx="14630402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DE56E-F6B8-0543-817A-DCBF61298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9381" cy="424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B2957-3B97-044C-96D9-919F122A473E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278243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B26A5B-DA33-954D-A132-24039ECE7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348" r="20161"/>
          <a:stretch/>
        </p:blipFill>
        <p:spPr>
          <a:xfrm>
            <a:off x="2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DE56E-F6B8-0543-817A-DCBF61298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9381" cy="424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3800A-CE83-8544-84D0-9EEFD65420C6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15716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578A1A-F7C9-A04C-B07A-ABEA4A42C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508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DE56E-F6B8-0543-817A-DCBF61298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9381" cy="424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D7CECE-D438-CD4C-8D05-843868178D8C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1642662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77D13-6EFB-8F42-BB27-91F957615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063" r="13445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207326-B28E-A84E-B683-0ED64933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240B-0AF0-A544-8B13-4F6CE8C49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9381" cy="424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4E277-02CF-4A4A-A4A0-620880AAE483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Pi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9223EA-9961-BD43-9F4A-F879101FB6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44" r="11463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E5736-B18C-C44C-8013-17CDACE3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71130-A3F1-D24E-A5F9-FD45DA62A9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9381" cy="424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ED3F4F-E362-5848-B7C6-42C3641EFCCF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Bulleted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4832" cy="8731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7" y="1645920"/>
            <a:ext cx="13514832" cy="56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188720" indent="-457200"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828800" indent="-365760"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495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39" y="182880"/>
            <a:ext cx="13513953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946" y="1645920"/>
            <a:ext cx="13513953" cy="568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0" y="7531058"/>
            <a:ext cx="705048" cy="42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C457E-9284-A34F-8F63-B4649C3DE34B}"/>
              </a:ext>
            </a:extLst>
          </p:cNvPr>
          <p:cNvSpPr txBox="1"/>
          <p:nvPr userDrawn="1"/>
        </p:nvSpPr>
        <p:spPr>
          <a:xfrm>
            <a:off x="548640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bg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2019,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143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6" r:id="rId3"/>
    <p:sldLayoutId id="2147483697" r:id="rId4"/>
    <p:sldLayoutId id="2147483700" r:id="rId5"/>
    <p:sldLayoutId id="2147483701" r:id="rId6"/>
    <p:sldLayoutId id="2147483694" r:id="rId7"/>
    <p:sldLayoutId id="2147483695" r:id="rId8"/>
    <p:sldLayoutId id="2147483702" r:id="rId9"/>
    <p:sldLayoutId id="2147483703" r:id="rId10"/>
    <p:sldLayoutId id="2147483704" r:id="rId11"/>
    <p:sldLayoutId id="2147483692" r:id="rId12"/>
    <p:sldLayoutId id="2147483677" r:id="rId13"/>
    <p:sldLayoutId id="2147483678" r:id="rId14"/>
    <p:sldLayoutId id="2147483679" r:id="rId15"/>
    <p:sldLayoutId id="2147483689" r:id="rId16"/>
    <p:sldLayoutId id="2147483690" r:id="rId17"/>
    <p:sldLayoutId id="2147483691" r:id="rId18"/>
    <p:sldLayoutId id="2147483680" r:id="rId19"/>
    <p:sldLayoutId id="2147483682" r:id="rId20"/>
    <p:sldLayoutId id="2147483693" r:id="rId21"/>
    <p:sldLayoutId id="214748368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txStyles>
    <p:titleStyle>
      <a:lvl1pPr algn="l" defTabSz="731520" rtl="0" eaLnBrk="1" latinLnBrk="0" hangingPunct="1">
        <a:spcBef>
          <a:spcPct val="0"/>
        </a:spcBef>
        <a:buNone/>
        <a:defRPr sz="3800" b="1" i="0" kern="1200">
          <a:solidFill>
            <a:schemeClr val="tx2"/>
          </a:solidFill>
          <a:latin typeface="Amazon Ember Regular" charset="0"/>
          <a:ea typeface="+mj-ea"/>
          <a:cs typeface="Amazon Ember Regular" charset="0"/>
        </a:defRPr>
      </a:lvl1pPr>
    </p:titleStyle>
    <p:bodyStyle>
      <a:lvl1pPr marL="0" indent="0" algn="l" defTabSz="731520" rtl="0" eaLnBrk="1" latinLnBrk="0" hangingPunct="1">
        <a:spcBef>
          <a:spcPct val="20000"/>
        </a:spcBef>
        <a:buFontTx/>
        <a:buNone/>
        <a:defRPr sz="2900" b="0" i="0" kern="1200">
          <a:solidFill>
            <a:schemeClr val="tx2"/>
          </a:solidFill>
          <a:latin typeface="Amazon Ember Regular" charset="0"/>
          <a:ea typeface="+mn-ea"/>
          <a:cs typeface="Amazon Ember Regular" charset="0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•"/>
        <a:defRPr sz="2900" b="0" i="0" kern="1200">
          <a:solidFill>
            <a:schemeClr val="tx2"/>
          </a:solidFill>
          <a:latin typeface="Amazon Ember Regular" charset="0"/>
          <a:ea typeface="+mn-ea"/>
          <a:cs typeface="Amazon Ember Regular" charset="0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2"/>
          </a:solidFill>
          <a:latin typeface="Amazon Ember Regular" charset="0"/>
          <a:ea typeface="+mn-ea"/>
          <a:cs typeface="Amazon Ember Regular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2"/>
          </a:solidFill>
          <a:latin typeface="Amazon Ember Regular" charset="0"/>
          <a:ea typeface="+mn-ea"/>
          <a:cs typeface="Amazon Ember Regular" charset="0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00" b="0" i="0" kern="1200">
          <a:solidFill>
            <a:schemeClr val="tx2"/>
          </a:solidFill>
          <a:latin typeface="Amazon Ember Regular" charset="0"/>
          <a:ea typeface="+mn-ea"/>
          <a:cs typeface="Amazon Ember Regular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4" pos="88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3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0.svg"/><Relationship Id="rId3" Type="http://schemas.openxmlformats.org/officeDocument/2006/relationships/image" Target="../media/image59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61.svg"/><Relationship Id="rId15" Type="http://schemas.openxmlformats.org/officeDocument/2006/relationships/image" Target="../media/image65.svg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openxmlformats.org/officeDocument/2006/relationships/image" Target="../media/image63.sv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svg"/><Relationship Id="rId18" Type="http://schemas.openxmlformats.org/officeDocument/2006/relationships/image" Target="../media/image13.png"/><Relationship Id="rId26" Type="http://schemas.openxmlformats.org/officeDocument/2006/relationships/image" Target="../media/image11.png"/><Relationship Id="rId3" Type="http://schemas.openxmlformats.org/officeDocument/2006/relationships/image" Target="../media/image77.png"/><Relationship Id="rId21" Type="http://schemas.openxmlformats.org/officeDocument/2006/relationships/image" Target="../media/image18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17" Type="http://schemas.openxmlformats.org/officeDocument/2006/relationships/image" Target="../media/image25.svg"/><Relationship Id="rId25" Type="http://schemas.openxmlformats.org/officeDocument/2006/relationships/image" Target="../media/image93.svg"/><Relationship Id="rId33" Type="http://schemas.openxmlformats.org/officeDocument/2006/relationships/image" Target="../media/image99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4.png"/><Relationship Id="rId20" Type="http://schemas.openxmlformats.org/officeDocument/2006/relationships/image" Target="../media/image17.png"/><Relationship Id="rId29" Type="http://schemas.openxmlformats.org/officeDocument/2006/relationships/image" Target="../media/image9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92.png"/><Relationship Id="rId32" Type="http://schemas.openxmlformats.org/officeDocument/2006/relationships/image" Target="../media/image98.png"/><Relationship Id="rId5" Type="http://schemas.openxmlformats.org/officeDocument/2006/relationships/image" Target="../media/image79.svg"/><Relationship Id="rId15" Type="http://schemas.openxmlformats.org/officeDocument/2006/relationships/image" Target="../media/image89.svg"/><Relationship Id="rId23" Type="http://schemas.openxmlformats.org/officeDocument/2006/relationships/image" Target="../media/image91.svg"/><Relationship Id="rId28" Type="http://schemas.openxmlformats.org/officeDocument/2006/relationships/image" Target="../media/image94.png"/><Relationship Id="rId10" Type="http://schemas.openxmlformats.org/officeDocument/2006/relationships/image" Target="../media/image84.png"/><Relationship Id="rId19" Type="http://schemas.openxmlformats.org/officeDocument/2006/relationships/image" Target="../media/image14.svg"/><Relationship Id="rId31" Type="http://schemas.openxmlformats.org/officeDocument/2006/relationships/image" Target="../media/image97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Relationship Id="rId14" Type="http://schemas.openxmlformats.org/officeDocument/2006/relationships/image" Target="../media/image88.png"/><Relationship Id="rId22" Type="http://schemas.openxmlformats.org/officeDocument/2006/relationships/image" Target="../media/image90.png"/><Relationship Id="rId27" Type="http://schemas.openxmlformats.org/officeDocument/2006/relationships/image" Target="../media/image12.svg"/><Relationship Id="rId30" Type="http://schemas.openxmlformats.org/officeDocument/2006/relationships/image" Target="../media/image96.png"/><Relationship Id="rId8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tiff"/><Relationship Id="rId4" Type="http://schemas.openxmlformats.org/officeDocument/2006/relationships/image" Target="../media/image101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08.svg"/><Relationship Id="rId18" Type="http://schemas.openxmlformats.org/officeDocument/2006/relationships/image" Target="../media/image111.png"/><Relationship Id="rId3" Type="http://schemas.openxmlformats.org/officeDocument/2006/relationships/image" Target="../media/image104.png"/><Relationship Id="rId7" Type="http://schemas.openxmlformats.org/officeDocument/2006/relationships/image" Target="../media/image81.svg"/><Relationship Id="rId12" Type="http://schemas.openxmlformats.org/officeDocument/2006/relationships/image" Target="../media/image107.png"/><Relationship Id="rId17" Type="http://schemas.openxmlformats.org/officeDocument/2006/relationships/image" Target="../media/image12.svg"/><Relationship Id="rId2" Type="http://schemas.openxmlformats.org/officeDocument/2006/relationships/image" Target="../media/image10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20.svg"/><Relationship Id="rId5" Type="http://schemas.openxmlformats.org/officeDocument/2006/relationships/image" Target="../media/image106.svg"/><Relationship Id="rId15" Type="http://schemas.openxmlformats.org/officeDocument/2006/relationships/image" Target="../media/image110.svg"/><Relationship Id="rId10" Type="http://schemas.openxmlformats.org/officeDocument/2006/relationships/image" Target="../media/image19.png"/><Relationship Id="rId19" Type="http://schemas.openxmlformats.org/officeDocument/2006/relationships/image" Target="../media/image112.svg"/><Relationship Id="rId4" Type="http://schemas.openxmlformats.org/officeDocument/2006/relationships/image" Target="../media/image105.png"/><Relationship Id="rId9" Type="http://schemas.openxmlformats.org/officeDocument/2006/relationships/image" Target="../media/image79.svg"/><Relationship Id="rId1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WildRydes-Module1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tif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s://www.flaticon.com/free-icon/browser_1408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CCF0C0F-1A6B-1645-B60E-BB747DA69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5950356"/>
            <a:ext cx="5892800" cy="610466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568B5A0-D2B1-5D4A-B081-43D17C38E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3053166"/>
            <a:ext cx="11719981" cy="1191259"/>
          </a:xfrm>
        </p:spPr>
        <p:txBody>
          <a:bodyPr/>
          <a:lstStyle/>
          <a:p>
            <a:r>
              <a:rPr lang="en-US" dirty="0"/>
              <a:t>Wild </a:t>
            </a:r>
            <a:r>
              <a:rPr lang="en-US" dirty="0" err="1"/>
              <a:t>Rydes</a:t>
            </a:r>
            <a:r>
              <a:rPr lang="en-US" dirty="0"/>
              <a:t> Workshop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6E46925-096C-E14E-833E-95A7D3E8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" y="4253721"/>
            <a:ext cx="9666531" cy="1231243"/>
          </a:xfrm>
        </p:spPr>
        <p:txBody>
          <a:bodyPr/>
          <a:lstStyle/>
          <a:p>
            <a:r>
              <a:rPr lang="en-US" sz="3500" dirty="0"/>
              <a:t>Module 1: Web Application</a:t>
            </a:r>
            <a:endParaRPr lang="en-US" sz="3500" dirty="0">
              <a:solidFill>
                <a:schemeClr val="tx2"/>
              </a:solidFill>
            </a:endParaRPr>
          </a:p>
          <a:p>
            <a:r>
              <a:rPr lang="en-US" sz="2560" dirty="0">
                <a:solidFill>
                  <a:schemeClr val="tx2"/>
                </a:solidFill>
              </a:rPr>
              <a:t>Social </a:t>
            </a:r>
            <a:r>
              <a:rPr lang="en-US" sz="2600" dirty="0">
                <a:solidFill>
                  <a:schemeClr val="tx2"/>
                </a:solidFill>
              </a:rPr>
              <a:t>handles</a:t>
            </a:r>
            <a:r>
              <a:rPr lang="en-US" sz="256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5E68B6-02F0-0741-B884-275FB189C1EB}"/>
              </a:ext>
            </a:extLst>
          </p:cNvPr>
          <p:cNvSpPr txBox="1">
            <a:spLocks/>
          </p:cNvSpPr>
          <p:nvPr/>
        </p:nvSpPr>
        <p:spPr>
          <a:xfrm>
            <a:off x="548640" y="6560822"/>
            <a:ext cx="5892800" cy="591819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b="0" i="0" kern="1200">
                <a:solidFill>
                  <a:srgbClr val="414042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414042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414042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414042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rgbClr val="414042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A5D"/>
                </a:solidFill>
              </a:rPr>
              <a:t>Fine-Grained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887" y="1614931"/>
            <a:ext cx="7627540" cy="56862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A5D"/>
                </a:solidFill>
              </a:rPr>
              <a:t>Buy compute time in 100ms increments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A5D"/>
                </a:solidFill>
              </a:rPr>
              <a:t>Low request 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A5D"/>
                </a:solidFill>
              </a:rPr>
              <a:t>No hourly, daily, or monthly minimums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A5D"/>
                </a:solidFill>
              </a:rPr>
              <a:t>No per-device fees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595A5D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Never pay for idle</a:t>
            </a:r>
          </a:p>
          <a:p>
            <a:endParaRPr lang="en-US" dirty="0">
              <a:solidFill>
                <a:srgbClr val="595A5D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36439" y="5197146"/>
            <a:ext cx="5565669" cy="1310832"/>
          </a:xfrm>
          <a:prstGeom prst="rect">
            <a:avLst/>
          </a:prstGeom>
          <a:solidFill>
            <a:schemeClr val="accent1"/>
          </a:solidFill>
        </p:spPr>
        <p:txBody>
          <a:bodyPr vert="horz" lIns="146304" tIns="73152" rIns="146304" bIns="73152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40" b="1" dirty="0">
                <a:solidFill>
                  <a:schemeClr val="bg1"/>
                </a:solidFill>
              </a:rPr>
              <a:t>Free Tier</a:t>
            </a:r>
          </a:p>
          <a:p>
            <a:pPr algn="ctr"/>
            <a:r>
              <a:rPr lang="en-US" sz="2240" dirty="0">
                <a:solidFill>
                  <a:schemeClr val="bg1"/>
                </a:solidFill>
              </a:rPr>
              <a:t>1M requests and 400,000 GB-s of compute.</a:t>
            </a:r>
          </a:p>
          <a:p>
            <a:pPr algn="ctr"/>
            <a:r>
              <a:rPr lang="en-US" sz="2240" dirty="0">
                <a:solidFill>
                  <a:schemeClr val="bg1"/>
                </a:solidFill>
              </a:rPr>
              <a:t>Every month, every customer.</a:t>
            </a:r>
          </a:p>
        </p:txBody>
      </p:sp>
      <p:pic>
        <p:nvPicPr>
          <p:cNvPr id="6" name="Picture 5" descr="Deck_Walle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603" y="1113390"/>
            <a:ext cx="4223085" cy="42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AWS Lambda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555" y="1645920"/>
            <a:ext cx="3949487" cy="3098800"/>
          </a:xfrm>
        </p:spPr>
        <p:txBody>
          <a:bodyPr>
            <a:noAutofit/>
          </a:bodyPr>
          <a:lstStyle/>
          <a:p>
            <a:r>
              <a:rPr lang="en-US" sz="2880" b="1" dirty="0">
                <a:solidFill>
                  <a:srgbClr val="595A5D"/>
                </a:solidFill>
              </a:rPr>
              <a:t>Bring your own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</a:rPr>
              <a:t>Node.js, Java, Python, C#, Go, </a:t>
            </a:r>
            <a:r>
              <a:rPr lang="en-US" sz="2560" dirty="0" err="1">
                <a:solidFill>
                  <a:srgbClr val="595A5D"/>
                </a:solidFill>
              </a:rPr>
              <a:t>Powershell</a:t>
            </a:r>
            <a:r>
              <a:rPr lang="en-US" sz="2560" dirty="0">
                <a:solidFill>
                  <a:srgbClr val="595A5D"/>
                </a:solidFill>
              </a:rPr>
              <a:t>, Ruby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</a:rPr>
              <a:t>Bring your own libraries (even native ones)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531" y="1807461"/>
            <a:ext cx="146304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81" y="1807461"/>
            <a:ext cx="1463040" cy="1463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95027" y="5021379"/>
            <a:ext cx="1463040" cy="1529040"/>
            <a:chOff x="4394185" y="1972271"/>
            <a:chExt cx="914400" cy="955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4185" y="1972271"/>
              <a:ext cx="914400" cy="914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425" y="2535606"/>
              <a:ext cx="392315" cy="392315"/>
            </a:xfrm>
            <a:prstGeom prst="rect">
              <a:avLst/>
            </a:prstGeom>
          </p:spPr>
        </p:pic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004381" y="5224579"/>
            <a:ext cx="1463040" cy="1029910"/>
            <a:chOff x="328925" y="2084621"/>
            <a:chExt cx="1298952" cy="7389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9619" y="2088231"/>
              <a:ext cx="388258" cy="3882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735" y="2148875"/>
              <a:ext cx="327613" cy="327613"/>
            </a:xfrm>
            <a:prstGeom prst="rect">
              <a:avLst/>
            </a:prstGeom>
          </p:spPr>
        </p:pic>
        <p:grpSp>
          <p:nvGrpSpPr>
            <p:cNvPr id="25" name="Group 2822"/>
            <p:cNvGrpSpPr/>
            <p:nvPr/>
          </p:nvGrpSpPr>
          <p:grpSpPr>
            <a:xfrm>
              <a:off x="1077481" y="2535678"/>
              <a:ext cx="260585" cy="287875"/>
              <a:chOff x="0" y="0"/>
              <a:chExt cx="1394170" cy="1394170"/>
            </a:xfrm>
          </p:grpSpPr>
          <p:sp>
            <p:nvSpPr>
              <p:cNvPr id="33" name="Shape 2820"/>
              <p:cNvSpPr/>
              <p:nvPr/>
            </p:nvSpPr>
            <p:spPr>
              <a:xfrm>
                <a:off x="0" y="0"/>
                <a:ext cx="1394170" cy="1394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8" y="0"/>
                    </a:moveTo>
                    <a:cubicBezTo>
                      <a:pt x="1552" y="0"/>
                      <a:pt x="1552" y="0"/>
                      <a:pt x="1552" y="0"/>
                    </a:cubicBezTo>
                    <a:cubicBezTo>
                      <a:pt x="696" y="0"/>
                      <a:pt x="0" y="696"/>
                      <a:pt x="0" y="1552"/>
                    </a:cubicBezTo>
                    <a:cubicBezTo>
                      <a:pt x="0" y="20048"/>
                      <a:pt x="0" y="20048"/>
                      <a:pt x="0" y="20048"/>
                    </a:cubicBezTo>
                    <a:cubicBezTo>
                      <a:pt x="0" y="20904"/>
                      <a:pt x="696" y="21600"/>
                      <a:pt x="1552" y="21600"/>
                    </a:cubicBezTo>
                    <a:cubicBezTo>
                      <a:pt x="7334" y="21600"/>
                      <a:pt x="7334" y="21600"/>
                      <a:pt x="7334" y="21600"/>
                    </a:cubicBezTo>
                    <a:cubicBezTo>
                      <a:pt x="9877" y="21600"/>
                      <a:pt x="9877" y="21600"/>
                      <a:pt x="9877" y="21600"/>
                    </a:cubicBezTo>
                    <a:cubicBezTo>
                      <a:pt x="20048" y="21600"/>
                      <a:pt x="20048" y="21600"/>
                      <a:pt x="20048" y="21600"/>
                    </a:cubicBezTo>
                    <a:cubicBezTo>
                      <a:pt x="20904" y="21600"/>
                      <a:pt x="21600" y="20904"/>
                      <a:pt x="21600" y="20048"/>
                    </a:cubicBezTo>
                    <a:cubicBezTo>
                      <a:pt x="21600" y="8726"/>
                      <a:pt x="21600" y="8726"/>
                      <a:pt x="21600" y="8726"/>
                    </a:cubicBezTo>
                    <a:cubicBezTo>
                      <a:pt x="21600" y="2248"/>
                      <a:pt x="21600" y="2248"/>
                      <a:pt x="21600" y="2248"/>
                    </a:cubicBezTo>
                    <a:cubicBezTo>
                      <a:pt x="21600" y="1552"/>
                      <a:pt x="21600" y="1552"/>
                      <a:pt x="21600" y="1552"/>
                    </a:cubicBezTo>
                    <a:cubicBezTo>
                      <a:pt x="21600" y="696"/>
                      <a:pt x="20904" y="0"/>
                      <a:pt x="20048" y="0"/>
                    </a:cubicBezTo>
                    <a:close/>
                  </a:path>
                </a:pathLst>
              </a:custGeom>
              <a:solidFill>
                <a:srgbClr val="FAA634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81280" tIns="81280" rIns="81280" bIns="81280" numCol="1" anchor="t">
                <a:noAutofit/>
              </a:bodyPr>
              <a:lstStyle/>
              <a:p>
                <a:pPr defTabSz="1463005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4" name="image11.pdf"/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7588" y="131039"/>
                <a:ext cx="1098992" cy="1132092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grpSp>
          <p:nvGrpSpPr>
            <p:cNvPr id="26" name="Group 2822"/>
            <p:cNvGrpSpPr/>
            <p:nvPr/>
          </p:nvGrpSpPr>
          <p:grpSpPr>
            <a:xfrm>
              <a:off x="618412" y="2528866"/>
              <a:ext cx="260585" cy="287875"/>
              <a:chOff x="0" y="0"/>
              <a:chExt cx="1394170" cy="1394170"/>
            </a:xfrm>
            <a:solidFill>
              <a:schemeClr val="accent2"/>
            </a:solidFill>
          </p:grpSpPr>
          <p:sp>
            <p:nvSpPr>
              <p:cNvPr id="31" name="Shape 2820"/>
              <p:cNvSpPr/>
              <p:nvPr/>
            </p:nvSpPr>
            <p:spPr>
              <a:xfrm>
                <a:off x="0" y="0"/>
                <a:ext cx="1394170" cy="1394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8" y="0"/>
                    </a:moveTo>
                    <a:cubicBezTo>
                      <a:pt x="1552" y="0"/>
                      <a:pt x="1552" y="0"/>
                      <a:pt x="1552" y="0"/>
                    </a:cubicBezTo>
                    <a:cubicBezTo>
                      <a:pt x="696" y="0"/>
                      <a:pt x="0" y="696"/>
                      <a:pt x="0" y="1552"/>
                    </a:cubicBezTo>
                    <a:cubicBezTo>
                      <a:pt x="0" y="20048"/>
                      <a:pt x="0" y="20048"/>
                      <a:pt x="0" y="20048"/>
                    </a:cubicBezTo>
                    <a:cubicBezTo>
                      <a:pt x="0" y="20904"/>
                      <a:pt x="696" y="21600"/>
                      <a:pt x="1552" y="21600"/>
                    </a:cubicBezTo>
                    <a:cubicBezTo>
                      <a:pt x="7334" y="21600"/>
                      <a:pt x="7334" y="21600"/>
                      <a:pt x="7334" y="21600"/>
                    </a:cubicBezTo>
                    <a:cubicBezTo>
                      <a:pt x="9877" y="21600"/>
                      <a:pt x="9877" y="21600"/>
                      <a:pt x="9877" y="21600"/>
                    </a:cubicBezTo>
                    <a:cubicBezTo>
                      <a:pt x="20048" y="21600"/>
                      <a:pt x="20048" y="21600"/>
                      <a:pt x="20048" y="21600"/>
                    </a:cubicBezTo>
                    <a:cubicBezTo>
                      <a:pt x="20904" y="21600"/>
                      <a:pt x="21600" y="20904"/>
                      <a:pt x="21600" y="20048"/>
                    </a:cubicBezTo>
                    <a:cubicBezTo>
                      <a:pt x="21600" y="8726"/>
                      <a:pt x="21600" y="8726"/>
                      <a:pt x="21600" y="8726"/>
                    </a:cubicBezTo>
                    <a:cubicBezTo>
                      <a:pt x="21600" y="2248"/>
                      <a:pt x="21600" y="2248"/>
                      <a:pt x="21600" y="2248"/>
                    </a:cubicBezTo>
                    <a:cubicBezTo>
                      <a:pt x="21600" y="1552"/>
                      <a:pt x="21600" y="1552"/>
                      <a:pt x="21600" y="1552"/>
                    </a:cubicBezTo>
                    <a:cubicBezTo>
                      <a:pt x="21600" y="696"/>
                      <a:pt x="20904" y="0"/>
                      <a:pt x="20048" y="0"/>
                    </a:cubicBezTo>
                    <a:close/>
                  </a:path>
                </a:pathLst>
              </a:custGeom>
              <a:grpFill/>
              <a:ln w="3175" cap="flat">
                <a:noFill/>
                <a:miter lim="400000"/>
              </a:ln>
              <a:effectLst/>
            </p:spPr>
            <p:txBody>
              <a:bodyPr wrap="square" lIns="81280" tIns="81280" rIns="81280" bIns="81280" numCol="1" anchor="t">
                <a:noAutofit/>
              </a:bodyPr>
              <a:lstStyle/>
              <a:p>
                <a:pPr defTabSz="1463005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image11.pdf"/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7588" y="131039"/>
                <a:ext cx="1098992" cy="1132092"/>
              </a:xfrm>
              <a:prstGeom prst="rect">
                <a:avLst/>
              </a:prstGeom>
              <a:grpFill/>
              <a:ln w="3175" cap="flat">
                <a:noFill/>
                <a:miter lim="400000"/>
              </a:ln>
              <a:effectLst/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25" y="2084621"/>
              <a:ext cx="402451" cy="40245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072" y="2398313"/>
              <a:ext cx="204851" cy="20485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51" y="2398955"/>
              <a:ext cx="204851" cy="2048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6722" y="2379263"/>
              <a:ext cx="204851" cy="204851"/>
            </a:xfrm>
            <a:prstGeom prst="rect">
              <a:avLst/>
            </a:prstGeom>
          </p:spPr>
        </p:pic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2817039" y="4832715"/>
            <a:ext cx="4367112" cy="277204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40" dirty="0">
              <a:solidFill>
                <a:schemeClr val="bg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9410804" y="1807462"/>
            <a:ext cx="4366261" cy="2181861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b="1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Simple resource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Select power rating from 128 MB to 3 GB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CPU and network allocated proportionately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849654" y="4830854"/>
            <a:ext cx="4366261" cy="2181861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b="1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Flexible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Synchronous or asynchronous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Integrated with other AWS services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410804" y="4829834"/>
            <a:ext cx="4366261" cy="2181861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b="1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Flexible authorization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Securely grant access to resources and VPCs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595A5D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Fine-grained control for invoking your functions</a:t>
            </a:r>
          </a:p>
        </p:txBody>
      </p:sp>
    </p:spTree>
    <p:extLst>
      <p:ext uri="{BB962C8B-B14F-4D97-AF65-F5344CB8AC3E}">
        <p14:creationId xmlns:p14="http://schemas.microsoft.com/office/powerpoint/2010/main" val="145717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Lambda permissions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780B3-C2AC-4246-AA16-4D5BDAC2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7" y="1057084"/>
            <a:ext cx="7532253" cy="6275118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Fine grained security controls for both execution and invocation:</a:t>
            </a:r>
          </a:p>
          <a:p>
            <a:r>
              <a:rPr lang="en-US" sz="3200" b="1" dirty="0">
                <a:solidFill>
                  <a:srgbClr val="414042"/>
                </a:solidFill>
              </a:rPr>
              <a:t>Execution policies: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14042"/>
                </a:solidFill>
              </a:rPr>
              <a:t>Define what AWS resources/API calls can this function access via IAM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14042"/>
                </a:solidFill>
              </a:rPr>
              <a:t>Used in streaming invocations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14042"/>
                </a:solidFill>
              </a:rPr>
              <a:t>E.g. “Lambda function A can read from DynamoDB table users”</a:t>
            </a:r>
          </a:p>
          <a:p>
            <a:r>
              <a:rPr lang="en-US" sz="3200" b="1" dirty="0">
                <a:solidFill>
                  <a:srgbClr val="414042"/>
                </a:solidFill>
              </a:rPr>
              <a:t>Function policies: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14042"/>
                </a:solidFill>
              </a:rPr>
              <a:t>Used for sync and </a:t>
            </a:r>
            <a:r>
              <a:rPr lang="en-US" sz="3200" dirty="0" err="1">
                <a:solidFill>
                  <a:srgbClr val="414042"/>
                </a:solidFill>
              </a:rPr>
              <a:t>async</a:t>
            </a:r>
            <a:r>
              <a:rPr lang="en-US" sz="3200" dirty="0">
                <a:solidFill>
                  <a:srgbClr val="414042"/>
                </a:solidFill>
              </a:rPr>
              <a:t> invocations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14042"/>
                </a:solidFill>
              </a:rPr>
              <a:t>E.g. “Actions on bucket X can invoke Lambda function Z"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14042"/>
                </a:solidFill>
              </a:rPr>
              <a:t>Resource policies </a:t>
            </a:r>
            <a:r>
              <a:rPr lang="en-US" sz="3200" dirty="0">
                <a:solidFill>
                  <a:srgbClr val="595A5D"/>
                </a:solidFill>
              </a:rPr>
              <a:t>allow for cross account access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D6EB61-A965-604C-9866-7FC31EF809D3}"/>
              </a:ext>
            </a:extLst>
          </p:cNvPr>
          <p:cNvSpPr txBox="1">
            <a:spLocks/>
          </p:cNvSpPr>
          <p:nvPr/>
        </p:nvSpPr>
        <p:spPr>
          <a:xfrm>
            <a:off x="653398" y="1119445"/>
            <a:ext cx="7699771" cy="5994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60" dirty="0">
              <a:solidFill>
                <a:srgbClr val="595A5D"/>
              </a:solidFill>
            </a:endParaRPr>
          </a:p>
        </p:txBody>
      </p:sp>
      <p:pic>
        <p:nvPicPr>
          <p:cNvPr id="7" name="Picture 4" descr="http://docs.aws.amazon.com/lambda/latest/dg/images/push-user-cross-account-app-example-10.png">
            <a:extLst>
              <a:ext uri="{FF2B5EF4-FFF2-40B4-BE49-F238E27FC236}">
                <a16:creationId xmlns:a16="http://schemas.microsoft.com/office/drawing/2014/main" id="{A48BE4B4-C97E-A948-B514-1218A048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666" y="4806159"/>
            <a:ext cx="4337554" cy="32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05B72-1709-4F40-A263-D735F992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974" y="781765"/>
            <a:ext cx="5360939" cy="37209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253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AWS Lambda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18" y="4879022"/>
            <a:ext cx="146304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088" y="1795781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773" y="4879022"/>
            <a:ext cx="1463040" cy="146304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849654" y="1808481"/>
            <a:ext cx="4366261" cy="2181861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b="1" u="sng" dirty="0">
                <a:solidFill>
                  <a:srgbClr val="414042"/>
                </a:solidFill>
              </a:rPr>
              <a:t>Authoring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Cloud9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WYSIWYG editor or upload packaged .zip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Third-party plugins (Eclipse, Visual Studio)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410804" y="1807462"/>
            <a:ext cx="4366261" cy="2181861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b="1" u="sng" dirty="0">
                <a:solidFill>
                  <a:srgbClr val="414042"/>
                </a:solidFill>
              </a:rPr>
              <a:t>Monitoring and logging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Metrics for requests, errors, and throttles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Built-in logs to Amazon CloudWatch Logs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X-Ray integration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49654" y="4830854"/>
            <a:ext cx="4366261" cy="2181861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b="1" u="sng" dirty="0">
                <a:solidFill>
                  <a:srgbClr val="414042"/>
                </a:solidFill>
              </a:rPr>
              <a:t>Programming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Use processes, threads, /</a:t>
            </a:r>
            <a:r>
              <a:rPr lang="en-US" sz="2560" dirty="0" err="1">
                <a:solidFill>
                  <a:srgbClr val="414042"/>
                </a:solidFill>
              </a:rPr>
              <a:t>tmp</a:t>
            </a:r>
            <a:r>
              <a:rPr lang="en-US" sz="2560" dirty="0">
                <a:solidFill>
                  <a:srgbClr val="414042"/>
                </a:solidFill>
              </a:rPr>
              <a:t>, sockets normally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AWS SDK built in (Python and Node.js)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410804" y="4829834"/>
            <a:ext cx="4366261" cy="2181861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b="1" u="sng" dirty="0">
                <a:solidFill>
                  <a:srgbClr val="414042"/>
                </a:solidFill>
              </a:rPr>
              <a:t>Stateless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Persist data using external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414042"/>
                </a:solidFill>
              </a:rPr>
              <a:t>No affinity or access to underlying infrastructure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15" y="1807461"/>
            <a:ext cx="1574342" cy="15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5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execution models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D646B3-237E-0642-A7AA-F2ECF4C4D163}"/>
              </a:ext>
            </a:extLst>
          </p:cNvPr>
          <p:cNvGrpSpPr/>
          <p:nvPr/>
        </p:nvGrpSpPr>
        <p:grpSpPr>
          <a:xfrm>
            <a:off x="741354" y="1482548"/>
            <a:ext cx="13167360" cy="6266341"/>
            <a:chOff x="337518" y="823828"/>
            <a:chExt cx="8229600" cy="39164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789869-DE7D-CC4F-BEAD-F5D57FFD511A}"/>
                </a:ext>
              </a:extLst>
            </p:cNvPr>
            <p:cNvGrpSpPr/>
            <p:nvPr/>
          </p:nvGrpSpPr>
          <p:grpSpPr>
            <a:xfrm>
              <a:off x="337518" y="1011542"/>
              <a:ext cx="2442633" cy="3709365"/>
              <a:chOff x="337518" y="1011542"/>
              <a:chExt cx="2442633" cy="3709365"/>
            </a:xfrm>
          </p:grpSpPr>
          <p:sp>
            <p:nvSpPr>
              <p:cNvPr id="48" name="Content Placeholder 5">
                <a:extLst>
                  <a:ext uri="{FF2B5EF4-FFF2-40B4-BE49-F238E27FC236}">
                    <a16:creationId xmlns:a16="http://schemas.microsoft.com/office/drawing/2014/main" id="{7257B1C6-9D4F-F548-8A68-1ECFC148B6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518" y="1011542"/>
                <a:ext cx="2442633" cy="339447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rgbClr val="FFC000"/>
                    </a:solidFill>
                    <a:latin typeface="+mj-lt"/>
                    <a:ea typeface="Helvetica" charset="0"/>
                    <a:cs typeface="Helvetica" charset="0"/>
                  </a:rPr>
                  <a:t>Synchronous (push)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FD38636-6D0F-5C4A-9E7B-DA5EE7B44D9F}"/>
                  </a:ext>
                </a:extLst>
              </p:cNvPr>
              <p:cNvSpPr txBox="1"/>
              <p:nvPr/>
            </p:nvSpPr>
            <p:spPr>
              <a:xfrm>
                <a:off x="1058567" y="4397741"/>
                <a:ext cx="861928" cy="323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000">
                    <a:latin typeface="Helvetica Neue"/>
                    <a:cs typeface="Helvetica Neue"/>
                  </a:defRPr>
                </a:lvl1pPr>
              </a:lstStyle>
              <a:p>
                <a:pPr>
                  <a:defRPr/>
                </a:pPr>
                <a:r>
                  <a:rPr lang="en-US" sz="1680" dirty="0">
                    <a:solidFill>
                      <a:srgbClr val="414042"/>
                    </a:solidFill>
                  </a:rPr>
                  <a:t>AWS Lambda function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EED8066-7356-7E49-BEB5-D1F9C6F5E8C0}"/>
                  </a:ext>
                </a:extLst>
              </p:cNvPr>
              <p:cNvGrpSpPr/>
              <p:nvPr/>
            </p:nvGrpSpPr>
            <p:grpSpPr>
              <a:xfrm rot="5400000">
                <a:off x="1315629" y="2230357"/>
                <a:ext cx="338065" cy="1530963"/>
                <a:chOff x="338290" y="0"/>
                <a:chExt cx="582016" cy="3063240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6E6E918D-6ECF-1D45-84C1-E8BB88CE7278}"/>
                    </a:ext>
                  </a:extLst>
                </p:cNvPr>
                <p:cNvSpPr/>
                <p:nvPr/>
              </p:nvSpPr>
              <p:spPr>
                <a:xfrm rot="16200000">
                  <a:off x="-902323" y="1240613"/>
                  <a:ext cx="3063240" cy="582014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r>
                    <a:rPr lang="en-US" sz="2560" dirty="0">
                      <a:solidFill>
                        <a:srgbClr val="474746"/>
                      </a:solidFill>
                      <a:latin typeface="Arial"/>
                    </a:rPr>
                    <a:t>      </a:t>
                  </a:r>
                  <a:r>
                    <a:rPr lang="en-US" dirty="0">
                      <a:solidFill>
                        <a:srgbClr val="474746"/>
                      </a:solidFill>
                      <a:latin typeface="Arial"/>
                    </a:rPr>
                    <a:t> </a:t>
                  </a:r>
                  <a:r>
                    <a:rPr lang="en-US" sz="2560" dirty="0">
                      <a:solidFill>
                        <a:srgbClr val="474746"/>
                      </a:solidFill>
                      <a:latin typeface="Arial"/>
                    </a:rPr>
                    <a:t>/order</a:t>
                  </a:r>
                  <a:endParaRPr lang="en-US" dirty="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C20C165-A10F-E547-9841-AAAE728EEAC2}"/>
                    </a:ext>
                  </a:extLst>
                </p:cNvPr>
                <p:cNvSpPr/>
                <p:nvPr/>
              </p:nvSpPr>
              <p:spPr>
                <a:xfrm rot="16200000">
                  <a:off x="-902321" y="1240612"/>
                  <a:ext cx="3063240" cy="58201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0640" tIns="40640" rIns="40640" bIns="40640" numCol="1" spcCol="1270" anchor="ctr" anchorCtr="0">
                  <a:noAutofit/>
                </a:bodyPr>
                <a:lstStyle/>
                <a:p>
                  <a:pPr algn="ctr" defTabSz="2844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dirty="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</p:grp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ABAA71C-72E1-624D-BFD0-E6B431707742}"/>
                  </a:ext>
                </a:extLst>
              </p:cNvPr>
              <p:cNvCxnSpPr>
                <a:cxnSpLocks/>
                <a:endCxn id="117" idx="0"/>
              </p:cNvCxnSpPr>
              <p:nvPr/>
            </p:nvCxnSpPr>
            <p:spPr>
              <a:xfrm flipH="1">
                <a:off x="1484661" y="3164870"/>
                <a:ext cx="1" cy="66548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902AFC68-09AA-4B46-9D54-93E8553C3031}"/>
                  </a:ext>
                </a:extLst>
              </p:cNvPr>
              <p:cNvCxnSpPr/>
              <p:nvPr/>
            </p:nvCxnSpPr>
            <p:spPr>
              <a:xfrm>
                <a:off x="1484660" y="2320264"/>
                <a:ext cx="2" cy="50654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3B37-5C24-F146-9247-9225A782FB3A}"/>
                </a:ext>
              </a:extLst>
            </p:cNvPr>
            <p:cNvGrpSpPr/>
            <p:nvPr/>
          </p:nvGrpSpPr>
          <p:grpSpPr>
            <a:xfrm>
              <a:off x="3169886" y="823828"/>
              <a:ext cx="2442633" cy="3916463"/>
              <a:chOff x="3169885" y="823828"/>
              <a:chExt cx="2442633" cy="3916463"/>
            </a:xfrm>
          </p:grpSpPr>
          <p:sp>
            <p:nvSpPr>
              <p:cNvPr id="49" name="Content Placeholder 6">
                <a:extLst>
                  <a:ext uri="{FF2B5EF4-FFF2-40B4-BE49-F238E27FC236}">
                    <a16:creationId xmlns:a16="http://schemas.microsoft.com/office/drawing/2014/main" id="{F9F3C8A6-03BD-4443-93EC-265A60DF49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885" y="823828"/>
                <a:ext cx="2442633" cy="358086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rgbClr val="FFC000"/>
                    </a:solidFill>
                    <a:latin typeface="+mj-lt"/>
                    <a:ea typeface="Helvetica" charset="0"/>
                    <a:cs typeface="Helvetica" charset="0"/>
                  </a:rPr>
                  <a:t>Asynchronous (event)</a:t>
                </a:r>
              </a:p>
            </p:txBody>
          </p: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6FAE12D6-0223-D94A-9E4A-31C4069156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1383" y="3333509"/>
                <a:ext cx="0" cy="49684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16DAF87-F6B3-F442-9D6F-D91790711F1D}"/>
                  </a:ext>
                </a:extLst>
              </p:cNvPr>
              <p:cNvSpPr txBox="1"/>
              <p:nvPr/>
            </p:nvSpPr>
            <p:spPr>
              <a:xfrm>
                <a:off x="3910418" y="4417125"/>
                <a:ext cx="861928" cy="323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000">
                    <a:latin typeface="Helvetica Neue"/>
                    <a:cs typeface="Helvetica Neue"/>
                  </a:defRPr>
                </a:lvl1pPr>
              </a:lstStyle>
              <a:p>
                <a:pPr>
                  <a:defRPr/>
                </a:pPr>
                <a:r>
                  <a:rPr lang="en-US" sz="1680" dirty="0">
                    <a:solidFill>
                      <a:srgbClr val="414042"/>
                    </a:solidFill>
                  </a:rPr>
                  <a:t>AWS Lambda function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5CAF4D25-BA41-9249-8FB6-09A5E1B47CEE}"/>
                  </a:ext>
                </a:extLst>
              </p:cNvPr>
              <p:cNvCxnSpPr/>
              <p:nvPr/>
            </p:nvCxnSpPr>
            <p:spPr>
              <a:xfrm flipH="1">
                <a:off x="3729300" y="3164870"/>
                <a:ext cx="1253826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4413DBD6-BCE6-CE48-880C-92199BD5A8FD}"/>
                  </a:ext>
                </a:extLst>
              </p:cNvPr>
              <p:cNvCxnSpPr/>
              <p:nvPr/>
            </p:nvCxnSpPr>
            <p:spPr>
              <a:xfrm flipH="1">
                <a:off x="3729300" y="3248444"/>
                <a:ext cx="12538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CC75EA6F-34AA-5249-A544-6ECE984F7594}"/>
                  </a:ext>
                </a:extLst>
              </p:cNvPr>
              <p:cNvCxnSpPr/>
              <p:nvPr/>
            </p:nvCxnSpPr>
            <p:spPr>
              <a:xfrm flipH="1">
                <a:off x="3729300" y="3333509"/>
                <a:ext cx="1253826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98400FC-A1C4-9245-976C-4A538290A47E}"/>
                  </a:ext>
                </a:extLst>
              </p:cNvPr>
              <p:cNvSpPr/>
              <p:nvPr/>
            </p:nvSpPr>
            <p:spPr>
              <a:xfrm>
                <a:off x="5026490" y="3063778"/>
                <a:ext cx="564257" cy="334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414042"/>
                    </a:solidFill>
                    <a:latin typeface="Arial"/>
                  </a:rPr>
                  <a:t>reqs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5A9EF4-26F7-2548-A06D-11C5D82875B9}"/>
                </a:ext>
              </a:extLst>
            </p:cNvPr>
            <p:cNvGrpSpPr/>
            <p:nvPr/>
          </p:nvGrpSpPr>
          <p:grpSpPr>
            <a:xfrm>
              <a:off x="6124485" y="1011542"/>
              <a:ext cx="2442633" cy="3679991"/>
              <a:chOff x="6124485" y="1011542"/>
              <a:chExt cx="2442633" cy="3679991"/>
            </a:xfrm>
          </p:grpSpPr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255EC031-7B12-BB42-B9A7-3CD46135E2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4485" y="1011542"/>
                <a:ext cx="2442633" cy="339447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b="0" i="0" kern="120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  <a:cs typeface="Amazon Ember" panose="02000000000000000000" pitchFamily="2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rgbClr val="FFC000"/>
                    </a:solidFill>
                    <a:latin typeface="+mj-lt"/>
                    <a:ea typeface="Helvetica" charset="0"/>
                    <a:cs typeface="Helvetica" charset="0"/>
                  </a:rPr>
                  <a:t>Poll-based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6B4B74B-ABD2-8345-95A4-CDF8E6B0E9F9}"/>
                  </a:ext>
                </a:extLst>
              </p:cNvPr>
              <p:cNvGrpSpPr/>
              <p:nvPr/>
            </p:nvGrpSpPr>
            <p:grpSpPr>
              <a:xfrm>
                <a:off x="6382610" y="2937091"/>
                <a:ext cx="1856131" cy="1754442"/>
                <a:chOff x="6794090" y="3075381"/>
                <a:chExt cx="1856131" cy="1754442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6182B3F3-47ED-B444-A28C-53CCC145AF6F}"/>
                    </a:ext>
                  </a:extLst>
                </p:cNvPr>
                <p:cNvSpPr/>
                <p:nvPr/>
              </p:nvSpPr>
              <p:spPr>
                <a:xfrm>
                  <a:off x="7432779" y="3113538"/>
                  <a:ext cx="890869" cy="3039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560" dirty="0">
                      <a:solidFill>
                        <a:srgbClr val="414042"/>
                      </a:solidFill>
                      <a:latin typeface="Arial"/>
                    </a:rPr>
                    <a:t>changes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E2D2083-778A-CA4A-88B5-6751BE4A1C3C}"/>
                    </a:ext>
                  </a:extLst>
                </p:cNvPr>
                <p:cNvSpPr/>
                <p:nvPr/>
              </p:nvSpPr>
              <p:spPr>
                <a:xfrm>
                  <a:off x="6794090" y="3075381"/>
                  <a:ext cx="1748003" cy="399597"/>
                </a:xfrm>
                <a:prstGeom prst="rect">
                  <a:avLst/>
                </a:prstGeom>
                <a:noFill/>
                <a:ln w="19050">
                  <a:solidFill>
                    <a:srgbClr val="7030A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6A1218E7-3CFF-2747-AA4C-852A7FF152E5}"/>
                    </a:ext>
                  </a:extLst>
                </p:cNvPr>
                <p:cNvSpPr txBox="1"/>
                <p:nvPr/>
              </p:nvSpPr>
              <p:spPr>
                <a:xfrm>
                  <a:off x="7455854" y="4010764"/>
                  <a:ext cx="861928" cy="3231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000">
                      <a:latin typeface="Helvetica Neue"/>
                      <a:cs typeface="Helvetica Neue"/>
                    </a:defRPr>
                  </a:lvl1pPr>
                </a:lstStyle>
                <a:p>
                  <a:pPr>
                    <a:defRPr/>
                  </a:pPr>
                  <a:r>
                    <a:rPr lang="en-US" sz="1680" dirty="0">
                      <a:solidFill>
                        <a:srgbClr val="414042"/>
                      </a:solidFill>
                    </a:rPr>
                    <a:t>AWS Lambda service</a:t>
                  </a:r>
                </a:p>
              </p:txBody>
            </p: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7C300850-248C-2249-8083-33460E9396C0}"/>
                    </a:ext>
                  </a:extLst>
                </p:cNvPr>
                <p:cNvCxnSpPr/>
                <p:nvPr/>
              </p:nvCxnSpPr>
              <p:spPr>
                <a:xfrm>
                  <a:off x="7886818" y="3532216"/>
                  <a:ext cx="0" cy="4293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63E3D835-6798-1942-9E15-4C34AA55EE9C}"/>
                    </a:ext>
                  </a:extLst>
                </p:cNvPr>
                <p:cNvSpPr/>
                <p:nvPr/>
              </p:nvSpPr>
              <p:spPr>
                <a:xfrm>
                  <a:off x="8062920" y="4610532"/>
                  <a:ext cx="587301" cy="2192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80" dirty="0">
                      <a:solidFill>
                        <a:srgbClr val="414042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function</a:t>
                  </a:r>
                </a:p>
              </p:txBody>
            </p:sp>
            <p:cxnSp>
              <p:nvCxnSpPr>
                <p:cNvPr id="133" name="Elbow Connector 132">
                  <a:extLst>
                    <a:ext uri="{FF2B5EF4-FFF2-40B4-BE49-F238E27FC236}">
                      <a16:creationId xmlns:a16="http://schemas.microsoft.com/office/drawing/2014/main" id="{86635206-9E7C-9541-A907-A89BAC480AE7}"/>
                    </a:ext>
                  </a:extLst>
                </p:cNvPr>
                <p:cNvCxnSpPr/>
                <p:nvPr/>
              </p:nvCxnSpPr>
              <p:spPr>
                <a:xfrm>
                  <a:off x="7115846" y="4386233"/>
                  <a:ext cx="552245" cy="313491"/>
                </a:xfrm>
                <a:prstGeom prst="bentConnector3">
                  <a:avLst>
                    <a:gd name="adj1" fmla="val 1929"/>
                  </a:avLst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1F83D9-D8F5-2741-9BE0-6497078D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52" y="6284609"/>
            <a:ext cx="635000" cy="63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ADC1E2-8852-E94D-80D7-DF7221FC5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06" y="6278449"/>
            <a:ext cx="635000" cy="63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DF5EAB-E6F5-464A-8B1F-866D119A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96" y="6977418"/>
            <a:ext cx="635000" cy="635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BE7F9DD-03A7-9B4E-BEC1-395B78309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7404" y="4906701"/>
            <a:ext cx="571500" cy="571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CF78086-98F1-6741-ACB9-2BB8A7FFFF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101" t="11150" r="10239" b="11497"/>
          <a:stretch/>
        </p:blipFill>
        <p:spPr>
          <a:xfrm>
            <a:off x="10882612" y="4964355"/>
            <a:ext cx="449542" cy="44207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B0A0501-AF03-2A4D-9C52-FB102C4CCFE1}"/>
              </a:ext>
            </a:extLst>
          </p:cNvPr>
          <p:cNvGrpSpPr/>
          <p:nvPr/>
        </p:nvGrpSpPr>
        <p:grpSpPr>
          <a:xfrm>
            <a:off x="1995794" y="2421725"/>
            <a:ext cx="1140516" cy="1121923"/>
            <a:chOff x="1995794" y="2421725"/>
            <a:chExt cx="1140516" cy="112192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6320C42-08DD-4644-BA59-656A16D3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0452" y="2421725"/>
              <a:ext cx="711200" cy="711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0ECA86-44BE-634B-9906-F3A2F324D9FD}"/>
                </a:ext>
              </a:extLst>
            </p:cNvPr>
            <p:cNvSpPr txBox="1"/>
            <p:nvPr/>
          </p:nvSpPr>
          <p:spPr>
            <a:xfrm>
              <a:off x="1995794" y="3112761"/>
              <a:ext cx="11405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Amazon 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API Gateway</a:t>
              </a: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AD8E965F-FBDC-554A-89EC-EDA8D221D2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0955" y="2704243"/>
            <a:ext cx="711200" cy="7112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4F74DC4-2A04-1C43-B35D-DF73E9E6BBC0}"/>
              </a:ext>
            </a:extLst>
          </p:cNvPr>
          <p:cNvSpPr txBox="1"/>
          <p:nvPr/>
        </p:nvSpPr>
        <p:spPr>
          <a:xfrm>
            <a:off x="6573848" y="3382031"/>
            <a:ext cx="1140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 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SNS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53F8DC0-33C0-B146-A95D-073C1453A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82104" y="3811689"/>
            <a:ext cx="711200" cy="711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22CED36-F528-CE4B-894A-2445286DD4CA}"/>
              </a:ext>
            </a:extLst>
          </p:cNvPr>
          <p:cNvSpPr txBox="1"/>
          <p:nvPr/>
        </p:nvSpPr>
        <p:spPr>
          <a:xfrm>
            <a:off x="6567446" y="4490706"/>
            <a:ext cx="1140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 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S3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01F6335-5C07-7C46-9B2A-6F4E9A4716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57915" y="2277595"/>
            <a:ext cx="711200" cy="7112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FA7CAD0-ABEA-FD4E-84FE-FE87A1274E30}"/>
              </a:ext>
            </a:extLst>
          </p:cNvPr>
          <p:cNvSpPr txBox="1"/>
          <p:nvPr/>
        </p:nvSpPr>
        <p:spPr>
          <a:xfrm>
            <a:off x="11543257" y="2983837"/>
            <a:ext cx="1140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 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DynamoDB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83C20D9-0CE2-B042-B833-6D7C59536B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782666" y="3502716"/>
            <a:ext cx="711200" cy="7112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B34ED69-0D8E-0644-8A79-DFDC66E4F182}"/>
              </a:ext>
            </a:extLst>
          </p:cNvPr>
          <p:cNvSpPr txBox="1"/>
          <p:nvPr/>
        </p:nvSpPr>
        <p:spPr>
          <a:xfrm>
            <a:off x="11578576" y="4188809"/>
            <a:ext cx="11405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 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Kinesis Data Streams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324BD703-6F03-A649-A69C-AC2368126F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20954" y="5776632"/>
            <a:ext cx="711200" cy="7112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6D50AB7-EFED-9245-9230-F49301F90713}"/>
              </a:ext>
            </a:extLst>
          </p:cNvPr>
          <p:cNvSpPr txBox="1"/>
          <p:nvPr/>
        </p:nvSpPr>
        <p:spPr>
          <a:xfrm>
            <a:off x="10395662" y="6464034"/>
            <a:ext cx="1140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AWS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Lambda</a:t>
            </a:r>
          </a:p>
        </p:txBody>
      </p:sp>
    </p:spTree>
    <p:extLst>
      <p:ext uri="{BB962C8B-B14F-4D97-AF65-F5344CB8AC3E}">
        <p14:creationId xmlns:p14="http://schemas.microsoft.com/office/powerpoint/2010/main" val="47410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0320">
              <a:defRPr sz="2492" spc="267"/>
            </a:pPr>
            <a:r>
              <a:rPr lang="en-US" sz="4400" spc="360" dirty="0"/>
              <a:t>Accessing stored data in Amazon DynamoDB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F8F11-9AF3-4841-B687-FBA869B53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9900"/>
                </a:solidFill>
              </a:rPr>
              <a:t>Simple</a:t>
            </a:r>
          </a:p>
          <a:p>
            <a:pPr marL="548627" indent="-548627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19284E"/>
                </a:solidFill>
              </a:rPr>
              <a:t>GetItem</a:t>
            </a:r>
            <a:r>
              <a:rPr lang="en-US" sz="3200" dirty="0">
                <a:solidFill>
                  <a:srgbClr val="19284E"/>
                </a:solidFill>
              </a:rPr>
              <a:t>(</a:t>
            </a:r>
            <a:r>
              <a:rPr lang="en-US" sz="3200" dirty="0" err="1">
                <a:solidFill>
                  <a:srgbClr val="19284E"/>
                </a:solidFill>
              </a:rPr>
              <a:t>primaryKey</a:t>
            </a:r>
            <a:r>
              <a:rPr lang="en-US" sz="3200" dirty="0">
                <a:solidFill>
                  <a:srgbClr val="19284E"/>
                </a:solidFill>
              </a:rPr>
              <a:t>)</a:t>
            </a:r>
          </a:p>
          <a:p>
            <a:pPr marL="548627" indent="-548627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19284E"/>
                </a:solidFill>
              </a:rPr>
              <a:t>PutItem</a:t>
            </a:r>
            <a:r>
              <a:rPr lang="en-US" sz="3200" dirty="0">
                <a:solidFill>
                  <a:srgbClr val="19284E"/>
                </a:solidFill>
              </a:rPr>
              <a:t>(item)</a:t>
            </a:r>
          </a:p>
          <a:p>
            <a:pPr marL="548627" indent="-548627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9284E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473" y="1369915"/>
            <a:ext cx="6461760" cy="5555317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27" indent="-548627">
              <a:buFont typeface="Arial" panose="020B0604020202020204" pitchFamily="34" charset="0"/>
              <a:buChar char="•"/>
            </a:pPr>
            <a:endParaRPr lang="en-US" sz="3840" dirty="0">
              <a:solidFill>
                <a:srgbClr val="19284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4" y="3902725"/>
            <a:ext cx="6446520" cy="278892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C4AF0E1-D458-E148-98AC-F92590E5CA1F}"/>
              </a:ext>
            </a:extLst>
          </p:cNvPr>
          <p:cNvGrpSpPr/>
          <p:nvPr/>
        </p:nvGrpSpPr>
        <p:grpSpPr>
          <a:xfrm>
            <a:off x="9309184" y="1484706"/>
            <a:ext cx="3546014" cy="1170432"/>
            <a:chOff x="4877820" y="953925"/>
            <a:chExt cx="2216259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2D92EA3-EFE0-C141-B711-22000C05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316" y="953925"/>
              <a:ext cx="635267" cy="7315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47787FA-38A5-AE4E-A842-3B84798CA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820" y="953926"/>
              <a:ext cx="635267" cy="73151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17C6C2C-3017-024A-8BF8-4F118C07A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812" y="953925"/>
              <a:ext cx="635267" cy="73151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AC1A60E-2E61-6045-9F2D-211976A8DFEA}"/>
              </a:ext>
            </a:extLst>
          </p:cNvPr>
          <p:cNvSpPr txBox="1"/>
          <p:nvPr/>
        </p:nvSpPr>
        <p:spPr>
          <a:xfrm>
            <a:off x="10070496" y="2815204"/>
            <a:ext cx="2016428" cy="6740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b="1" dirty="0">
                <a:solidFill>
                  <a:srgbClr val="19284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Applications</a:t>
            </a:r>
          </a:p>
        </p:txBody>
      </p:sp>
      <p:cxnSp>
        <p:nvCxnSpPr>
          <p:cNvPr id="38" name="Elbow Connector 79">
            <a:extLst>
              <a:ext uri="{FF2B5EF4-FFF2-40B4-BE49-F238E27FC236}">
                <a16:creationId xmlns:a16="http://schemas.microsoft.com/office/drawing/2014/main" id="{0F6CFE82-6253-5145-A84D-D5F50CA9BA7F}"/>
              </a:ext>
            </a:extLst>
          </p:cNvPr>
          <p:cNvCxnSpPr/>
          <p:nvPr/>
        </p:nvCxnSpPr>
        <p:spPr>
          <a:xfrm flipV="1">
            <a:off x="10454337" y="4002663"/>
            <a:ext cx="1000444" cy="1518"/>
          </a:xfrm>
          <a:prstGeom prst="straightConnector1">
            <a:avLst/>
          </a:prstGeom>
          <a:ln w="34925">
            <a:solidFill>
              <a:srgbClr val="01A1C9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" name="Group 236">
            <a:extLst>
              <a:ext uri="{FF2B5EF4-FFF2-40B4-BE49-F238E27FC236}">
                <a16:creationId xmlns:a16="http://schemas.microsoft.com/office/drawing/2014/main" id="{38BC22FD-7B9A-4B40-8A8D-E16998DD71A8}"/>
              </a:ext>
            </a:extLst>
          </p:cNvPr>
          <p:cNvGrpSpPr>
            <a:grpSpLocks/>
          </p:cNvGrpSpPr>
          <p:nvPr/>
        </p:nvGrpSpPr>
        <p:grpSpPr bwMode="auto">
          <a:xfrm>
            <a:off x="8884529" y="5738237"/>
            <a:ext cx="4782821" cy="1285240"/>
            <a:chOff x="0" y="0"/>
            <a:chExt cx="7970620" cy="2140056"/>
          </a:xfrm>
          <a:solidFill>
            <a:srgbClr val="01A1C9"/>
          </a:solidFill>
          <a:effectLst/>
        </p:grpSpPr>
        <p:sp>
          <p:nvSpPr>
            <p:cNvPr id="18" name="Shape 227">
              <a:extLst>
                <a:ext uri="{FF2B5EF4-FFF2-40B4-BE49-F238E27FC236}">
                  <a16:creationId xmlns:a16="http://schemas.microsoft.com/office/drawing/2014/main" id="{D7BBE72A-83D6-4042-914D-F8DC83325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52" y="50752"/>
              <a:ext cx="698433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" name="Shape 228">
              <a:extLst>
                <a:ext uri="{FF2B5EF4-FFF2-40B4-BE49-F238E27FC236}">
                  <a16:creationId xmlns:a16="http://schemas.microsoft.com/office/drawing/2014/main" id="{619EAEEB-16F9-BC40-BF01-6F07CB748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264" y="50752"/>
              <a:ext cx="698433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" name="Shape 229">
              <a:extLst>
                <a:ext uri="{FF2B5EF4-FFF2-40B4-BE49-F238E27FC236}">
                  <a16:creationId xmlns:a16="http://schemas.microsoft.com/office/drawing/2014/main" id="{C5F57968-2CF1-D945-90C5-62703A73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975" y="50752"/>
              <a:ext cx="698433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" name="Shape 230">
              <a:extLst>
                <a:ext uri="{FF2B5EF4-FFF2-40B4-BE49-F238E27FC236}">
                  <a16:creationId xmlns:a16="http://schemas.microsoft.com/office/drawing/2014/main" id="{8D8FCBCA-062B-464E-B645-37F6A90B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919" y="50752"/>
              <a:ext cx="694202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" name="Shape 231">
              <a:extLst>
                <a:ext uri="{FF2B5EF4-FFF2-40B4-BE49-F238E27FC236}">
                  <a16:creationId xmlns:a16="http://schemas.microsoft.com/office/drawing/2014/main" id="{9DB3C4FE-1183-0247-B6FE-DAB8D6CA1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631" y="50752"/>
              <a:ext cx="694202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" name="Shape 232">
              <a:extLst>
                <a:ext uri="{FF2B5EF4-FFF2-40B4-BE49-F238E27FC236}">
                  <a16:creationId xmlns:a16="http://schemas.microsoft.com/office/drawing/2014/main" id="{2BD94CF4-1874-904C-BE50-F8344A361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342" y="50752"/>
              <a:ext cx="698436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" name="Shape 233">
              <a:extLst>
                <a:ext uri="{FF2B5EF4-FFF2-40B4-BE49-F238E27FC236}">
                  <a16:creationId xmlns:a16="http://schemas.microsoft.com/office/drawing/2014/main" id="{1F65E283-8CDA-4545-9A52-BF7EED0516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916">
              <a:off x="5816054" y="50752"/>
              <a:ext cx="698436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" name="Shape 234">
              <a:extLst>
                <a:ext uri="{FF2B5EF4-FFF2-40B4-BE49-F238E27FC236}">
                  <a16:creationId xmlns:a16="http://schemas.microsoft.com/office/drawing/2014/main" id="{7F0FECC8-6AA3-2A4C-BD31-602C2432A9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9494">
              <a:off x="7107101" y="50752"/>
              <a:ext cx="694202" cy="1810166"/>
            </a:xfrm>
            <a:prstGeom prst="rect">
              <a:avLst/>
            </a:prstGeom>
            <a:grpFill/>
            <a:ln>
              <a:noFill/>
            </a:ln>
            <a:effectLst>
              <a:outerShdw blurRad="101600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/>
            <a:p>
              <a:pPr defTabSz="350497">
                <a:defRPr sz="3600">
                  <a:solidFill>
                    <a:srgbClr val="FFFFFF"/>
                  </a:solidFill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4320" dirty="0">
                <a:solidFill>
                  <a:srgbClr val="19284E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6" name="Shape 235">
              <a:extLst>
                <a:ext uri="{FF2B5EF4-FFF2-40B4-BE49-F238E27FC236}">
                  <a16:creationId xmlns:a16="http://schemas.microsoft.com/office/drawing/2014/main" id="{32740DD3-9DFC-C64F-A76C-1F234AD2D44F}"/>
                </a:ext>
              </a:extLst>
            </p:cNvPr>
            <p:cNvSpPr/>
            <p:nvPr/>
          </p:nvSpPr>
          <p:spPr>
            <a:xfrm flipV="1">
              <a:off x="0" y="2140056"/>
              <a:ext cx="7699712" cy="0"/>
            </a:xfrm>
            <a:prstGeom prst="line">
              <a:avLst/>
            </a:prstGeom>
            <a:grpFill/>
            <a:ln w="50800" cap="flat">
              <a:solidFill>
                <a:srgbClr val="464747">
                  <a:alpha val="62000"/>
                </a:srgbClr>
              </a:solidFill>
              <a:prstDash val="solid"/>
              <a:miter lim="400000"/>
            </a:ln>
            <a:effectLst/>
          </p:spPr>
          <p:txBody>
            <a:bodyPr lIns="30480" tIns="30480" rIns="30480" bIns="30480" anchor="ctr"/>
            <a:lstStyle/>
            <a:p>
              <a:pPr defTabSz="27430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720" dirty="0">
                <a:solidFill>
                  <a:srgbClr val="19284E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BCDCEBD-8883-0541-B3A2-0D6448ADC558}"/>
              </a:ext>
            </a:extLst>
          </p:cNvPr>
          <p:cNvSpPr txBox="1"/>
          <p:nvPr/>
        </p:nvSpPr>
        <p:spPr>
          <a:xfrm>
            <a:off x="9564123" y="7104142"/>
            <a:ext cx="3070570" cy="2300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b="1" dirty="0">
                <a:solidFill>
                  <a:srgbClr val="19284E"/>
                </a:solidFill>
              </a:rPr>
              <a:t>Amazon </a:t>
            </a:r>
            <a:r>
              <a:rPr lang="en-US" sz="1600" b="1" dirty="0">
                <a:solidFill>
                  <a:srgbClr val="19284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DynamoDB - Streams</a:t>
            </a:r>
          </a:p>
        </p:txBody>
      </p:sp>
      <p:cxnSp>
        <p:nvCxnSpPr>
          <p:cNvPr id="40" name="Elbow Connector 79">
            <a:extLst>
              <a:ext uri="{FF2B5EF4-FFF2-40B4-BE49-F238E27FC236}">
                <a16:creationId xmlns:a16="http://schemas.microsoft.com/office/drawing/2014/main" id="{19E21F5D-C109-7549-B95B-76AB7BB20B59}"/>
              </a:ext>
            </a:extLst>
          </p:cNvPr>
          <p:cNvCxnSpPr>
            <a:cxnSpLocks/>
          </p:cNvCxnSpPr>
          <p:nvPr/>
        </p:nvCxnSpPr>
        <p:spPr>
          <a:xfrm flipH="1">
            <a:off x="11077442" y="4777784"/>
            <a:ext cx="1009482" cy="843994"/>
          </a:xfrm>
          <a:prstGeom prst="straightConnector1">
            <a:avLst/>
          </a:prstGeom>
          <a:ln w="34925">
            <a:solidFill>
              <a:srgbClr val="01A1C9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8BA4ECE-0887-FE40-B7C0-73AF8C0F8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6950" y="3623499"/>
            <a:ext cx="711200" cy="7112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1B71E98-E72D-B74A-94E0-118764863931}"/>
              </a:ext>
            </a:extLst>
          </p:cNvPr>
          <p:cNvSpPr txBox="1"/>
          <p:nvPr/>
        </p:nvSpPr>
        <p:spPr>
          <a:xfrm>
            <a:off x="8975914" y="4302421"/>
            <a:ext cx="1140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 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DynamoDB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Accelerator (DAX)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1C4BF95C-C553-4946-9092-DA4B72DEB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42267" y="3619492"/>
            <a:ext cx="711200" cy="711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A56D4E6-1DD6-5848-92D0-597EC0A29D07}"/>
              </a:ext>
            </a:extLst>
          </p:cNvPr>
          <p:cNvSpPr txBox="1"/>
          <p:nvPr/>
        </p:nvSpPr>
        <p:spPr>
          <a:xfrm>
            <a:off x="11621231" y="4298414"/>
            <a:ext cx="1140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 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DynamoDB</a:t>
            </a:r>
          </a:p>
        </p:txBody>
      </p:sp>
    </p:spTree>
    <p:extLst>
      <p:ext uri="{BB962C8B-B14F-4D97-AF65-F5344CB8AC3E}">
        <p14:creationId xmlns:p14="http://schemas.microsoft.com/office/powerpoint/2010/main" val="32301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DynamoDB Table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00791" y="1437462"/>
            <a:ext cx="7239000" cy="2585720"/>
          </a:xfrm>
          <a:prstGeom prst="roundRect">
            <a:avLst>
              <a:gd name="adj" fmla="val 8096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51" name="Straight Arrow Connector 50"/>
          <p:cNvCxnSpPr>
            <a:stCxn id="11" idx="1"/>
          </p:cNvCxnSpPr>
          <p:nvPr/>
        </p:nvCxnSpPr>
        <p:spPr>
          <a:xfrm flipH="1">
            <a:off x="10939801" y="1399404"/>
            <a:ext cx="1176003" cy="22347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30330" y="2168977"/>
            <a:ext cx="6995160" cy="515621"/>
          </a:xfrm>
          <a:prstGeom prst="roundRect">
            <a:avLst>
              <a:gd name="adj" fmla="val 8096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0330" y="2786202"/>
            <a:ext cx="6995160" cy="513080"/>
          </a:xfrm>
          <a:prstGeom prst="roundRect">
            <a:avLst>
              <a:gd name="adj" fmla="val 8096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30330" y="3400880"/>
            <a:ext cx="6995160" cy="515619"/>
          </a:xfrm>
          <a:prstGeom prst="roundRect">
            <a:avLst>
              <a:gd name="adj" fmla="val 8096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30330" y="1554298"/>
            <a:ext cx="6995160" cy="515621"/>
          </a:xfrm>
          <a:prstGeom prst="roundRect">
            <a:avLst>
              <a:gd name="adj" fmla="val 8096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15804" y="1079316"/>
            <a:ext cx="1371081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320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Table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18353" y="1851476"/>
            <a:ext cx="1367875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320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Items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93831" y="160255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98450" y="160255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08151" y="160255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07690" y="160255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14840" y="1602555"/>
            <a:ext cx="1242061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93831" y="2235020"/>
            <a:ext cx="1244600" cy="39370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93831" y="2852240"/>
            <a:ext cx="1244600" cy="39369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8450" y="2852240"/>
            <a:ext cx="1244600" cy="39369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08151" y="2852240"/>
            <a:ext cx="1244600" cy="39369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93831" y="346183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98450" y="346183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08151" y="346183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07690" y="3461835"/>
            <a:ext cx="1244600" cy="3962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eaLnBrk="1" hangingPunct="1">
              <a:defRPr/>
            </a:pPr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96343" y="2979236"/>
            <a:ext cx="2243115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320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Attributes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00554" y="4432116"/>
            <a:ext cx="1831142" cy="9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88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Partition</a:t>
            </a:r>
            <a:br>
              <a:rPr lang="en-US" altLang="en-US" sz="288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altLang="en-US" sz="288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338297" y="1805480"/>
            <a:ext cx="3868533" cy="1886419"/>
            <a:chOff x="2090657" y="896248"/>
            <a:chExt cx="2417833" cy="1296914"/>
          </a:xfrm>
          <a:solidFill>
            <a:schemeClr val="tx1">
              <a:lumMod val="60000"/>
              <a:lumOff val="40000"/>
            </a:schemeClr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090657" y="1752782"/>
              <a:ext cx="1636617" cy="180036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091980" y="896248"/>
              <a:ext cx="1670094" cy="103983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091980" y="937133"/>
              <a:ext cx="720246" cy="99894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098682" y="1940842"/>
              <a:ext cx="2409808" cy="25232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394996" y="4432116"/>
            <a:ext cx="1122615" cy="9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D4D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88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Sort </a:t>
            </a:r>
            <a:br>
              <a:rPr lang="en-US" altLang="en-US" sz="288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altLang="en-US" sz="2880" b="1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</a:t>
            </a: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0825493" y="1812109"/>
            <a:ext cx="1292864" cy="1723200"/>
            <a:chOff x="7305893" y="1363972"/>
            <a:chExt cx="808566" cy="1075338"/>
          </a:xfrm>
        </p:grpSpPr>
        <p:cxnSp>
          <p:nvCxnSpPr>
            <p:cNvPr id="14" name="Straight Arrow Connector 13"/>
            <p:cNvCxnSpPr>
              <a:stCxn id="12" idx="1"/>
              <a:endCxn id="10" idx="3"/>
            </p:cNvCxnSpPr>
            <p:nvPr/>
          </p:nvCxnSpPr>
          <p:spPr>
            <a:xfrm flipH="1" flipV="1">
              <a:off x="7305893" y="1363972"/>
              <a:ext cx="808566" cy="2243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307478" y="1596181"/>
              <a:ext cx="805386" cy="2203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315420" y="1596181"/>
              <a:ext cx="797444" cy="5912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2" idx="1"/>
            </p:cNvCxnSpPr>
            <p:nvPr/>
          </p:nvCxnSpPr>
          <p:spPr>
            <a:xfrm flipH="1">
              <a:off x="7313838" y="1588285"/>
              <a:ext cx="800618" cy="85102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Callout 1 62"/>
          <p:cNvSpPr/>
          <p:nvPr/>
        </p:nvSpPr>
        <p:spPr>
          <a:xfrm>
            <a:off x="538480" y="5618302"/>
            <a:ext cx="4013200" cy="1671320"/>
          </a:xfrm>
          <a:prstGeom prst="borderCallout1">
            <a:avLst>
              <a:gd name="adj1" fmla="val -147"/>
              <a:gd name="adj2" fmla="val 44813"/>
              <a:gd name="adj3" fmla="val -39934"/>
              <a:gd name="adj4" fmla="val 8728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>
              <a:defRPr/>
            </a:pPr>
            <a:r>
              <a:rPr lang="en-US" sz="224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Mandatory</a:t>
            </a:r>
          </a:p>
          <a:p>
            <a:pPr>
              <a:defRPr/>
            </a:pPr>
            <a:r>
              <a:rPr lang="en-US" sz="224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Key-value access pattern</a:t>
            </a:r>
          </a:p>
          <a:p>
            <a:pPr>
              <a:defRPr/>
            </a:pPr>
            <a:r>
              <a:rPr lang="en-US" sz="224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Determines data distribution</a:t>
            </a:r>
          </a:p>
        </p:txBody>
      </p:sp>
      <p:sp>
        <p:nvSpPr>
          <p:cNvPr id="65" name="Line Callout 1 64"/>
          <p:cNvSpPr/>
          <p:nvPr/>
        </p:nvSpPr>
        <p:spPr>
          <a:xfrm>
            <a:off x="5412753" y="5618302"/>
            <a:ext cx="4513579" cy="1671320"/>
          </a:xfrm>
          <a:prstGeom prst="borderCallout1">
            <a:avLst>
              <a:gd name="adj1" fmla="val -42741"/>
              <a:gd name="adj2" fmla="val 21193"/>
              <a:gd name="adj3" fmla="val -640"/>
              <a:gd name="adj4" fmla="val 5106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6304" tIns="73152" rIns="146304" bIns="73152" anchor="ctr"/>
          <a:lstStyle/>
          <a:p>
            <a:pPr>
              <a:defRPr/>
            </a:pPr>
            <a:r>
              <a:rPr lang="en-US" sz="224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Optional</a:t>
            </a:r>
          </a:p>
          <a:p>
            <a:pPr>
              <a:defRPr/>
            </a:pPr>
            <a:r>
              <a:rPr lang="en-US" sz="224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Model 1:N relationships</a:t>
            </a:r>
          </a:p>
          <a:p>
            <a:pPr>
              <a:defRPr/>
            </a:pPr>
            <a:r>
              <a:rPr lang="en-US" sz="224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Enables rich query capabilities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822182" y="4284803"/>
            <a:ext cx="4099558" cy="3131819"/>
            <a:chOff x="6588502" y="3087918"/>
            <a:chExt cx="2845912" cy="1957073"/>
          </a:xfrm>
        </p:grpSpPr>
        <p:sp>
          <p:nvSpPr>
            <p:cNvPr id="40" name="Rounded Rectangle 39"/>
            <p:cNvSpPr/>
            <p:nvPr/>
          </p:nvSpPr>
          <p:spPr>
            <a:xfrm>
              <a:off x="6942918" y="3149820"/>
              <a:ext cx="2491496" cy="1815809"/>
            </a:xfrm>
            <a:prstGeom prst="roundRect">
              <a:avLst>
                <a:gd name="adj" fmla="val 744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All items for key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==, &lt;, &gt;, &gt;=, &lt;=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“begins with”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“between”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“contains”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“in”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sorted results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counts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920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top/bottom N values</a:t>
              </a:r>
            </a:p>
          </p:txBody>
        </p:sp>
        <p:sp>
          <p:nvSpPr>
            <p:cNvPr id="41" name="Left Brace 40"/>
            <p:cNvSpPr/>
            <p:nvPr/>
          </p:nvSpPr>
          <p:spPr>
            <a:xfrm>
              <a:off x="6588502" y="3087918"/>
              <a:ext cx="356180" cy="1957073"/>
            </a:xfrm>
            <a:prstGeom prst="leftBrace">
              <a:avLst>
                <a:gd name="adj1" fmla="val 36904"/>
                <a:gd name="adj2" fmla="val 78486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4608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  <p:sp>
        <p:nvSpPr>
          <p:cNvPr id="5" name="Right Brace 4"/>
          <p:cNvSpPr>
            <a:spLocks/>
          </p:cNvSpPr>
          <p:nvPr/>
        </p:nvSpPr>
        <p:spPr bwMode="auto">
          <a:xfrm rot="5400000">
            <a:off x="4387856" y="3717111"/>
            <a:ext cx="276861" cy="1224280"/>
          </a:xfrm>
          <a:prstGeom prst="rightBrace">
            <a:avLst>
              <a:gd name="adj1" fmla="val 8332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6304" tIns="73152" rIns="146304" bIns="73152" anchor="ctr"/>
          <a:lstStyle/>
          <a:p>
            <a:pPr algn="ctr" eaLnBrk="1" hangingPunct="1"/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4" name="Right Brace 43"/>
          <p:cNvSpPr>
            <a:spLocks/>
          </p:cNvSpPr>
          <p:nvPr/>
        </p:nvSpPr>
        <p:spPr bwMode="auto">
          <a:xfrm rot="5400000">
            <a:off x="5820416" y="3717111"/>
            <a:ext cx="276861" cy="1224280"/>
          </a:xfrm>
          <a:prstGeom prst="rightBrace">
            <a:avLst>
              <a:gd name="adj1" fmla="val 8332"/>
              <a:gd name="adj2" fmla="val 50000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6304" tIns="73152" rIns="146304" bIns="73152" anchor="ctr"/>
          <a:lstStyle/>
          <a:p>
            <a:pPr algn="ctr" eaLnBrk="1" hangingPunct="1"/>
            <a:endParaRPr lang="en-US" sz="4608">
              <a:solidFill>
                <a:srgbClr val="47474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/>
      <p:bldP spid="42" grpId="0"/>
      <p:bldP spid="52" grpId="0"/>
      <p:bldP spid="63" grpId="0" animBg="1"/>
      <p:bldP spid="65" grpId="0" animBg="1"/>
      <p:bldP spid="5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75361" y="2407921"/>
            <a:ext cx="2862440" cy="2729064"/>
            <a:chOff x="336790" y="1504950"/>
            <a:chExt cx="1789025" cy="1705665"/>
          </a:xfrm>
        </p:grpSpPr>
        <p:sp>
          <p:nvSpPr>
            <p:cNvPr id="6" name="Text Placeholder 5"/>
            <p:cNvSpPr txBox="1">
              <a:spLocks/>
            </p:cNvSpPr>
            <p:nvPr/>
          </p:nvSpPr>
          <p:spPr>
            <a:xfrm>
              <a:off x="336790" y="2869675"/>
              <a:ext cx="1789025" cy="340940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24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60" dirty="0">
                  <a:solidFill>
                    <a:srgbClr val="414042"/>
                  </a:solidFill>
                </a:rPr>
                <a:t>Create a unified API frontend for multiple micro-services</a:t>
              </a:r>
            </a:p>
          </p:txBody>
        </p:sp>
        <p:pic>
          <p:nvPicPr>
            <p:cNvPr id="7" name="Picture Placeholder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588" b="12588"/>
            <a:stretch>
              <a:fillRect/>
            </a:stretch>
          </p:blipFill>
          <p:spPr>
            <a:xfrm>
              <a:off x="401909" y="1504950"/>
              <a:ext cx="1723906" cy="129059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548411" y="2602715"/>
            <a:ext cx="2867558" cy="2534269"/>
            <a:chOff x="4499985" y="1626697"/>
            <a:chExt cx="1792224" cy="1583918"/>
          </a:xfrm>
        </p:grpSpPr>
        <p:sp>
          <p:nvSpPr>
            <p:cNvPr id="12" name="Text Placeholder 4"/>
            <p:cNvSpPr txBox="1">
              <a:spLocks/>
            </p:cNvSpPr>
            <p:nvPr/>
          </p:nvSpPr>
          <p:spPr>
            <a:xfrm>
              <a:off x="4499985" y="2869675"/>
              <a:ext cx="1792224" cy="340940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24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60" dirty="0">
                  <a:solidFill>
                    <a:srgbClr val="414042"/>
                  </a:solidFill>
                </a:rPr>
                <a:t>Authenticate and authorize requests to a backend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06873" y="1626697"/>
              <a:ext cx="1531262" cy="1289304"/>
              <a:chOff x="6430068" y="2203896"/>
              <a:chExt cx="1438380" cy="1389888"/>
            </a:xfrm>
          </p:grpSpPr>
          <p:pic>
            <p:nvPicPr>
              <p:cNvPr id="14" name="Picture 13" descr="Deck_Server4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0068" y="2203896"/>
                <a:ext cx="1389888" cy="1389888"/>
              </a:xfrm>
              <a:prstGeom prst="rect">
                <a:avLst/>
              </a:prstGeom>
            </p:spPr>
          </p:pic>
          <p:pic>
            <p:nvPicPr>
              <p:cNvPr id="15" name="Picture 14" descr="Deck_Shield1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1420" y="2738958"/>
                <a:ext cx="697028" cy="697028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4259327" y="2400581"/>
            <a:ext cx="2867558" cy="4246714"/>
            <a:chOff x="2499346" y="1500363"/>
            <a:chExt cx="1792224" cy="2654196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2499346" y="2869675"/>
              <a:ext cx="1792224" cy="1284884"/>
            </a:xfrm>
            <a:prstGeom prst="rect">
              <a:avLst/>
            </a:prstGeom>
          </p:spPr>
          <p:txBody>
            <a:bodyPr vert="horz" lIns="146304" tIns="73152" rIns="146304" bIns="73152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60" dirty="0">
                  <a:solidFill>
                    <a:srgbClr val="414042"/>
                  </a:solidFill>
                </a:rPr>
                <a:t>DDoS protection and throttling for your backend</a:t>
              </a:r>
            </a:p>
            <a:p>
              <a:pPr algn="ctr"/>
              <a:endParaRPr lang="en-US" sz="2560" dirty="0">
                <a:solidFill>
                  <a:srgbClr val="414042"/>
                </a:solidFill>
              </a:endParaRPr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2707761" y="1500363"/>
              <a:ext cx="1289306" cy="1567101"/>
              <a:chOff x="3648519" y="2120897"/>
              <a:chExt cx="935149" cy="1136637"/>
            </a:xfrm>
          </p:grpSpPr>
          <p:pic>
            <p:nvPicPr>
              <p:cNvPr id="17" name="Picture 16" descr="Deck_Network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8520" y="2120897"/>
                <a:ext cx="935148" cy="935148"/>
              </a:xfrm>
              <a:prstGeom prst="rect">
                <a:avLst/>
              </a:prstGeom>
            </p:spPr>
          </p:pic>
          <p:pic>
            <p:nvPicPr>
              <p:cNvPr id="18" name="Picture 17" descr="Deck_Gauge3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8519" y="2322386"/>
                <a:ext cx="935148" cy="935148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10837495" y="2589966"/>
            <a:ext cx="2867558" cy="2547019"/>
            <a:chOff x="6500624" y="1618728"/>
            <a:chExt cx="1792224" cy="1591887"/>
          </a:xfrm>
        </p:grpSpPr>
        <p:grpSp>
          <p:nvGrpSpPr>
            <p:cNvPr id="9" name="Group 8"/>
            <p:cNvGrpSpPr/>
            <p:nvPr/>
          </p:nvGrpSpPr>
          <p:grpSpPr>
            <a:xfrm>
              <a:off x="6696318" y="1618728"/>
              <a:ext cx="1289304" cy="1289304"/>
              <a:chOff x="6719466" y="1580371"/>
              <a:chExt cx="1289304" cy="12893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9466" y="1580371"/>
                <a:ext cx="1289304" cy="128930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1400" y="2261766"/>
                <a:ext cx="581239" cy="581239"/>
              </a:xfrm>
              <a:prstGeom prst="rect">
                <a:avLst/>
              </a:prstGeom>
            </p:spPr>
          </p:pic>
        </p:grp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6500624" y="2869675"/>
              <a:ext cx="1792224" cy="340940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24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60" dirty="0">
                  <a:solidFill>
                    <a:srgbClr val="414042"/>
                  </a:solidFill>
                </a:rPr>
                <a:t>Throttle, meter, and monetize API usage by 3</a:t>
              </a:r>
              <a:r>
                <a:rPr lang="en-US" sz="2560" baseline="30000" dirty="0">
                  <a:solidFill>
                    <a:srgbClr val="414042"/>
                  </a:solidFill>
                </a:rPr>
                <a:t>rd</a:t>
              </a:r>
              <a:r>
                <a:rPr lang="en-US" sz="2560" dirty="0">
                  <a:solidFill>
                    <a:srgbClr val="414042"/>
                  </a:solidFill>
                </a:rPr>
                <a:t> party developers</a:t>
              </a: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38863" y="156803"/>
            <a:ext cx="13128486" cy="9794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Amazon API Gateway</a:t>
            </a:r>
          </a:p>
        </p:txBody>
      </p:sp>
    </p:spTree>
    <p:extLst>
      <p:ext uri="{BB962C8B-B14F-4D97-AF65-F5344CB8AC3E}">
        <p14:creationId xmlns:p14="http://schemas.microsoft.com/office/powerpoint/2010/main" val="265910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API Gateway - Serving Dynamic Content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262920" y="5780288"/>
            <a:ext cx="824071" cy="822910"/>
            <a:chOff x="242544" y="2705234"/>
            <a:chExt cx="852921" cy="806289"/>
          </a:xfrm>
        </p:grpSpPr>
        <p:pic>
          <p:nvPicPr>
            <p:cNvPr id="68" name="Picture 67" descr="Deck_Gea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65" y="2705234"/>
              <a:ext cx="641247" cy="641247"/>
            </a:xfrm>
            <a:prstGeom prst="rect">
              <a:avLst/>
            </a:prstGeom>
          </p:spPr>
        </p:pic>
        <p:sp>
          <p:nvSpPr>
            <p:cNvPr id="69" name="TextBox 4"/>
            <p:cNvSpPr txBox="1">
              <a:spLocks noChangeArrowheads="1"/>
            </p:cNvSpPr>
            <p:nvPr/>
          </p:nvSpPr>
          <p:spPr bwMode="auto">
            <a:xfrm>
              <a:off x="242544" y="3261637"/>
              <a:ext cx="852921" cy="24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Services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B8A640A-8A6B-4441-9A91-F8A63A98C790}"/>
              </a:ext>
            </a:extLst>
          </p:cNvPr>
          <p:cNvGrpSpPr/>
          <p:nvPr/>
        </p:nvGrpSpPr>
        <p:grpSpPr>
          <a:xfrm>
            <a:off x="1098976" y="2034801"/>
            <a:ext cx="1151958" cy="893475"/>
            <a:chOff x="537920" y="3353653"/>
            <a:chExt cx="1072750" cy="859842"/>
          </a:xfrm>
        </p:grpSpPr>
        <p:pic>
          <p:nvPicPr>
            <p:cNvPr id="110" name="Graphic 70">
              <a:extLst>
                <a:ext uri="{FF2B5EF4-FFF2-40B4-BE49-F238E27FC236}">
                  <a16:creationId xmlns:a16="http://schemas.microsoft.com/office/drawing/2014/main" id="{63694A3E-3934-524F-8102-217DF116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8545" y="3353653"/>
              <a:ext cx="571500" cy="571500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5BB269E-595D-C045-B615-D5DC5B8245D3}"/>
                </a:ext>
              </a:extLst>
            </p:cNvPr>
            <p:cNvSpPr txBox="1"/>
            <p:nvPr/>
          </p:nvSpPr>
          <p:spPr>
            <a:xfrm>
              <a:off x="537920" y="3951885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Mobile client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F9A5ECC-5DC8-F44B-AC0C-64539570BBB2}"/>
              </a:ext>
            </a:extLst>
          </p:cNvPr>
          <p:cNvGrpSpPr/>
          <p:nvPr/>
        </p:nvGrpSpPr>
        <p:grpSpPr>
          <a:xfrm>
            <a:off x="1122691" y="4046490"/>
            <a:ext cx="1151958" cy="910501"/>
            <a:chOff x="2471651" y="1928192"/>
            <a:chExt cx="1072750" cy="876227"/>
          </a:xfrm>
        </p:grpSpPr>
        <p:pic>
          <p:nvPicPr>
            <p:cNvPr id="118" name="Graphic 45">
              <a:extLst>
                <a:ext uri="{FF2B5EF4-FFF2-40B4-BE49-F238E27FC236}">
                  <a16:creationId xmlns:a16="http://schemas.microsoft.com/office/drawing/2014/main" id="{E97C2B9F-E140-D446-A15F-EE07E6962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22276" y="1928192"/>
              <a:ext cx="571500" cy="571500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BCD6C4C-F5B1-794D-B252-FB2CAFB142EB}"/>
                </a:ext>
              </a:extLst>
            </p:cNvPr>
            <p:cNvSpPr txBox="1"/>
            <p:nvPr/>
          </p:nvSpPr>
          <p:spPr>
            <a:xfrm>
              <a:off x="2471651" y="2542809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Client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97C0834-2861-DE48-8A7A-F47D3495B9B7}"/>
              </a:ext>
            </a:extLst>
          </p:cNvPr>
          <p:cNvGrpSpPr/>
          <p:nvPr/>
        </p:nvGrpSpPr>
        <p:grpSpPr>
          <a:xfrm>
            <a:off x="2694647" y="3812824"/>
            <a:ext cx="1972746" cy="1619584"/>
            <a:chOff x="7523336" y="1928192"/>
            <a:chExt cx="1072750" cy="891217"/>
          </a:xfrm>
        </p:grpSpPr>
        <p:pic>
          <p:nvPicPr>
            <p:cNvPr id="126" name="Graphic 61">
              <a:extLst>
                <a:ext uri="{FF2B5EF4-FFF2-40B4-BE49-F238E27FC236}">
                  <a16:creationId xmlns:a16="http://schemas.microsoft.com/office/drawing/2014/main" id="{0E7831D6-3903-7443-9253-BEDAA1F09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73961" y="1928192"/>
              <a:ext cx="571500" cy="571500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C326EEF-4D8B-DE43-AC4C-B5E4EC1097B4}"/>
                </a:ext>
              </a:extLst>
            </p:cNvPr>
            <p:cNvSpPr txBox="1"/>
            <p:nvPr/>
          </p:nvSpPr>
          <p:spPr>
            <a:xfrm>
              <a:off x="7523336" y="2557799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Internet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413750A-2AEA-DF49-970B-38403197F742}"/>
              </a:ext>
            </a:extLst>
          </p:cNvPr>
          <p:cNvGrpSpPr/>
          <p:nvPr/>
        </p:nvGrpSpPr>
        <p:grpSpPr>
          <a:xfrm>
            <a:off x="8615088" y="2233679"/>
            <a:ext cx="1072750" cy="1047357"/>
            <a:chOff x="8266978" y="1273104"/>
            <a:chExt cx="1072750" cy="1047357"/>
          </a:xfrm>
        </p:grpSpPr>
        <p:pic>
          <p:nvPicPr>
            <p:cNvPr id="129" name="Graphic 98">
              <a:extLst>
                <a:ext uri="{FF2B5EF4-FFF2-40B4-BE49-F238E27FC236}">
                  <a16:creationId xmlns:a16="http://schemas.microsoft.com/office/drawing/2014/main" id="{B617648C-E903-204E-9DB6-9AF7DFCF3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17603" y="1273104"/>
              <a:ext cx="571500" cy="57150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A2242D8-87F0-2C4B-BFFC-2F285A010796}"/>
                </a:ext>
              </a:extLst>
            </p:cNvPr>
            <p:cNvSpPr txBox="1"/>
            <p:nvPr/>
          </p:nvSpPr>
          <p:spPr>
            <a:xfrm>
              <a:off x="8266978" y="1889574"/>
              <a:ext cx="1072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API Gateway Cache</a:t>
              </a:r>
            </a:p>
          </p:txBody>
        </p:sp>
      </p:grp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50419A9-92A9-4F4F-A070-3B018221CAF3}"/>
              </a:ext>
            </a:extLst>
          </p:cNvPr>
          <p:cNvCxnSpPr>
            <a:cxnSpLocks/>
          </p:cNvCxnSpPr>
          <p:nvPr/>
        </p:nvCxnSpPr>
        <p:spPr>
          <a:xfrm>
            <a:off x="4376057" y="4343417"/>
            <a:ext cx="814947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950419A9-92A9-4F4F-A070-3B018221CAF3}"/>
              </a:ext>
            </a:extLst>
          </p:cNvPr>
          <p:cNvCxnSpPr>
            <a:cxnSpLocks/>
          </p:cNvCxnSpPr>
          <p:nvPr/>
        </p:nvCxnSpPr>
        <p:spPr>
          <a:xfrm flipV="1">
            <a:off x="6263057" y="4325774"/>
            <a:ext cx="1576018" cy="9907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50419A9-92A9-4F4F-A070-3B018221CAF3}"/>
              </a:ext>
            </a:extLst>
          </p:cNvPr>
          <p:cNvCxnSpPr>
            <a:cxnSpLocks/>
          </p:cNvCxnSpPr>
          <p:nvPr/>
        </p:nvCxnSpPr>
        <p:spPr>
          <a:xfrm>
            <a:off x="9023124" y="4325774"/>
            <a:ext cx="3272785" cy="9907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155D74B-994B-CC41-8E64-11E8ABEAC4B2}"/>
              </a:ext>
            </a:extLst>
          </p:cNvPr>
          <p:cNvCxnSpPr>
            <a:cxnSpLocks/>
          </p:cNvCxnSpPr>
          <p:nvPr/>
        </p:nvCxnSpPr>
        <p:spPr>
          <a:xfrm flipV="1">
            <a:off x="8425439" y="4982270"/>
            <a:ext cx="0" cy="54864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>
            <a:extLst>
              <a:ext uri="{FF2B5EF4-FFF2-40B4-BE49-F238E27FC236}">
                <a16:creationId xmlns:a16="http://schemas.microsoft.com/office/drawing/2014/main" id="{F64F1D2E-5148-9E4A-B9EC-D6CAEC520068}"/>
              </a:ext>
            </a:extLst>
          </p:cNvPr>
          <p:cNvCxnSpPr>
            <a:cxnSpLocks/>
            <a:endCxn id="129" idx="1"/>
          </p:cNvCxnSpPr>
          <p:nvPr/>
        </p:nvCxnSpPr>
        <p:spPr>
          <a:xfrm rot="5400000" flipH="1" flipV="1">
            <a:off x="7948650" y="2996219"/>
            <a:ext cx="1393853" cy="440274"/>
          </a:xfrm>
          <a:prstGeom prst="bentConnector2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9011803" y="2034801"/>
            <a:ext cx="1469164" cy="1962235"/>
            <a:chOff x="8865713" y="2034801"/>
            <a:chExt cx="1760723" cy="2011689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865713" y="4046490"/>
              <a:ext cx="1067996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33709" y="2034801"/>
              <a:ext cx="692727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933709" y="2034801"/>
              <a:ext cx="0" cy="2011689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9023124" y="3326007"/>
            <a:ext cx="1469163" cy="844212"/>
            <a:chOff x="8865713" y="2034801"/>
            <a:chExt cx="1760723" cy="2011689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8865713" y="4046490"/>
              <a:ext cx="1325796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0191509" y="2034801"/>
              <a:ext cx="434927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0191509" y="2034801"/>
              <a:ext cx="0" cy="2011689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9011805" y="4652560"/>
            <a:ext cx="1469161" cy="1914501"/>
            <a:chOff x="8921871" y="-3323821"/>
            <a:chExt cx="1704562" cy="5358622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8921871" y="-3323821"/>
              <a:ext cx="1011838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9933706" y="2034801"/>
              <a:ext cx="692727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9933709" y="-3323821"/>
              <a:ext cx="0" cy="5358622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9011802" y="4468128"/>
            <a:ext cx="1469163" cy="804928"/>
            <a:chOff x="8921867" y="-332146"/>
            <a:chExt cx="1760723" cy="2370345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8921867" y="-332146"/>
              <a:ext cx="1325796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0247663" y="2038199"/>
              <a:ext cx="434927" cy="0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0247663" y="-332146"/>
              <a:ext cx="0" cy="2366947"/>
            </a:xfrm>
            <a:prstGeom prst="line">
              <a:avLst/>
            </a:prstGeom>
            <a:ln w="12700">
              <a:solidFill>
                <a:srgbClr val="545B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E5F8D4-A48D-C846-B47F-658265FA0E9E}"/>
              </a:ext>
            </a:extLst>
          </p:cNvPr>
          <p:cNvSpPr/>
          <p:nvPr/>
        </p:nvSpPr>
        <p:spPr>
          <a:xfrm>
            <a:off x="5843413" y="2866399"/>
            <a:ext cx="1845237" cy="246221"/>
          </a:xfrm>
          <a:prstGeom prst="rect">
            <a:avLst/>
          </a:prstGeom>
          <a:noFill/>
          <a:ln w="12700">
            <a:solidFill>
              <a:srgbClr val="8791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1000" dirty="0">
                <a:solidFill>
                  <a:srgbClr val="879196"/>
                </a:solidFill>
              </a:rPr>
              <a:t>API Authorization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A5BC055-5765-1C4C-8CC8-1FD3941B5E05}"/>
              </a:ext>
            </a:extLst>
          </p:cNvPr>
          <p:cNvCxnSpPr>
            <a:cxnSpLocks/>
          </p:cNvCxnSpPr>
          <p:nvPr/>
        </p:nvCxnSpPr>
        <p:spPr>
          <a:xfrm flipH="1">
            <a:off x="6714392" y="3118482"/>
            <a:ext cx="1515" cy="365914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6711461" y="3477652"/>
            <a:ext cx="1578184" cy="0"/>
          </a:xfrm>
          <a:prstGeom prst="line">
            <a:avLst/>
          </a:prstGeom>
          <a:ln w="12700">
            <a:solidFill>
              <a:srgbClr val="545B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8289645" y="3477652"/>
            <a:ext cx="0" cy="435629"/>
          </a:xfrm>
          <a:prstGeom prst="line">
            <a:avLst/>
          </a:prstGeom>
          <a:ln w="12700">
            <a:solidFill>
              <a:srgbClr val="545B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9655E68-70E3-BD43-8E2E-84BBC58C3C4E}"/>
              </a:ext>
            </a:extLst>
          </p:cNvPr>
          <p:cNvGrpSpPr/>
          <p:nvPr/>
        </p:nvGrpSpPr>
        <p:grpSpPr>
          <a:xfrm>
            <a:off x="12024683" y="3823105"/>
            <a:ext cx="1741082" cy="1995928"/>
            <a:chOff x="8452726" y="1928192"/>
            <a:chExt cx="1072750" cy="1229771"/>
          </a:xfrm>
        </p:grpSpPr>
        <p:pic>
          <p:nvPicPr>
            <p:cNvPr id="192" name="Graphic 64">
              <a:extLst>
                <a:ext uri="{FF2B5EF4-FFF2-40B4-BE49-F238E27FC236}">
                  <a16:creationId xmlns:a16="http://schemas.microsoft.com/office/drawing/2014/main" id="{AD09DA0D-1647-9D4B-86E1-70BD32DBC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03351" y="1928192"/>
              <a:ext cx="571500" cy="571500"/>
            </a:xfrm>
            <a:prstGeom prst="rect">
              <a:avLst/>
            </a:prstGeom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9634B35-9161-974E-8D5F-03EE887BDA79}"/>
                </a:ext>
              </a:extLst>
            </p:cNvPr>
            <p:cNvSpPr txBox="1"/>
            <p:nvPr/>
          </p:nvSpPr>
          <p:spPr>
            <a:xfrm>
              <a:off x="8452726" y="2557799"/>
              <a:ext cx="10727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mazon Ember" charset="0"/>
                  <a:ea typeface="Amazon Ember" charset="0"/>
                  <a:cs typeface="Amazon Ember" charset="0"/>
                </a:rPr>
                <a:t>All publicly accessible endpoints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C92ADA4-6B60-3644-9FE5-F657CB50B5A3}"/>
              </a:ext>
            </a:extLst>
          </p:cNvPr>
          <p:cNvGrpSpPr/>
          <p:nvPr/>
        </p:nvGrpSpPr>
        <p:grpSpPr>
          <a:xfrm>
            <a:off x="4859096" y="1229965"/>
            <a:ext cx="7165588" cy="6161435"/>
            <a:chOff x="7004050" y="3978274"/>
            <a:chExt cx="7962629" cy="6579856"/>
          </a:xfrm>
        </p:grpSpPr>
        <p:pic>
          <p:nvPicPr>
            <p:cNvPr id="195" name="Graphic 24">
              <a:extLst>
                <a:ext uri="{FF2B5EF4-FFF2-40B4-BE49-F238E27FC236}">
                  <a16:creationId xmlns:a16="http://schemas.microsoft.com/office/drawing/2014/main" id="{AB31B672-5AFB-E44A-9B9F-B2D0D11C1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342900" cy="342900"/>
            </a:xfrm>
            <a:prstGeom prst="rect">
              <a:avLst/>
            </a:prstGeom>
          </p:spPr>
        </p:pic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652B52F-D624-5B4F-BE6F-B97C559023AB}"/>
                </a:ext>
              </a:extLst>
            </p:cNvPr>
            <p:cNvSpPr/>
            <p:nvPr/>
          </p:nvSpPr>
          <p:spPr>
            <a:xfrm>
              <a:off x="7004050" y="3978274"/>
              <a:ext cx="7962629" cy="6579856"/>
            </a:xfrm>
            <a:prstGeom prst="rect">
              <a:avLst/>
            </a:prstGeom>
            <a:noFill/>
            <a:ln w="12700">
              <a:solidFill>
                <a:srgbClr val="AAB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AAB7B8"/>
                  </a:solidFill>
                </a:rPr>
                <a:t>AWS Cloud</a:t>
              </a:r>
            </a:p>
          </p:txBody>
        </p:sp>
      </p:grp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50419A9-92A9-4F4F-A070-3B018221CAF3}"/>
              </a:ext>
            </a:extLst>
          </p:cNvPr>
          <p:cNvCxnSpPr>
            <a:cxnSpLocks/>
          </p:cNvCxnSpPr>
          <p:nvPr/>
        </p:nvCxnSpPr>
        <p:spPr>
          <a:xfrm>
            <a:off x="2169067" y="4343434"/>
            <a:ext cx="814947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145088" y="2331728"/>
            <a:ext cx="549559" cy="7612"/>
          </a:xfrm>
          <a:prstGeom prst="line">
            <a:avLst/>
          </a:prstGeom>
          <a:ln w="12700">
            <a:solidFill>
              <a:srgbClr val="545B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2042395" y="6192920"/>
            <a:ext cx="649040" cy="7612"/>
          </a:xfrm>
          <a:prstGeom prst="line">
            <a:avLst/>
          </a:prstGeom>
          <a:ln w="12700">
            <a:solidFill>
              <a:srgbClr val="545B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694647" y="2331728"/>
            <a:ext cx="0" cy="1665308"/>
          </a:xfrm>
          <a:prstGeom prst="line">
            <a:avLst/>
          </a:prstGeom>
          <a:ln w="12700">
            <a:solidFill>
              <a:srgbClr val="545B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>
            <a:off x="2691435" y="4685148"/>
            <a:ext cx="7798" cy="1515384"/>
          </a:xfrm>
          <a:prstGeom prst="line">
            <a:avLst/>
          </a:prstGeom>
          <a:ln w="12700">
            <a:solidFill>
              <a:srgbClr val="545B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2706675" y="4685148"/>
            <a:ext cx="292579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2691435" y="3997036"/>
            <a:ext cx="292579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D373093B-8253-8742-97D2-DAD07D39ED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4021" y="3917295"/>
            <a:ext cx="711200" cy="7112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08A2CB7-A383-3049-B803-D9A5E928B8EA}"/>
              </a:ext>
            </a:extLst>
          </p:cNvPr>
          <p:cNvSpPr txBox="1"/>
          <p:nvPr/>
        </p:nvSpPr>
        <p:spPr>
          <a:xfrm>
            <a:off x="5135999" y="4593627"/>
            <a:ext cx="1140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CloudFront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EB8739-71CA-D044-9536-D97CED41D2E2}"/>
              </a:ext>
            </a:extLst>
          </p:cNvPr>
          <p:cNvGrpSpPr/>
          <p:nvPr/>
        </p:nvGrpSpPr>
        <p:grpSpPr>
          <a:xfrm>
            <a:off x="7814838" y="3936945"/>
            <a:ext cx="1140516" cy="1121923"/>
            <a:chOff x="1995794" y="2421725"/>
            <a:chExt cx="1140516" cy="1121923"/>
          </a:xfrm>
        </p:grpSpPr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83AADD1E-38AF-CE43-9D70-38F9DA62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10452" y="2421725"/>
              <a:ext cx="711200" cy="71120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2356B1-CB00-A34E-A59B-73D4B9885E8D}"/>
                </a:ext>
              </a:extLst>
            </p:cNvPr>
            <p:cNvSpPr txBox="1"/>
            <p:nvPr/>
          </p:nvSpPr>
          <p:spPr>
            <a:xfrm>
              <a:off x="1995794" y="3112761"/>
              <a:ext cx="11405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Amazon 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API Gateway</a:t>
              </a:r>
            </a:p>
          </p:txBody>
        </p:sp>
      </p:grpSp>
      <p:pic>
        <p:nvPicPr>
          <p:cNvPr id="78" name="Graphic 77">
            <a:extLst>
              <a:ext uri="{FF2B5EF4-FFF2-40B4-BE49-F238E27FC236}">
                <a16:creationId xmlns:a16="http://schemas.microsoft.com/office/drawing/2014/main" id="{11551A28-9421-1841-9E4D-CBB1F81A0A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06936" y="1656191"/>
            <a:ext cx="711200" cy="7112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6AEEE56-3CB3-9B43-AF6F-FD87A1B0F2CD}"/>
              </a:ext>
            </a:extLst>
          </p:cNvPr>
          <p:cNvSpPr txBox="1"/>
          <p:nvPr/>
        </p:nvSpPr>
        <p:spPr>
          <a:xfrm>
            <a:off x="7274785" y="2359288"/>
            <a:ext cx="755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AWS 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Lambda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FB6F6CB4-0435-3B49-8FBA-8A818EADFD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41787" y="1713589"/>
            <a:ext cx="711200" cy="7112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C4603DA-D59A-8B48-AEB6-1C0CF257E152}"/>
              </a:ext>
            </a:extLst>
          </p:cNvPr>
          <p:cNvSpPr txBox="1"/>
          <p:nvPr/>
        </p:nvSpPr>
        <p:spPr>
          <a:xfrm>
            <a:off x="10609636" y="2416686"/>
            <a:ext cx="755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AWS 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Lambda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8FBBB252-2993-8743-8272-DB42480335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648032" y="3056079"/>
            <a:ext cx="702138" cy="70213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535B441A-2F66-FA46-9CA2-BB52CDBCD209}"/>
              </a:ext>
            </a:extLst>
          </p:cNvPr>
          <p:cNvSpPr txBox="1"/>
          <p:nvPr/>
        </p:nvSpPr>
        <p:spPr>
          <a:xfrm>
            <a:off x="10648031" y="3751901"/>
            <a:ext cx="690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Amazon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EC2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CF581FD2-79FC-7344-9D8B-A8DFC79878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34256" y="5663722"/>
            <a:ext cx="711200" cy="7112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FFD7053-73CA-D64F-B558-1A92C0815DAF}"/>
              </a:ext>
            </a:extLst>
          </p:cNvPr>
          <p:cNvSpPr txBox="1"/>
          <p:nvPr/>
        </p:nvSpPr>
        <p:spPr>
          <a:xfrm>
            <a:off x="8007013" y="6350090"/>
            <a:ext cx="820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Amazon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CloudWatch</a:t>
            </a: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B15D2175-62CE-0349-AB01-3522E532BC0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76515" y="1650345"/>
            <a:ext cx="711200" cy="7112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E21209C-62CC-F049-A427-367506694CE4}"/>
              </a:ext>
            </a:extLst>
          </p:cNvPr>
          <p:cNvSpPr txBox="1"/>
          <p:nvPr/>
        </p:nvSpPr>
        <p:spPr>
          <a:xfrm>
            <a:off x="6252956" y="2335054"/>
            <a:ext cx="755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Amazon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Cognito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6A472C-59DD-A04D-A298-BEE8374536F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82078" y="1655723"/>
            <a:ext cx="711200" cy="7112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AC683FFE-DEEE-3145-95F9-5F59D666F688}"/>
              </a:ext>
            </a:extLst>
          </p:cNvPr>
          <p:cNvSpPr txBox="1"/>
          <p:nvPr/>
        </p:nvSpPr>
        <p:spPr>
          <a:xfrm>
            <a:off x="5101406" y="2348718"/>
            <a:ext cx="8777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AWS Identity and Access Management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F13FC9-701D-734B-9E09-CB300AA3CE5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617095" y="4949255"/>
            <a:ext cx="711200" cy="7112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E9FB7E2-9FDC-B342-A1A6-83FF189FABFE}"/>
              </a:ext>
            </a:extLst>
          </p:cNvPr>
          <p:cNvSpPr txBox="1"/>
          <p:nvPr/>
        </p:nvSpPr>
        <p:spPr>
          <a:xfrm>
            <a:off x="10638178" y="5617892"/>
            <a:ext cx="690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AWS Managed Services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85EE53-3CA1-4A43-AE9F-7C8641956F0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729055" y="6336826"/>
            <a:ext cx="469900" cy="4699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BEBFD91-D3CE-454A-8C3E-FBE66032A1F1}"/>
              </a:ext>
            </a:extLst>
          </p:cNvPr>
          <p:cNvSpPr txBox="1"/>
          <p:nvPr/>
        </p:nvSpPr>
        <p:spPr>
          <a:xfrm>
            <a:off x="10601883" y="6798981"/>
            <a:ext cx="736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Amazon VPC Endpoints</a:t>
            </a:r>
          </a:p>
        </p:txBody>
      </p:sp>
    </p:spTree>
    <p:extLst>
      <p:ext uri="{BB962C8B-B14F-4D97-AF65-F5344CB8AC3E}">
        <p14:creationId xmlns:p14="http://schemas.microsoft.com/office/powerpoint/2010/main" val="348930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Cognito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Add user sign-up, sign-in, and data synchronization to your apps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59" y="3074416"/>
            <a:ext cx="2923666" cy="2192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215" y="3072605"/>
            <a:ext cx="2917814" cy="22574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7943" y="3072605"/>
            <a:ext cx="2926082" cy="219456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538863" y="5267165"/>
            <a:ext cx="3731435" cy="5455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40" dirty="0"/>
              <a:t>Add user sign-up and sign-in to your mobile and web apps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88404" y="5249318"/>
            <a:ext cx="3731435" cy="5455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40" dirty="0"/>
              <a:t>Federate identities and provide secure access to AWS resources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648620" y="5267165"/>
            <a:ext cx="3731435" cy="5455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40" dirty="0"/>
              <a:t>Store and sync across devices</a:t>
            </a:r>
          </a:p>
        </p:txBody>
      </p:sp>
    </p:spTree>
    <p:extLst>
      <p:ext uri="{BB962C8B-B14F-4D97-AF65-F5344CB8AC3E}">
        <p14:creationId xmlns:p14="http://schemas.microsoft.com/office/powerpoint/2010/main" val="162869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742672" y="1573549"/>
            <a:ext cx="29228" cy="58654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building?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62800" y="1573549"/>
            <a:ext cx="36382" cy="58654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467043" y="1573549"/>
            <a:ext cx="58593" cy="58654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cxnSpLocks/>
            <a:stCxn id="6" idx="2"/>
          </p:cNvCxnSpPr>
          <p:nvPr/>
        </p:nvCxnSpPr>
        <p:spPr>
          <a:xfrm rot="16200000" flipH="1">
            <a:off x="2365672" y="3784547"/>
            <a:ext cx="1029990" cy="3954863"/>
          </a:xfrm>
          <a:prstGeom prst="bentConnector2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05304" y="5924429"/>
            <a:ext cx="1495550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Static Content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4099" y="1523835"/>
            <a:ext cx="2318105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b="1" dirty="0"/>
              <a:t>Content Delivery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577" y="1507672"/>
            <a:ext cx="2776683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API Layer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87304" y="1533721"/>
            <a:ext cx="2756062" cy="300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Application Layer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80689" y="1575933"/>
            <a:ext cx="2756062" cy="300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Persistency Layer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544785" y="4564798"/>
            <a:ext cx="2032000" cy="0"/>
          </a:xfrm>
          <a:prstGeom prst="line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27542" y="4564798"/>
            <a:ext cx="2032000" cy="0"/>
          </a:xfrm>
          <a:prstGeom prst="line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6" idx="3"/>
          </p:cNvCxnSpPr>
          <p:nvPr/>
        </p:nvCxnSpPr>
        <p:spPr>
          <a:xfrm>
            <a:off x="1643933" y="4506287"/>
            <a:ext cx="3200793" cy="0"/>
          </a:xfrm>
          <a:prstGeom prst="line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59B77B1-DD6A-C848-A3D8-79ABEA60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39" y="3765590"/>
            <a:ext cx="1481394" cy="1481394"/>
          </a:xfrm>
          <a:prstGeom prst="rect">
            <a:avLst/>
          </a:prstGeom>
        </p:spPr>
      </p:pic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D21B26B9-F42D-9546-B819-974CD9F850F9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1668152" y="2072070"/>
            <a:ext cx="928605" cy="2458436"/>
          </a:xfrm>
          <a:prstGeom prst="bentConnector2">
            <a:avLst/>
          </a:prstGeom>
          <a:ln w="12700">
            <a:solidFill>
              <a:srgbClr val="545B64"/>
            </a:solidFill>
            <a:prstDash val="dash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1640D8-5701-3545-837D-AF4B56E34025}"/>
              </a:ext>
            </a:extLst>
          </p:cNvPr>
          <p:cNvSpPr txBox="1"/>
          <p:nvPr/>
        </p:nvSpPr>
        <p:spPr>
          <a:xfrm>
            <a:off x="1386762" y="2502293"/>
            <a:ext cx="1495550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Get Credentials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B80922-6A7A-1741-8411-CB23E3A35353}"/>
              </a:ext>
            </a:extLst>
          </p:cNvPr>
          <p:cNvGrpSpPr/>
          <p:nvPr/>
        </p:nvGrpSpPr>
        <p:grpSpPr>
          <a:xfrm>
            <a:off x="3391068" y="2234260"/>
            <a:ext cx="755090" cy="1115596"/>
            <a:chOff x="11844844" y="2094354"/>
            <a:chExt cx="755090" cy="1115596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EF3096D-79B3-6641-9921-32B3C1D8F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68403" y="2094354"/>
              <a:ext cx="711200" cy="7112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E1203-FFC5-1E41-A285-1FCAC32824DC}"/>
                </a:ext>
              </a:extLst>
            </p:cNvPr>
            <p:cNvSpPr txBox="1"/>
            <p:nvPr/>
          </p:nvSpPr>
          <p:spPr>
            <a:xfrm>
              <a:off x="11844844" y="2779063"/>
              <a:ext cx="755090" cy="430887"/>
            </a:xfrm>
            <a:prstGeom prst="rect">
              <a:avLst/>
            </a:prstGeom>
            <a:solidFill>
              <a:srgbClr val="F2F4F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Cognito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E043EA6-D042-E743-BA0B-2F0EC64381C4}"/>
              </a:ext>
            </a:extLst>
          </p:cNvPr>
          <p:cNvGrpSpPr/>
          <p:nvPr/>
        </p:nvGrpSpPr>
        <p:grpSpPr>
          <a:xfrm>
            <a:off x="4844726" y="4082966"/>
            <a:ext cx="1101247" cy="1137968"/>
            <a:chOff x="10154771" y="6262116"/>
            <a:chExt cx="1101247" cy="1137968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B8BD677E-2ED7-7F42-8D5A-2C52D6456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358967" y="6262116"/>
              <a:ext cx="711200" cy="7112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494FDA-95D3-A644-9B1E-09DA373ADEBE}"/>
                </a:ext>
              </a:extLst>
            </p:cNvPr>
            <p:cNvSpPr txBox="1"/>
            <p:nvPr/>
          </p:nvSpPr>
          <p:spPr>
            <a:xfrm>
              <a:off x="10154771" y="6969197"/>
              <a:ext cx="1101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API Gateway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79627-ECB7-0E47-B61D-64A2FE35317D}"/>
              </a:ext>
            </a:extLst>
          </p:cNvPr>
          <p:cNvGrpSpPr/>
          <p:nvPr/>
        </p:nvGrpSpPr>
        <p:grpSpPr>
          <a:xfrm>
            <a:off x="5018168" y="5853456"/>
            <a:ext cx="755090" cy="1142087"/>
            <a:chOff x="4989973" y="5853456"/>
            <a:chExt cx="755090" cy="1142087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C5888C2-767B-8248-90C9-5D9CA4318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31489" y="5853456"/>
              <a:ext cx="711200" cy="711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C5558D-A255-8C47-9097-CA85D746B62D}"/>
                </a:ext>
              </a:extLst>
            </p:cNvPr>
            <p:cNvSpPr txBox="1"/>
            <p:nvPr/>
          </p:nvSpPr>
          <p:spPr>
            <a:xfrm>
              <a:off x="4989973" y="6564656"/>
              <a:ext cx="755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AWS Amplify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B61D7B-78C7-7944-BCDF-AA921B6C7924}"/>
              </a:ext>
            </a:extLst>
          </p:cNvPr>
          <p:cNvGrpSpPr/>
          <p:nvPr/>
        </p:nvGrpSpPr>
        <p:grpSpPr>
          <a:xfrm>
            <a:off x="8388489" y="4082966"/>
            <a:ext cx="755090" cy="1133984"/>
            <a:chOff x="10318073" y="2094728"/>
            <a:chExt cx="755090" cy="1133984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FE77F3C7-69FA-F346-90A8-E683BD0EE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50224" y="2094728"/>
              <a:ext cx="711200" cy="7112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6A693A-12F8-AE4C-B67C-79E9B671C529}"/>
                </a:ext>
              </a:extLst>
            </p:cNvPr>
            <p:cNvSpPr txBox="1"/>
            <p:nvPr/>
          </p:nvSpPr>
          <p:spPr>
            <a:xfrm>
              <a:off x="10318073" y="2797825"/>
              <a:ext cx="755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AWS 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Lambda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2A879C-3951-3B47-B4A1-9871F155DE7C}"/>
              </a:ext>
            </a:extLst>
          </p:cNvPr>
          <p:cNvGrpSpPr/>
          <p:nvPr/>
        </p:nvGrpSpPr>
        <p:grpSpPr>
          <a:xfrm>
            <a:off x="11800462" y="4078470"/>
            <a:ext cx="820438" cy="1142087"/>
            <a:chOff x="11794611" y="4880063"/>
            <a:chExt cx="820438" cy="1142087"/>
          </a:xfrm>
        </p:grpSpPr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C95E2E92-50C6-1445-A367-451BD150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49230" y="4880063"/>
              <a:ext cx="711200" cy="7112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8D8442-29D3-524D-A726-D29496DFBAF5}"/>
                </a:ext>
              </a:extLst>
            </p:cNvPr>
            <p:cNvSpPr txBox="1"/>
            <p:nvPr/>
          </p:nvSpPr>
          <p:spPr>
            <a:xfrm>
              <a:off x="11794611" y="5591263"/>
              <a:ext cx="820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DynamoDB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09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F884-63B5-2148-B255-38F1EBB3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Dynamic Content - GraphQL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543435-698F-2346-91FD-E1555D7B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77" y="5131681"/>
            <a:ext cx="1169171" cy="116917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7BB528-D91A-8343-B68F-C1C4C7777A24}"/>
              </a:ext>
            </a:extLst>
          </p:cNvPr>
          <p:cNvCxnSpPr>
            <a:cxnSpLocks/>
          </p:cNvCxnSpPr>
          <p:nvPr/>
        </p:nvCxnSpPr>
        <p:spPr>
          <a:xfrm flipV="1">
            <a:off x="2500171" y="5707980"/>
            <a:ext cx="3010980" cy="20339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630F17-3C2C-0A47-A278-AC663B2A3810}"/>
              </a:ext>
            </a:extLst>
          </p:cNvPr>
          <p:cNvCxnSpPr>
            <a:cxnSpLocks/>
          </p:cNvCxnSpPr>
          <p:nvPr/>
        </p:nvCxnSpPr>
        <p:spPr>
          <a:xfrm flipH="1" flipV="1">
            <a:off x="4307208" y="4077519"/>
            <a:ext cx="1383012" cy="1133482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E888C4-93B3-C148-B7A1-2567D56F5869}"/>
              </a:ext>
            </a:extLst>
          </p:cNvPr>
          <p:cNvCxnSpPr>
            <a:cxnSpLocks/>
          </p:cNvCxnSpPr>
          <p:nvPr/>
        </p:nvCxnSpPr>
        <p:spPr>
          <a:xfrm flipV="1">
            <a:off x="6082461" y="4009664"/>
            <a:ext cx="0" cy="1155589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5D0DA6-C7FB-F849-8F11-E967EA372EA2}"/>
              </a:ext>
            </a:extLst>
          </p:cNvPr>
          <p:cNvCxnSpPr>
            <a:cxnSpLocks/>
          </p:cNvCxnSpPr>
          <p:nvPr/>
        </p:nvCxnSpPr>
        <p:spPr>
          <a:xfrm flipV="1">
            <a:off x="6402397" y="4028596"/>
            <a:ext cx="1146409" cy="118240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EBC019-9982-AC48-BC4E-3F9DFED0E0EC}"/>
              </a:ext>
            </a:extLst>
          </p:cNvPr>
          <p:cNvCxnSpPr>
            <a:cxnSpLocks/>
          </p:cNvCxnSpPr>
          <p:nvPr/>
        </p:nvCxnSpPr>
        <p:spPr>
          <a:xfrm flipV="1">
            <a:off x="6719524" y="5707980"/>
            <a:ext cx="3787982" cy="5176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949228-4ABA-7344-AC83-49D2EA4527A2}"/>
              </a:ext>
            </a:extLst>
          </p:cNvPr>
          <p:cNvSpPr txBox="1"/>
          <p:nvPr/>
        </p:nvSpPr>
        <p:spPr>
          <a:xfrm>
            <a:off x="1395110" y="4696662"/>
            <a:ext cx="763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GraphQL</a:t>
            </a:r>
          </a:p>
          <a:p>
            <a:pPr algn="ctr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Schema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9F8923-7CD3-8543-8952-B661CE3B800E}"/>
              </a:ext>
            </a:extLst>
          </p:cNvPr>
          <p:cNvSpPr txBox="1"/>
          <p:nvPr/>
        </p:nvSpPr>
        <p:spPr>
          <a:xfrm>
            <a:off x="3597907" y="5953967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31520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Upload</a:t>
            </a:r>
          </a:p>
          <a:p>
            <a:pPr algn="ctr" defTabSz="731520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Schema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A4090A-98D2-B845-8A40-0624125E1607}"/>
              </a:ext>
            </a:extLst>
          </p:cNvPr>
          <p:cNvSpPr txBox="1"/>
          <p:nvPr/>
        </p:nvSpPr>
        <p:spPr>
          <a:xfrm>
            <a:off x="7918766" y="5921798"/>
            <a:ext cx="1119216" cy="858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31520">
              <a:defRPr/>
            </a:pPr>
            <a:r>
              <a:rPr lang="en-US" sz="1680" b="1" dirty="0">
                <a:solidFill>
                  <a:srgbClr val="D232AA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GraphQL</a:t>
            </a:r>
          </a:p>
          <a:p>
            <a:pPr algn="ctr" defTabSz="731520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Query</a:t>
            </a:r>
          </a:p>
          <a:p>
            <a:pPr algn="ctr" defTabSz="731520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Mutation</a:t>
            </a:r>
          </a:p>
          <a:p>
            <a:pPr algn="ctr" defTabSz="731520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Subscription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0B4183-ECCB-CB4C-9C5F-B914B5B82491}"/>
              </a:ext>
            </a:extLst>
          </p:cNvPr>
          <p:cNvSpPr txBox="1"/>
          <p:nvPr/>
        </p:nvSpPr>
        <p:spPr>
          <a:xfrm>
            <a:off x="11383603" y="5399086"/>
            <a:ext cx="157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Real-time</a:t>
            </a:r>
          </a:p>
          <a:p>
            <a:pPr algn="ctr">
              <a:defRPr/>
            </a:pPr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Online/Offline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667D33-59D3-234E-8F67-DC5E801F0CB9}"/>
              </a:ext>
            </a:extLst>
          </p:cNvPr>
          <p:cNvSpPr txBox="1"/>
          <p:nvPr/>
        </p:nvSpPr>
        <p:spPr>
          <a:xfrm>
            <a:off x="9514689" y="3591051"/>
            <a:ext cx="805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Cognito</a:t>
            </a:r>
          </a:p>
          <a:p>
            <a:pPr algn="ctr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User Pool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5775F0-86F5-0A43-84E4-1BFA11482AEC}"/>
              </a:ext>
            </a:extLst>
          </p:cNvPr>
          <p:cNvCxnSpPr>
            <a:cxnSpLocks/>
          </p:cNvCxnSpPr>
          <p:nvPr/>
        </p:nvCxnSpPr>
        <p:spPr>
          <a:xfrm flipV="1">
            <a:off x="6719524" y="4332847"/>
            <a:ext cx="2021910" cy="98381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34AA49-D6EB-3149-B9C4-E0261421D5D9}"/>
              </a:ext>
            </a:extLst>
          </p:cNvPr>
          <p:cNvCxnSpPr>
            <a:cxnSpLocks/>
          </p:cNvCxnSpPr>
          <p:nvPr/>
        </p:nvCxnSpPr>
        <p:spPr>
          <a:xfrm flipV="1">
            <a:off x="6474891" y="2302488"/>
            <a:ext cx="726009" cy="85063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D9CFBCC-80B7-A04F-BE28-94277792B9B4}"/>
              </a:ext>
            </a:extLst>
          </p:cNvPr>
          <p:cNvSpPr txBox="1"/>
          <p:nvPr/>
        </p:nvSpPr>
        <p:spPr>
          <a:xfrm>
            <a:off x="7864271" y="1805581"/>
            <a:ext cx="877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Legacy</a:t>
            </a:r>
          </a:p>
          <a:p>
            <a:pPr algn="ctr">
              <a:defRPr/>
            </a:pPr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694" y="4821595"/>
            <a:ext cx="1081890" cy="50700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5775F0-86F5-0A43-84E4-1BFA11482AEC}"/>
              </a:ext>
            </a:extLst>
          </p:cNvPr>
          <p:cNvCxnSpPr>
            <a:cxnSpLocks/>
          </p:cNvCxnSpPr>
          <p:nvPr/>
        </p:nvCxnSpPr>
        <p:spPr>
          <a:xfrm flipV="1">
            <a:off x="6814477" y="5142304"/>
            <a:ext cx="1731467" cy="389755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34AA49-D6EB-3149-B9C4-E0261421D5D9}"/>
              </a:ext>
            </a:extLst>
          </p:cNvPr>
          <p:cNvCxnSpPr>
            <a:cxnSpLocks/>
          </p:cNvCxnSpPr>
          <p:nvPr/>
        </p:nvCxnSpPr>
        <p:spPr>
          <a:xfrm flipH="1" flipV="1">
            <a:off x="4566625" y="2331866"/>
            <a:ext cx="960116" cy="81825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6F16FC-1457-DF42-9153-8531DD104486}"/>
              </a:ext>
            </a:extLst>
          </p:cNvPr>
          <p:cNvGrpSpPr/>
          <p:nvPr/>
        </p:nvGrpSpPr>
        <p:grpSpPr>
          <a:xfrm>
            <a:off x="7042146" y="1808188"/>
            <a:ext cx="1072750" cy="1044109"/>
            <a:chOff x="6518995" y="3353653"/>
            <a:chExt cx="1072750" cy="1044109"/>
          </a:xfrm>
        </p:grpSpPr>
        <p:pic>
          <p:nvPicPr>
            <p:cNvPr id="52" name="Graphic 88">
              <a:extLst>
                <a:ext uri="{FF2B5EF4-FFF2-40B4-BE49-F238E27FC236}">
                  <a16:creationId xmlns:a16="http://schemas.microsoft.com/office/drawing/2014/main" id="{56CF2ABA-0964-C744-8500-B969D0A12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69620" y="3353653"/>
              <a:ext cx="571500" cy="5715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D8887C-1FD1-0B4D-998D-25C4B9D48539}"/>
                </a:ext>
              </a:extLst>
            </p:cNvPr>
            <p:cNvSpPr txBox="1"/>
            <p:nvPr/>
          </p:nvSpPr>
          <p:spPr>
            <a:xfrm>
              <a:off x="6518995" y="3966875"/>
              <a:ext cx="1072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Traditional server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9A5ECC-5DC8-F44B-AC0C-64539570BBB2}"/>
              </a:ext>
            </a:extLst>
          </p:cNvPr>
          <p:cNvGrpSpPr/>
          <p:nvPr/>
        </p:nvGrpSpPr>
        <p:grpSpPr>
          <a:xfrm>
            <a:off x="10507506" y="6220221"/>
            <a:ext cx="1072750" cy="876227"/>
            <a:chOff x="2471651" y="1928192"/>
            <a:chExt cx="1072750" cy="876227"/>
          </a:xfrm>
        </p:grpSpPr>
        <p:pic>
          <p:nvPicPr>
            <p:cNvPr id="55" name="Graphic 45">
              <a:extLst>
                <a:ext uri="{FF2B5EF4-FFF2-40B4-BE49-F238E27FC236}">
                  <a16:creationId xmlns:a16="http://schemas.microsoft.com/office/drawing/2014/main" id="{E97C2B9F-E140-D446-A15F-EE07E6962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22276" y="1928192"/>
              <a:ext cx="571500" cy="5715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CD6C4C-F5B1-794D-B252-FB2CAFB142EB}"/>
                </a:ext>
              </a:extLst>
            </p:cNvPr>
            <p:cNvSpPr txBox="1"/>
            <p:nvPr/>
          </p:nvSpPr>
          <p:spPr>
            <a:xfrm>
              <a:off x="2471651" y="2542809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Client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8A640A-8A6B-4441-9A91-F8A63A98C790}"/>
              </a:ext>
            </a:extLst>
          </p:cNvPr>
          <p:cNvGrpSpPr/>
          <p:nvPr/>
        </p:nvGrpSpPr>
        <p:grpSpPr>
          <a:xfrm>
            <a:off x="10507506" y="4688236"/>
            <a:ext cx="1072750" cy="859842"/>
            <a:chOff x="537920" y="3353653"/>
            <a:chExt cx="1072750" cy="859842"/>
          </a:xfrm>
        </p:grpSpPr>
        <p:pic>
          <p:nvPicPr>
            <p:cNvPr id="58" name="Graphic 70">
              <a:extLst>
                <a:ext uri="{FF2B5EF4-FFF2-40B4-BE49-F238E27FC236}">
                  <a16:creationId xmlns:a16="http://schemas.microsoft.com/office/drawing/2014/main" id="{63694A3E-3934-524F-8102-217DF116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8545" y="3353653"/>
              <a:ext cx="571500" cy="5715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5BB269E-595D-C045-B615-D5DC5B8245D3}"/>
                </a:ext>
              </a:extLst>
            </p:cNvPr>
            <p:cNvSpPr txBox="1"/>
            <p:nvPr/>
          </p:nvSpPr>
          <p:spPr>
            <a:xfrm>
              <a:off x="537920" y="3951885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Mobile client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967C93-4C00-2143-A3C2-86E4C587CB5C}"/>
              </a:ext>
            </a:extLst>
          </p:cNvPr>
          <p:cNvGrpSpPr/>
          <p:nvPr/>
        </p:nvGrpSpPr>
        <p:grpSpPr>
          <a:xfrm>
            <a:off x="3455935" y="3184245"/>
            <a:ext cx="820438" cy="1142087"/>
            <a:chOff x="11794611" y="4880063"/>
            <a:chExt cx="820438" cy="1142087"/>
          </a:xfrm>
        </p:grpSpPr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777DC620-37EA-AB45-8CE4-B3C999AB5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849230" y="4880063"/>
              <a:ext cx="711200" cy="7112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D4A2AD7-7661-5646-8738-8218EE5E4EFB}"/>
                </a:ext>
              </a:extLst>
            </p:cNvPr>
            <p:cNvSpPr txBox="1"/>
            <p:nvPr/>
          </p:nvSpPr>
          <p:spPr>
            <a:xfrm>
              <a:off x="11794611" y="5591263"/>
              <a:ext cx="820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DynamoDB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C8E0B9-9CDA-A340-B32A-60704D314316}"/>
              </a:ext>
            </a:extLst>
          </p:cNvPr>
          <p:cNvGrpSpPr/>
          <p:nvPr/>
        </p:nvGrpSpPr>
        <p:grpSpPr>
          <a:xfrm>
            <a:off x="3779462" y="1378783"/>
            <a:ext cx="884583" cy="1114638"/>
            <a:chOff x="7932121" y="2346898"/>
            <a:chExt cx="884583" cy="1114638"/>
          </a:xfrm>
        </p:grpSpPr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009C7C49-B5B2-894A-AC2C-7CD8FA976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21622" y="2346898"/>
              <a:ext cx="711200" cy="711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4D8FBF-D4E4-BB42-B7E8-51D381F587DB}"/>
                </a:ext>
              </a:extLst>
            </p:cNvPr>
            <p:cNvSpPr txBox="1"/>
            <p:nvPr/>
          </p:nvSpPr>
          <p:spPr>
            <a:xfrm>
              <a:off x="7932121" y="3030649"/>
              <a:ext cx="884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RDS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783B226-328D-C645-AB37-A866188299AE}"/>
              </a:ext>
            </a:extLst>
          </p:cNvPr>
          <p:cNvGrpSpPr/>
          <p:nvPr/>
        </p:nvGrpSpPr>
        <p:grpSpPr>
          <a:xfrm>
            <a:off x="7625354" y="3102799"/>
            <a:ext cx="884583" cy="1142087"/>
            <a:chOff x="6791933" y="3237632"/>
            <a:chExt cx="884583" cy="1142087"/>
          </a:xfrm>
        </p:grpSpPr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B16A220F-E308-1943-97CF-97692A0F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62109" y="3237632"/>
              <a:ext cx="711200" cy="71120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21056BB-B1F7-9347-AAA5-D9AE679653A3}"/>
                </a:ext>
              </a:extLst>
            </p:cNvPr>
            <p:cNvSpPr txBox="1"/>
            <p:nvPr/>
          </p:nvSpPr>
          <p:spPr>
            <a:xfrm>
              <a:off x="6791933" y="3948832"/>
              <a:ext cx="884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Elasticsearch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75C7D6-706C-DC49-BE60-82EB39930F66}"/>
              </a:ext>
            </a:extLst>
          </p:cNvPr>
          <p:cNvGrpSpPr/>
          <p:nvPr/>
        </p:nvGrpSpPr>
        <p:grpSpPr>
          <a:xfrm>
            <a:off x="8746094" y="3559655"/>
            <a:ext cx="755090" cy="1115596"/>
            <a:chOff x="11844844" y="2094354"/>
            <a:chExt cx="755090" cy="1115596"/>
          </a:xfrm>
        </p:grpSpPr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F5091AFE-01F0-3146-A46C-0F1DED3E7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868403" y="2094354"/>
              <a:ext cx="711200" cy="711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B6FAC4E-84F6-3F44-BDEF-0FFFF94328D2}"/>
                </a:ext>
              </a:extLst>
            </p:cNvPr>
            <p:cNvSpPr txBox="1"/>
            <p:nvPr/>
          </p:nvSpPr>
          <p:spPr>
            <a:xfrm>
              <a:off x="11844844" y="2779063"/>
              <a:ext cx="755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Cognito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7CDE8336-DECE-FA4D-A550-C2E44E4BB9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26861" y="5352380"/>
            <a:ext cx="711200" cy="7112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7453375-1EAE-1D43-AEEC-A4E1107C3830}"/>
              </a:ext>
            </a:extLst>
          </p:cNvPr>
          <p:cNvSpPr txBox="1"/>
          <p:nvPr/>
        </p:nvSpPr>
        <p:spPr>
          <a:xfrm>
            <a:off x="5704916" y="6063580"/>
            <a:ext cx="755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AWS AppSync</a:t>
            </a:r>
          </a:p>
        </p:txBody>
      </p:sp>
    </p:spTree>
    <p:extLst>
      <p:ext uri="{BB962C8B-B14F-4D97-AF65-F5344CB8AC3E}">
        <p14:creationId xmlns:p14="http://schemas.microsoft.com/office/powerpoint/2010/main" val="110877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E8426-FB75-E64A-BDF9-7E907B58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150724"/>
            <a:ext cx="12435840" cy="1488168"/>
          </a:xfrm>
        </p:spPr>
        <p:txBody>
          <a:bodyPr/>
          <a:lstStyle/>
          <a:p>
            <a:r>
              <a:rPr lang="en-US" dirty="0"/>
              <a:t>Let’s build!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BBF94-4C0B-3E4E-8EEF-A12546E95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http://bit.ly/WildRydes-Module1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87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742672" y="1573549"/>
            <a:ext cx="29228" cy="58654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building?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62800" y="1573549"/>
            <a:ext cx="36382" cy="58654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467043" y="1573549"/>
            <a:ext cx="58593" cy="58654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cxnSpLocks/>
            <a:stCxn id="6" idx="2"/>
          </p:cNvCxnSpPr>
          <p:nvPr/>
        </p:nvCxnSpPr>
        <p:spPr>
          <a:xfrm rot="16200000" flipH="1">
            <a:off x="2365673" y="3426669"/>
            <a:ext cx="1029990" cy="3954863"/>
          </a:xfrm>
          <a:prstGeom prst="bentConnector2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05305" y="5566551"/>
            <a:ext cx="1495550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Static Content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4099" y="1523835"/>
            <a:ext cx="2318105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b="1" dirty="0"/>
              <a:t>Content Delivery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577" y="1507672"/>
            <a:ext cx="2776683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API Layer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87304" y="1533721"/>
            <a:ext cx="2756062" cy="300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Application Layer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80689" y="1575933"/>
            <a:ext cx="2756062" cy="3004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Persistency Layer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544786" y="4206920"/>
            <a:ext cx="2032000" cy="0"/>
          </a:xfrm>
          <a:prstGeom prst="line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27543" y="4206920"/>
            <a:ext cx="2032000" cy="0"/>
          </a:xfrm>
          <a:prstGeom prst="line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6" idx="3"/>
          </p:cNvCxnSpPr>
          <p:nvPr/>
        </p:nvCxnSpPr>
        <p:spPr>
          <a:xfrm>
            <a:off x="1643934" y="4148409"/>
            <a:ext cx="3200793" cy="0"/>
          </a:xfrm>
          <a:prstGeom prst="line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59B77B1-DD6A-C848-A3D8-79ABEA60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0" y="3407712"/>
            <a:ext cx="1481394" cy="1481394"/>
          </a:xfrm>
          <a:prstGeom prst="rect">
            <a:avLst/>
          </a:prstGeom>
        </p:spPr>
      </p:pic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D21B26B9-F42D-9546-B819-974CD9F850F9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1668153" y="1714192"/>
            <a:ext cx="928605" cy="2458436"/>
          </a:xfrm>
          <a:prstGeom prst="bentConnector2">
            <a:avLst/>
          </a:prstGeom>
          <a:ln w="12700">
            <a:solidFill>
              <a:srgbClr val="545B64"/>
            </a:solidFill>
            <a:prstDash val="dash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1640D8-5701-3545-837D-AF4B56E34025}"/>
              </a:ext>
            </a:extLst>
          </p:cNvPr>
          <p:cNvSpPr txBox="1"/>
          <p:nvPr/>
        </p:nvSpPr>
        <p:spPr>
          <a:xfrm>
            <a:off x="1386763" y="2144415"/>
            <a:ext cx="1495550" cy="3525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latin typeface="Amazon Ember" charset="0"/>
                <a:ea typeface="Amazon Ember" charset="0"/>
                <a:cs typeface="Amazon Ember" charset="0"/>
              </a:rPr>
              <a:t>Get Credentials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B80922-6A7A-1741-8411-CB23E3A35353}"/>
              </a:ext>
            </a:extLst>
          </p:cNvPr>
          <p:cNvGrpSpPr/>
          <p:nvPr/>
        </p:nvGrpSpPr>
        <p:grpSpPr>
          <a:xfrm>
            <a:off x="3391069" y="1876382"/>
            <a:ext cx="755090" cy="1115596"/>
            <a:chOff x="11844844" y="2094354"/>
            <a:chExt cx="755090" cy="1115596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EF3096D-79B3-6641-9921-32B3C1D8F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68403" y="2094354"/>
              <a:ext cx="711200" cy="7112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E1203-FFC5-1E41-A285-1FCAC32824DC}"/>
                </a:ext>
              </a:extLst>
            </p:cNvPr>
            <p:cNvSpPr txBox="1"/>
            <p:nvPr/>
          </p:nvSpPr>
          <p:spPr>
            <a:xfrm>
              <a:off x="11844844" y="2779063"/>
              <a:ext cx="755090" cy="430887"/>
            </a:xfrm>
            <a:prstGeom prst="rect">
              <a:avLst/>
            </a:prstGeom>
            <a:solidFill>
              <a:srgbClr val="F2F4F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Cognito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E043EA6-D042-E743-BA0B-2F0EC64381C4}"/>
              </a:ext>
            </a:extLst>
          </p:cNvPr>
          <p:cNvGrpSpPr/>
          <p:nvPr/>
        </p:nvGrpSpPr>
        <p:grpSpPr>
          <a:xfrm>
            <a:off x="4844727" y="3725088"/>
            <a:ext cx="1101247" cy="1137968"/>
            <a:chOff x="10154771" y="6262116"/>
            <a:chExt cx="1101247" cy="1137968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B8BD677E-2ED7-7F42-8D5A-2C52D6456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358967" y="6262116"/>
              <a:ext cx="711200" cy="7112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494FDA-95D3-A644-9B1E-09DA373ADEBE}"/>
                </a:ext>
              </a:extLst>
            </p:cNvPr>
            <p:cNvSpPr txBox="1"/>
            <p:nvPr/>
          </p:nvSpPr>
          <p:spPr>
            <a:xfrm>
              <a:off x="10154771" y="6969197"/>
              <a:ext cx="1101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API Gateway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79627-ECB7-0E47-B61D-64A2FE35317D}"/>
              </a:ext>
            </a:extLst>
          </p:cNvPr>
          <p:cNvGrpSpPr/>
          <p:nvPr/>
        </p:nvGrpSpPr>
        <p:grpSpPr>
          <a:xfrm>
            <a:off x="5018169" y="5495578"/>
            <a:ext cx="755090" cy="1142087"/>
            <a:chOff x="4989973" y="5853456"/>
            <a:chExt cx="755090" cy="1142087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C5888C2-767B-8248-90C9-5D9CA4318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31489" y="5853456"/>
              <a:ext cx="711200" cy="711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C5558D-A255-8C47-9097-CA85D746B62D}"/>
                </a:ext>
              </a:extLst>
            </p:cNvPr>
            <p:cNvSpPr txBox="1"/>
            <p:nvPr/>
          </p:nvSpPr>
          <p:spPr>
            <a:xfrm>
              <a:off x="4989973" y="6564656"/>
              <a:ext cx="755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AWS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Amplify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B61D7B-78C7-7944-BCDF-AA921B6C7924}"/>
              </a:ext>
            </a:extLst>
          </p:cNvPr>
          <p:cNvGrpSpPr/>
          <p:nvPr/>
        </p:nvGrpSpPr>
        <p:grpSpPr>
          <a:xfrm>
            <a:off x="8388490" y="3725088"/>
            <a:ext cx="755090" cy="1133984"/>
            <a:chOff x="10318073" y="2094728"/>
            <a:chExt cx="755090" cy="1133984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FE77F3C7-69FA-F346-90A8-E683BD0EE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50224" y="2094728"/>
              <a:ext cx="711200" cy="7112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6A693A-12F8-AE4C-B67C-79E9B671C529}"/>
                </a:ext>
              </a:extLst>
            </p:cNvPr>
            <p:cNvSpPr txBox="1"/>
            <p:nvPr/>
          </p:nvSpPr>
          <p:spPr>
            <a:xfrm>
              <a:off x="10318073" y="2797825"/>
              <a:ext cx="755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AWS 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Lambda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2A879C-3951-3B47-B4A1-9871F155DE7C}"/>
              </a:ext>
            </a:extLst>
          </p:cNvPr>
          <p:cNvGrpSpPr/>
          <p:nvPr/>
        </p:nvGrpSpPr>
        <p:grpSpPr>
          <a:xfrm>
            <a:off x="11800463" y="3720592"/>
            <a:ext cx="820438" cy="1142087"/>
            <a:chOff x="11794611" y="4880063"/>
            <a:chExt cx="820438" cy="1142087"/>
          </a:xfrm>
        </p:grpSpPr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C95E2E92-50C6-1445-A367-451BD150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49230" y="4880063"/>
              <a:ext cx="711200" cy="7112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8D8442-29D3-524D-A726-D29496DFBAF5}"/>
                </a:ext>
              </a:extLst>
            </p:cNvPr>
            <p:cNvSpPr txBox="1"/>
            <p:nvPr/>
          </p:nvSpPr>
          <p:spPr>
            <a:xfrm>
              <a:off x="11794611" y="5591263"/>
              <a:ext cx="820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Amazon</a:t>
              </a:r>
            </a:p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Amazon Ember Cd RC Light" panose="020B0406020204020204" pitchFamily="34" charset="0"/>
                  <a:ea typeface="Amazon Ember Cd RC Light" panose="020B0406020204020204" pitchFamily="34" charset="0"/>
                  <a:cs typeface="Amazon Ember Cd RC Light" panose="020B0406020204020204" pitchFamily="34" charset="0"/>
                </a:rPr>
                <a:t>DynamoDB</a:t>
              </a:r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A23C3D7C-E5D3-6141-8A4A-E395CE41DB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28317" y="6814086"/>
            <a:ext cx="711200" cy="711200"/>
          </a:xfrm>
          <a:prstGeom prst="rect">
            <a:avLst/>
          </a:prstGeom>
        </p:spPr>
      </p:pic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476A18B6-ADE7-7740-8053-3B3C0FD58203}"/>
              </a:ext>
            </a:extLst>
          </p:cNvPr>
          <p:cNvCxnSpPr>
            <a:cxnSpLocks/>
            <a:endCxn id="34" idx="1"/>
          </p:cNvCxnSpPr>
          <p:nvPr/>
        </p:nvCxnSpPr>
        <p:spPr>
          <a:xfrm rot="16200000" flipH="1">
            <a:off x="1827146" y="3968514"/>
            <a:ext cx="2277261" cy="4125081"/>
          </a:xfrm>
          <a:prstGeom prst="bentConnector2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5B1DB284-267E-FA4A-BE5C-241D53770262}"/>
              </a:ext>
            </a:extLst>
          </p:cNvPr>
          <p:cNvCxnSpPr>
            <a:cxnSpLocks/>
            <a:stCxn id="34" idx="3"/>
            <a:endCxn id="59" idx="2"/>
          </p:cNvCxnSpPr>
          <p:nvPr/>
        </p:nvCxnSpPr>
        <p:spPr>
          <a:xfrm flipV="1">
            <a:off x="5739517" y="4862679"/>
            <a:ext cx="6471165" cy="2307007"/>
          </a:xfrm>
          <a:prstGeom prst="bentConnector2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B5CAAD-B558-4B40-8FA0-6E8B4CCB9F2A}"/>
              </a:ext>
            </a:extLst>
          </p:cNvPr>
          <p:cNvSpPr txBox="1"/>
          <p:nvPr/>
        </p:nvSpPr>
        <p:spPr>
          <a:xfrm>
            <a:off x="4986746" y="7514547"/>
            <a:ext cx="755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AWS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mazon Ember Cd RC Light" panose="020B0406020204020204" pitchFamily="34" charset="0"/>
                <a:ea typeface="Amazon Ember Cd RC Light" panose="020B0406020204020204" pitchFamily="34" charset="0"/>
                <a:cs typeface="Amazon Ember Cd RC Light" panose="020B0406020204020204" pitchFamily="34" charset="0"/>
              </a:rPr>
              <a:t>AppSync</a:t>
            </a:r>
          </a:p>
        </p:txBody>
      </p:sp>
    </p:spTree>
    <p:extLst>
      <p:ext uri="{BB962C8B-B14F-4D97-AF65-F5344CB8AC3E}">
        <p14:creationId xmlns:p14="http://schemas.microsoft.com/office/powerpoint/2010/main" val="81273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Services used</a:t>
            </a:r>
          </a:p>
        </p:txBody>
      </p:sp>
    </p:spTree>
    <p:extLst>
      <p:ext uri="{BB962C8B-B14F-4D97-AF65-F5344CB8AC3E}">
        <p14:creationId xmlns:p14="http://schemas.microsoft.com/office/powerpoint/2010/main" val="173806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Static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C662B-C102-7548-9FE9-62CC02415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0" y="2024629"/>
            <a:ext cx="4362450" cy="436245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9AD025E-3783-9849-9025-94A0C7783C2F}"/>
              </a:ext>
            </a:extLst>
          </p:cNvPr>
          <p:cNvSpPr txBox="1"/>
          <p:nvPr/>
        </p:nvSpPr>
        <p:spPr>
          <a:xfrm>
            <a:off x="1619380" y="6686843"/>
            <a:ext cx="3070570" cy="2300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80" dirty="0"/>
              <a:t>Icon made by </a:t>
            </a:r>
            <a:r>
              <a:rPr lang="en-US" sz="1280" dirty="0">
                <a:hlinkClick r:id="rId4"/>
              </a:rPr>
              <a:t>FlatIcon</a:t>
            </a:r>
            <a:endParaRPr lang="en-US" sz="128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3487EB-D5A8-744C-86BD-85B6DEBA432C}"/>
              </a:ext>
            </a:extLst>
          </p:cNvPr>
          <p:cNvCxnSpPr/>
          <p:nvPr/>
        </p:nvCxnSpPr>
        <p:spPr>
          <a:xfrm>
            <a:off x="9128337" y="4430818"/>
            <a:ext cx="1645920" cy="0"/>
          </a:xfrm>
          <a:prstGeom prst="straightConnector1">
            <a:avLst/>
          </a:prstGeom>
          <a:ln w="3175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D63D111-71EB-7A4B-9510-94FAF5082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8929" y="3523119"/>
            <a:ext cx="1560052" cy="1560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18D1D-02FB-1047-9E6F-06292CE2C666}"/>
              </a:ext>
            </a:extLst>
          </p:cNvPr>
          <p:cNvSpPr txBox="1"/>
          <p:nvPr/>
        </p:nvSpPr>
        <p:spPr>
          <a:xfrm>
            <a:off x="6998929" y="5076509"/>
            <a:ext cx="156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CloudFront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F1D61E-58C2-274E-8611-DBD9C21A7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6296" y="3523118"/>
            <a:ext cx="1555135" cy="15551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9F9CEC-177C-1840-AF95-5F77E557E390}"/>
              </a:ext>
            </a:extLst>
          </p:cNvPr>
          <p:cNvSpPr txBox="1"/>
          <p:nvPr/>
        </p:nvSpPr>
        <p:spPr>
          <a:xfrm>
            <a:off x="11256296" y="5083171"/>
            <a:ext cx="156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391503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C926-5C5A-924C-B925-6512DAB4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Amplify Console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259803-49D6-DA4F-BCCF-7A70DF6836E9}"/>
              </a:ext>
            </a:extLst>
          </p:cNvPr>
          <p:cNvSpPr/>
          <p:nvPr/>
        </p:nvSpPr>
        <p:spPr>
          <a:xfrm>
            <a:off x="2817961" y="2150565"/>
            <a:ext cx="814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Build, deploy, and host cloud-powered modern web apps</a:t>
            </a:r>
          </a:p>
        </p:txBody>
      </p:sp>
      <p:pic>
        <p:nvPicPr>
          <p:cNvPr id="5" name="Picture 2" descr="amplify-repos">
            <a:extLst>
              <a:ext uri="{FF2B5EF4-FFF2-40B4-BE49-F238E27FC236}">
                <a16:creationId xmlns:a16="http://schemas.microsoft.com/office/drawing/2014/main" id="{0F82F1BC-E4A7-294C-8C36-818BE38C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059112"/>
            <a:ext cx="18002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mplify-hiw-buildsettings">
            <a:extLst>
              <a:ext uri="{FF2B5EF4-FFF2-40B4-BE49-F238E27FC236}">
                <a16:creationId xmlns:a16="http://schemas.microsoft.com/office/drawing/2014/main" id="{1C643EF9-F684-8043-8426-1BDC7024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7" y="3078162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mplify-hiw-deploy">
            <a:extLst>
              <a:ext uri="{FF2B5EF4-FFF2-40B4-BE49-F238E27FC236}">
                <a16:creationId xmlns:a16="http://schemas.microsoft.com/office/drawing/2014/main" id="{95621A76-EAF3-2C4B-BFB8-79BED69D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2954337"/>
            <a:ext cx="22574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1E024-234B-4542-9D4A-D8344A925A2A}"/>
              </a:ext>
            </a:extLst>
          </p:cNvPr>
          <p:cNvSpPr txBox="1"/>
          <p:nvPr/>
        </p:nvSpPr>
        <p:spPr>
          <a:xfrm>
            <a:off x="609599" y="5458620"/>
            <a:ext cx="3197225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 Connect your repository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FC76F-174D-C441-AAA6-096B145499FA}"/>
              </a:ext>
            </a:extLst>
          </p:cNvPr>
          <p:cNvSpPr txBox="1"/>
          <p:nvPr/>
        </p:nvSpPr>
        <p:spPr>
          <a:xfrm>
            <a:off x="5291136" y="5458619"/>
            <a:ext cx="3197225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 Configure build settings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BB61F-997D-4D49-BFA8-F83D952C3991}"/>
              </a:ext>
            </a:extLst>
          </p:cNvPr>
          <p:cNvSpPr txBox="1"/>
          <p:nvPr/>
        </p:nvSpPr>
        <p:spPr>
          <a:xfrm>
            <a:off x="10604499" y="5458619"/>
            <a:ext cx="2390776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3. Deploy your app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9F02F9-C782-194B-8AEA-40248346D355}"/>
              </a:ext>
            </a:extLst>
          </p:cNvPr>
          <p:cNvSpPr/>
          <p:nvPr/>
        </p:nvSpPr>
        <p:spPr>
          <a:xfrm>
            <a:off x="1085234" y="6460631"/>
            <a:ext cx="11389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Optional deployment of backend resources + fully managed frontend hosting</a:t>
            </a:r>
          </a:p>
        </p:txBody>
      </p:sp>
    </p:spTree>
    <p:extLst>
      <p:ext uri="{BB962C8B-B14F-4D97-AF65-F5344CB8AC3E}">
        <p14:creationId xmlns:p14="http://schemas.microsoft.com/office/powerpoint/2010/main" val="117831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4B43-11D3-794A-B075-DA47081C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Amplify Console</a:t>
            </a:r>
          </a:p>
        </p:txBody>
      </p:sp>
      <p:pic>
        <p:nvPicPr>
          <p:cNvPr id="4" name="Picture 9" descr="amplify-cdn">
            <a:extLst>
              <a:ext uri="{FF2B5EF4-FFF2-40B4-BE49-F238E27FC236}">
                <a16:creationId xmlns:a16="http://schemas.microsoft.com/office/drawing/2014/main" id="{2EEEFABF-C563-7F48-8C71-D49A30DC1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2"/>
          <a:stretch/>
        </p:blipFill>
        <p:spPr bwMode="auto">
          <a:xfrm>
            <a:off x="482114" y="1535885"/>
            <a:ext cx="3657600" cy="13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amplify-customdomains">
            <a:extLst>
              <a:ext uri="{FF2B5EF4-FFF2-40B4-BE49-F238E27FC236}">
                <a16:creationId xmlns:a16="http://schemas.microsoft.com/office/drawing/2014/main" id="{CE771A1D-1E9D-3542-81DE-FB4EB75D7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5348044" y="1535884"/>
            <a:ext cx="3657600" cy="13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amplify-cd">
            <a:extLst>
              <a:ext uri="{FF2B5EF4-FFF2-40B4-BE49-F238E27FC236}">
                <a16:creationId xmlns:a16="http://schemas.microsoft.com/office/drawing/2014/main" id="{B6CEFDBE-D467-0945-A3BE-D9BA0CD6F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2"/>
          <a:stretch/>
        </p:blipFill>
        <p:spPr bwMode="auto">
          <a:xfrm>
            <a:off x="10213974" y="1535885"/>
            <a:ext cx="3657600" cy="13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amplify-featurebranch">
            <a:extLst>
              <a:ext uri="{FF2B5EF4-FFF2-40B4-BE49-F238E27FC236}">
                <a16:creationId xmlns:a16="http://schemas.microsoft.com/office/drawing/2014/main" id="{EB436604-B260-3340-BFD2-2B1DF8F71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4"/>
          <a:stretch/>
        </p:blipFill>
        <p:spPr bwMode="auto">
          <a:xfrm>
            <a:off x="482114" y="4550881"/>
            <a:ext cx="3657600" cy="13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amplify-atomic">
            <a:extLst>
              <a:ext uri="{FF2B5EF4-FFF2-40B4-BE49-F238E27FC236}">
                <a16:creationId xmlns:a16="http://schemas.microsoft.com/office/drawing/2014/main" id="{84BB1394-DB41-1540-B297-ABEC22554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5348044" y="4550881"/>
            <a:ext cx="3657600" cy="13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amplify-password">
            <a:extLst>
              <a:ext uri="{FF2B5EF4-FFF2-40B4-BE49-F238E27FC236}">
                <a16:creationId xmlns:a16="http://schemas.microsoft.com/office/drawing/2014/main" id="{56979A8F-1D57-1B4F-9509-DD565B172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52"/>
          <a:stretch/>
        </p:blipFill>
        <p:spPr bwMode="auto">
          <a:xfrm>
            <a:off x="10211799" y="4550880"/>
            <a:ext cx="3657600" cy="13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1C939F-46F5-5A48-A30E-6C086F953C2A}"/>
              </a:ext>
            </a:extLst>
          </p:cNvPr>
          <p:cNvSpPr/>
          <p:nvPr/>
        </p:nvSpPr>
        <p:spPr bwMode="auto">
          <a:xfrm>
            <a:off x="513804" y="2891246"/>
            <a:ext cx="3566160" cy="1166948"/>
          </a:xfrm>
          <a:prstGeom prst="rect">
            <a:avLst/>
          </a:prstGeom>
          <a:solidFill>
            <a:srgbClr val="3E5B7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Globally available</a:t>
            </a:r>
          </a:p>
          <a:p>
            <a:endParaRPr lang="en-US" sz="1200" dirty="0"/>
          </a:p>
          <a:p>
            <a:r>
              <a:rPr lang="en-US" sz="1200" dirty="0"/>
              <a:t>Your app is served via Amazon's reliable content delivery network with 144 points of presence globally.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101E3E-CE0C-F845-948E-28B2D72F6374}"/>
              </a:ext>
            </a:extLst>
          </p:cNvPr>
          <p:cNvSpPr/>
          <p:nvPr/>
        </p:nvSpPr>
        <p:spPr bwMode="auto">
          <a:xfrm>
            <a:off x="5382880" y="2891246"/>
            <a:ext cx="3566160" cy="1166948"/>
          </a:xfrm>
          <a:prstGeom prst="rect">
            <a:avLst/>
          </a:prstGeom>
          <a:solidFill>
            <a:srgbClr val="3E5B7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Easy custom domain setup</a:t>
            </a:r>
          </a:p>
          <a:p>
            <a:endParaRPr lang="en-US" sz="1200" dirty="0"/>
          </a:p>
          <a:p>
            <a:r>
              <a:rPr lang="en-US" sz="1200" dirty="0"/>
              <a:t>Set up custom domains managed in Amazon Route 53 with a single click plus get a free HTTPS certificate.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25A0C7-46F0-0541-A9CF-3DD31DD1627D}"/>
              </a:ext>
            </a:extLst>
          </p:cNvPr>
          <p:cNvSpPr/>
          <p:nvPr/>
        </p:nvSpPr>
        <p:spPr bwMode="auto">
          <a:xfrm>
            <a:off x="10257519" y="2891246"/>
            <a:ext cx="3566160" cy="1166948"/>
          </a:xfrm>
          <a:prstGeom prst="rect">
            <a:avLst/>
          </a:prstGeom>
          <a:solidFill>
            <a:srgbClr val="3E5B7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Simplified continuous workflows</a:t>
            </a:r>
          </a:p>
          <a:p>
            <a:endParaRPr lang="en-US" sz="1200" dirty="0"/>
          </a:p>
          <a:p>
            <a:r>
              <a:rPr lang="en-US" sz="1200" dirty="0"/>
              <a:t>Connect your repository to '</a:t>
            </a:r>
            <a:r>
              <a:rPr lang="en-US" sz="1200" dirty="0" err="1"/>
              <a:t>git</a:t>
            </a:r>
            <a:r>
              <a:rPr lang="en-US" sz="1200" dirty="0"/>
              <a:t> push' changes to your frontend and backend in a single workflow.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EB9FEC-36D1-4645-9CDF-A461D17052FD}"/>
              </a:ext>
            </a:extLst>
          </p:cNvPr>
          <p:cNvSpPr/>
          <p:nvPr/>
        </p:nvSpPr>
        <p:spPr bwMode="auto">
          <a:xfrm>
            <a:off x="513804" y="5904684"/>
            <a:ext cx="3566160" cy="1166948"/>
          </a:xfrm>
          <a:prstGeom prst="rect">
            <a:avLst/>
          </a:prstGeom>
          <a:solidFill>
            <a:srgbClr val="3E5B7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Feature branch deployments</a:t>
            </a:r>
          </a:p>
          <a:p>
            <a:endParaRPr lang="en-US" sz="1200" dirty="0"/>
          </a:p>
          <a:p>
            <a:r>
              <a:rPr lang="en-US" sz="1200" dirty="0"/>
              <a:t>Work on new features without impacting production. Create branch deployments linked to each feature branch.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C03A38-AD3C-7F4C-B537-D4AD61B80309}"/>
              </a:ext>
            </a:extLst>
          </p:cNvPr>
          <p:cNvSpPr/>
          <p:nvPr/>
        </p:nvSpPr>
        <p:spPr bwMode="auto">
          <a:xfrm>
            <a:off x="5382880" y="5813897"/>
            <a:ext cx="3566160" cy="1166948"/>
          </a:xfrm>
          <a:prstGeom prst="rect">
            <a:avLst/>
          </a:prstGeom>
          <a:solidFill>
            <a:srgbClr val="3E5B7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Atomic deployments</a:t>
            </a:r>
          </a:p>
          <a:p>
            <a:endParaRPr lang="en-US" sz="1200" dirty="0"/>
          </a:p>
          <a:p>
            <a:r>
              <a:rPr lang="en-US" sz="1200" dirty="0"/>
              <a:t>All deployments either rollout successfully or fail without requiring maintenance windows.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E933C8-7BEC-BD42-99B4-416B1D13BAD6}"/>
              </a:ext>
            </a:extLst>
          </p:cNvPr>
          <p:cNvSpPr/>
          <p:nvPr/>
        </p:nvSpPr>
        <p:spPr bwMode="auto">
          <a:xfrm>
            <a:off x="10257519" y="5904684"/>
            <a:ext cx="3566160" cy="1166948"/>
          </a:xfrm>
          <a:prstGeom prst="rect">
            <a:avLst/>
          </a:prstGeom>
          <a:solidFill>
            <a:srgbClr val="3E5B7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Password protection</a:t>
            </a:r>
          </a:p>
          <a:p>
            <a:endParaRPr lang="en-US" sz="1200" dirty="0"/>
          </a:p>
          <a:p>
            <a:r>
              <a:rPr lang="en-US" sz="1200" dirty="0"/>
              <a:t>Share yet-to-be released features with internal stakeholders by setting a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237999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736" y="2135594"/>
            <a:ext cx="1715808" cy="17158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11604" y="3325388"/>
            <a:ext cx="1935221" cy="51740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9" dirty="0">
              <a:solidFill>
                <a:srgbClr val="FF9600"/>
              </a:solidFill>
              <a:latin typeface="Amazon Ember" panose="02000000000000000000"/>
            </a:endParaRPr>
          </a:p>
        </p:txBody>
      </p:sp>
      <p:sp>
        <p:nvSpPr>
          <p:cNvPr id="6" name="Right Arrow 5"/>
          <p:cNvSpPr/>
          <p:nvPr/>
        </p:nvSpPr>
        <p:spPr>
          <a:xfrm rot="1080039">
            <a:off x="8432980" y="4105920"/>
            <a:ext cx="2006400" cy="51740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9" dirty="0">
              <a:solidFill>
                <a:schemeClr val="bg1"/>
              </a:solidFill>
              <a:latin typeface="Amazon Ember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4583" y="1462126"/>
            <a:ext cx="5010117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mazon Ember" panose="02000000000000000000"/>
              </a:rPr>
              <a:t>SERVICES</a:t>
            </a:r>
            <a:r>
              <a:rPr lang="en-US" sz="3389" b="1" dirty="0">
                <a:solidFill>
                  <a:srgbClr val="FFC000"/>
                </a:solidFill>
                <a:latin typeface="Amazon Ember" panose="02000000000000000000"/>
              </a:rPr>
              <a:t> </a:t>
            </a:r>
            <a:r>
              <a:rPr lang="en-US" sz="2240" b="1" dirty="0">
                <a:solidFill>
                  <a:srgbClr val="FFC000"/>
                </a:solidFill>
                <a:latin typeface="Amazon Ember" panose="02000000000000000000"/>
              </a:rPr>
              <a:t>(ANYTHING)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263" y="4696158"/>
            <a:ext cx="162949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 dirty="0">
                <a:latin typeface="Amazon Ember" panose="02000000000000000000"/>
              </a:rPr>
              <a:t>Changes in data state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263" y="5626735"/>
            <a:ext cx="162949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 dirty="0">
                <a:latin typeface="Amazon Ember" panose="02000000000000000000"/>
              </a:rPr>
              <a:t>Requests to endpoints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829" y="6522770"/>
            <a:ext cx="19087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 dirty="0">
                <a:latin typeface="Amazon Ember" panose="02000000000000000000"/>
              </a:rPr>
              <a:t>Changes in resource state</a:t>
            </a:r>
          </a:p>
        </p:txBody>
      </p:sp>
      <p:sp>
        <p:nvSpPr>
          <p:cNvPr id="11" name="Right Arrow 10"/>
          <p:cNvSpPr/>
          <p:nvPr/>
        </p:nvSpPr>
        <p:spPr>
          <a:xfrm rot="20519961" flipV="1">
            <a:off x="8438093" y="2943701"/>
            <a:ext cx="2006400" cy="51740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9" dirty="0">
              <a:solidFill>
                <a:srgbClr val="FF9600"/>
              </a:solidFill>
              <a:latin typeface="Amazon Ember" panose="0200000000000000000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3780" y="1455929"/>
            <a:ext cx="3805253" cy="5888154"/>
            <a:chOff x="514862" y="909956"/>
            <a:chExt cx="2378283" cy="3680096"/>
          </a:xfrm>
        </p:grpSpPr>
        <p:grpSp>
          <p:nvGrpSpPr>
            <p:cNvPr id="13" name="Group 12"/>
            <p:cNvGrpSpPr/>
            <p:nvPr/>
          </p:nvGrpSpPr>
          <p:grpSpPr>
            <a:xfrm>
              <a:off x="514862" y="909956"/>
              <a:ext cx="2378283" cy="1765292"/>
              <a:chOff x="514862" y="909956"/>
              <a:chExt cx="2378283" cy="176529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3452" y="1739608"/>
                <a:ext cx="941102" cy="935640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14862" y="909956"/>
                <a:ext cx="2378283" cy="38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C000"/>
                    </a:solidFill>
                    <a:latin typeface="Amazon Ember" panose="02000000000000000000"/>
                  </a:rPr>
                  <a:t>EVENT</a:t>
                </a:r>
                <a:r>
                  <a:rPr lang="en-US" sz="3389" b="1" dirty="0">
                    <a:solidFill>
                      <a:srgbClr val="FF9600"/>
                    </a:solidFill>
                    <a:latin typeface="Amazon Ember" panose="02000000000000000000"/>
                  </a:rPr>
                  <a:t> </a:t>
                </a:r>
                <a:r>
                  <a:rPr lang="en-US" sz="3200" b="1" dirty="0">
                    <a:solidFill>
                      <a:srgbClr val="FFC000"/>
                    </a:solidFill>
                    <a:latin typeface="Amazon Ember" panose="02000000000000000000"/>
                  </a:rPr>
                  <a:t>SOURCE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275" y="2869811"/>
              <a:ext cx="571456" cy="5714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585" y="3472095"/>
              <a:ext cx="550836" cy="5508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7055" y="4036156"/>
              <a:ext cx="553896" cy="55389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057" y="4074761"/>
            <a:ext cx="1939170" cy="193917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902840" y="1446701"/>
            <a:ext cx="2824720" cy="5922048"/>
            <a:chOff x="3551283" y="904188"/>
            <a:chExt cx="1765450" cy="3701280"/>
          </a:xfrm>
        </p:grpSpPr>
        <p:sp>
          <p:nvSpPr>
            <p:cNvPr id="21" name="TextBox 20"/>
            <p:cNvSpPr txBox="1"/>
            <p:nvPr/>
          </p:nvSpPr>
          <p:spPr>
            <a:xfrm>
              <a:off x="3551283" y="904188"/>
              <a:ext cx="1765450" cy="36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  <a:latin typeface="Amazon Ember" panose="02000000000000000000"/>
                </a:rPr>
                <a:t>FUNCTION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0087" y="3039655"/>
              <a:ext cx="1146454" cy="1565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40" dirty="0">
                  <a:latin typeface="Amazon Ember" panose="02000000000000000000"/>
                </a:rPr>
                <a:t>Node.js</a:t>
              </a:r>
            </a:p>
            <a:p>
              <a:r>
                <a:rPr lang="en-US" sz="2240" dirty="0">
                  <a:latin typeface="Amazon Ember" panose="02000000000000000000"/>
                </a:rPr>
                <a:t>Python</a:t>
              </a:r>
            </a:p>
            <a:p>
              <a:r>
                <a:rPr lang="en-US" sz="2240" dirty="0">
                  <a:latin typeface="Amazon Ember" panose="02000000000000000000"/>
                </a:rPr>
                <a:t>Java</a:t>
              </a:r>
            </a:p>
            <a:p>
              <a:r>
                <a:rPr lang="en-US" sz="2240" dirty="0">
                  <a:latin typeface="Amazon Ember" panose="02000000000000000000"/>
                </a:rPr>
                <a:t>C#</a:t>
              </a:r>
            </a:p>
            <a:p>
              <a:r>
                <a:rPr lang="en-US" sz="2240" dirty="0">
                  <a:latin typeface="Amazon Ember" panose="02000000000000000000"/>
                </a:rPr>
                <a:t>Go</a:t>
              </a:r>
            </a:p>
            <a:p>
              <a:r>
                <a:rPr lang="en-US" sz="2240" dirty="0">
                  <a:latin typeface="Amazon Ember" panose="02000000000000000000"/>
                </a:rPr>
                <a:t>PowerShell</a:t>
              </a:r>
            </a:p>
            <a:p>
              <a:r>
                <a:rPr lang="en-US" sz="2240" dirty="0">
                  <a:latin typeface="Amazon Ember" panose="02000000000000000000"/>
                </a:rPr>
                <a:t>Ruby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789" t="26725" r="21189" b="30095"/>
            <a:stretch/>
          </p:blipFill>
          <p:spPr>
            <a:xfrm>
              <a:off x="3873835" y="1548358"/>
              <a:ext cx="1153297" cy="1244269"/>
            </a:xfrm>
            <a:prstGeom prst="rect">
              <a:avLst/>
            </a:prstGeom>
          </p:spPr>
        </p:pic>
      </p:grpSp>
      <p:sp>
        <p:nvSpPr>
          <p:cNvPr id="2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j-lt"/>
              </a:rPr>
              <a:t>AWS Lambda: </a:t>
            </a:r>
            <a:r>
              <a:rPr lang="en-US" dirty="0">
                <a:solidFill>
                  <a:srgbClr val="414042"/>
                </a:solidFill>
                <a:latin typeface="+mj-lt"/>
              </a:rPr>
              <a:t>Serverless</a:t>
            </a:r>
            <a:r>
              <a:rPr lang="en-US" dirty="0">
                <a:latin typeface="+mj-lt"/>
              </a:rPr>
              <a:t> Computing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11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Anatomy of a Lambda function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947" y="1645920"/>
            <a:ext cx="4001217" cy="5686282"/>
          </a:xfrm>
        </p:spPr>
        <p:txBody>
          <a:bodyPr/>
          <a:lstStyle/>
          <a:p>
            <a:r>
              <a:rPr lang="en-US" sz="2880" b="1" dirty="0"/>
              <a:t>Handler() function</a:t>
            </a:r>
          </a:p>
          <a:p>
            <a:endParaRPr lang="en-US" sz="2880" b="1" u="sng" dirty="0"/>
          </a:p>
          <a:p>
            <a:r>
              <a:rPr lang="en-US" sz="2880" dirty="0"/>
              <a:t>Function to be executed upon invocation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679857" y="1619250"/>
            <a:ext cx="3908425" cy="5430838"/>
          </a:xfrm>
        </p:spPr>
        <p:txBody>
          <a:bodyPr>
            <a:normAutofit/>
          </a:bodyPr>
          <a:lstStyle/>
          <a:p>
            <a:r>
              <a:rPr lang="en-US" sz="2880" b="1" dirty="0"/>
              <a:t>Event object</a:t>
            </a:r>
          </a:p>
          <a:p>
            <a:endParaRPr lang="en-US" sz="2880" b="1" u="sng" dirty="0"/>
          </a:p>
          <a:p>
            <a:r>
              <a:rPr lang="en-US" sz="2560" dirty="0"/>
              <a:t>Data sent during Lambda Function Invocation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half" idx="4294967295"/>
          </p:nvPr>
        </p:nvSpPr>
        <p:spPr>
          <a:xfrm>
            <a:off x="10721975" y="1619250"/>
            <a:ext cx="3908425" cy="1254125"/>
          </a:xfrm>
        </p:spPr>
        <p:txBody>
          <a:bodyPr>
            <a:noAutofit/>
          </a:bodyPr>
          <a:lstStyle/>
          <a:p>
            <a:r>
              <a:rPr lang="en-US" sz="2880" b="1" dirty="0"/>
              <a:t>Context object</a:t>
            </a:r>
          </a:p>
          <a:p>
            <a:endParaRPr lang="en-US" sz="2800" dirty="0"/>
          </a:p>
          <a:p>
            <a:r>
              <a:rPr lang="en-US" sz="2400" dirty="0"/>
              <a:t>Methods available to interact with runtime information (request ID, log group, etc.)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12333" y="4451282"/>
            <a:ext cx="9005731" cy="3208482"/>
            <a:chOff x="1071715" y="1333550"/>
            <a:chExt cx="6636774" cy="4377995"/>
          </a:xfrm>
        </p:grpSpPr>
        <p:sp>
          <p:nvSpPr>
            <p:cNvPr id="7" name="Rectangle 6"/>
            <p:cNvSpPr/>
            <p:nvPr/>
          </p:nvSpPr>
          <p:spPr>
            <a:xfrm>
              <a:off x="1071715" y="1333550"/>
              <a:ext cx="6636774" cy="4377995"/>
            </a:xfrm>
            <a:prstGeom prst="rect">
              <a:avLst/>
            </a:prstGeom>
            <a:solidFill>
              <a:srgbClr val="8D2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9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6685" y="1427113"/>
              <a:ext cx="6341804" cy="3064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s3 </a:t>
              </a:r>
              <a:r>
                <a:rPr lang="en-US" sz="2800" dirty="0">
                  <a:solidFill>
                    <a:srgbClr val="FF79C6"/>
                  </a:solidFill>
                  <a:latin typeface="Menlo" charset="0"/>
                </a:rPr>
                <a:t>=</a:t>
              </a:r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 boto3.</a:t>
              </a:r>
              <a:r>
                <a:rPr lang="en-US" sz="2800" dirty="0">
                  <a:solidFill>
                    <a:srgbClr val="50FA7B"/>
                  </a:solidFill>
                  <a:latin typeface="Menlo" charset="0"/>
                </a:rPr>
                <a:t>resource</a:t>
              </a:r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(</a:t>
              </a:r>
              <a:r>
                <a:rPr lang="en-US" sz="2800" dirty="0">
                  <a:solidFill>
                    <a:srgbClr val="E9F284"/>
                  </a:solidFill>
                  <a:latin typeface="Menlo" charset="0"/>
                </a:rPr>
                <a:t>'</a:t>
              </a:r>
              <a:r>
                <a:rPr lang="en-US" sz="2800" dirty="0">
                  <a:solidFill>
                    <a:srgbClr val="F1FA8C"/>
                  </a:solidFill>
                  <a:latin typeface="Menlo" charset="0"/>
                </a:rPr>
                <a:t>s3</a:t>
              </a:r>
              <a:r>
                <a:rPr lang="en-US" sz="2800" dirty="0">
                  <a:solidFill>
                    <a:srgbClr val="E9F284"/>
                  </a:solidFill>
                  <a:latin typeface="Menlo" charset="0"/>
                </a:rPr>
                <a:t>'</a:t>
              </a:r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)</a:t>
              </a:r>
            </a:p>
            <a:p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app = App()</a:t>
              </a:r>
            </a:p>
            <a:p>
              <a:br>
                <a:rPr lang="en-US" sz="2800" dirty="0">
                  <a:solidFill>
                    <a:srgbClr val="F8F8F2"/>
                  </a:solidFill>
                  <a:latin typeface="Menlo" charset="0"/>
                </a:rPr>
              </a:br>
              <a:r>
                <a:rPr lang="en-US" sz="2800" dirty="0">
                  <a:solidFill>
                    <a:srgbClr val="FF79C6"/>
                  </a:solidFill>
                  <a:latin typeface="Menlo" charset="0"/>
                </a:rPr>
                <a:t>def</a:t>
              </a:r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 </a:t>
              </a:r>
              <a:r>
                <a:rPr lang="en-US" sz="2800" dirty="0">
                  <a:solidFill>
                    <a:srgbClr val="50FA7B"/>
                  </a:solidFill>
                  <a:latin typeface="Menlo" charset="0"/>
                </a:rPr>
                <a:t>lambda_handler</a:t>
              </a:r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(</a:t>
              </a:r>
              <a:r>
                <a:rPr lang="en-US" sz="2800" i="1" dirty="0">
                  <a:solidFill>
                    <a:srgbClr val="FFB86C"/>
                  </a:solidFill>
                  <a:latin typeface="Menlo" charset="0"/>
                </a:rPr>
                <a:t>event</a:t>
              </a:r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, </a:t>
              </a:r>
              <a:r>
                <a:rPr lang="en-US" sz="2800" i="1" dirty="0">
                  <a:solidFill>
                    <a:srgbClr val="FFB86C"/>
                  </a:solidFill>
                  <a:latin typeface="Menlo" charset="0"/>
                </a:rPr>
                <a:t>context</a:t>
              </a:r>
              <a:r>
                <a:rPr lang="en-US" sz="2800" dirty="0">
                  <a:solidFill>
                    <a:srgbClr val="F8F8F2"/>
                  </a:solidFill>
                  <a:latin typeface="Menlo" charset="0"/>
                </a:rPr>
                <a:t>):</a:t>
              </a:r>
            </a:p>
            <a:p>
              <a:r>
                <a:rPr lang="en-US" sz="2800" dirty="0">
                  <a:solidFill>
                    <a:srgbClr val="FF79C6"/>
                  </a:solidFill>
                  <a:latin typeface="Menlo" charset="0"/>
                </a:rPr>
                <a:t>	# do something</a:t>
              </a:r>
            </a:p>
            <a:p>
              <a:r>
                <a:rPr lang="en-US" sz="2800" dirty="0">
                  <a:solidFill>
                    <a:srgbClr val="BD93F9"/>
                  </a:solidFill>
                  <a:latin typeface="Menlo" charset="0"/>
                </a:rPr>
                <a:t>...</a:t>
              </a:r>
              <a:endParaRPr lang="en-US" sz="2800" dirty="0">
                <a:solidFill>
                  <a:srgbClr val="F8F8F2"/>
                </a:solidFill>
                <a:latin typeface="Menlo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40664" r="27535"/>
          <a:stretch/>
        </p:blipFill>
        <p:spPr>
          <a:xfrm>
            <a:off x="12631946" y="7301210"/>
            <a:ext cx="1998454" cy="9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ckTemplate-AWS">
  <a:themeElements>
    <a:clrScheme name="Custom 13">
      <a:dk1>
        <a:srgbClr val="000000"/>
      </a:dk1>
      <a:lt1>
        <a:srgbClr val="FFFFFF"/>
      </a:lt1>
      <a:dk2>
        <a:srgbClr val="232F3E"/>
      </a:dk2>
      <a:lt2>
        <a:srgbClr val="F2F3F3"/>
      </a:lt2>
      <a:accent1>
        <a:srgbClr val="FF9900"/>
      </a:accent1>
      <a:accent2>
        <a:srgbClr val="00A1C9"/>
      </a:accent2>
      <a:accent3>
        <a:srgbClr val="007DBC"/>
      </a:accent3>
      <a:accent4>
        <a:srgbClr val="69AF34"/>
      </a:accent4>
      <a:accent5>
        <a:srgbClr val="1E8900"/>
      </a:accent5>
      <a:accent6>
        <a:srgbClr val="FF5745"/>
      </a:accent6>
      <a:hlink>
        <a:srgbClr val="00E0EA"/>
      </a:hlink>
      <a:folHlink>
        <a:srgbClr val="00A0C8"/>
      </a:folHlink>
    </a:clrScheme>
    <a:fontScheme name="Test">
      <a:majorFont>
        <a:latin typeface="Amazon Ember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900" dirty="0" err="1" smtClean="0">
            <a:solidFill>
              <a:schemeClr val="tx2"/>
            </a:solidFill>
            <a:latin typeface="Amazon Ember" panose="020B0603020204020204" pitchFamily="34" charset="0"/>
            <a:ea typeface="Amazon Ember" panose="020B0603020204020204" pitchFamily="34" charset="0"/>
            <a:cs typeface="Amazon Ember" panose="020B06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97C89A-FD0C-431E-81F6-90225B93768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DeckTemplate_AWS</Template>
  <TotalTime>9260</TotalTime>
  <Words>1748</Words>
  <Application>Microsoft Macintosh PowerPoint</Application>
  <PresentationFormat>Custom</PresentationFormat>
  <Paragraphs>355</Paragraphs>
  <Slides>21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Amazon Ember</vt:lpstr>
      <vt:lpstr>Amazon Ember Cd RC Light</vt:lpstr>
      <vt:lpstr>Amazon Ember Light</vt:lpstr>
      <vt:lpstr>Amazon Ember Regular</vt:lpstr>
      <vt:lpstr>Arial</vt:lpstr>
      <vt:lpstr>Calibri</vt:lpstr>
      <vt:lpstr>Helvetica</vt:lpstr>
      <vt:lpstr>Helvetica Neue</vt:lpstr>
      <vt:lpstr>Helvetica Neue Light</vt:lpstr>
      <vt:lpstr>Menlo</vt:lpstr>
      <vt:lpstr>DeckTemplate-AWS</vt:lpstr>
      <vt:lpstr>PowerPoint Presentation</vt:lpstr>
      <vt:lpstr>What are we building?</vt:lpstr>
      <vt:lpstr>What are we building?</vt:lpstr>
      <vt:lpstr>Services used</vt:lpstr>
      <vt:lpstr>Serving Static Content</vt:lpstr>
      <vt:lpstr>AWS Amplify Console</vt:lpstr>
      <vt:lpstr>AWS Amplify Console</vt:lpstr>
      <vt:lpstr>AWS Lambda: Serverless Computing </vt:lpstr>
      <vt:lpstr>Anatomy of a Lambda function</vt:lpstr>
      <vt:lpstr>Fine-Grained Pricing</vt:lpstr>
      <vt:lpstr>Using AWS Lambda</vt:lpstr>
      <vt:lpstr>Lambda permissions model</vt:lpstr>
      <vt:lpstr>Using AWS Lambda</vt:lpstr>
      <vt:lpstr>Lambda execution models</vt:lpstr>
      <vt:lpstr>Accessing stored data in Amazon DynamoDB</vt:lpstr>
      <vt:lpstr>DynamoDB Table</vt:lpstr>
      <vt:lpstr>Amazon API Gateway</vt:lpstr>
      <vt:lpstr>API Gateway - Serving Dynamic Content</vt:lpstr>
      <vt:lpstr>Amazon Cognito</vt:lpstr>
      <vt:lpstr>Serving Dynamic Content - GraphQL</vt:lpstr>
      <vt:lpstr>Let’s build!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정 영우</cp:lastModifiedBy>
  <cp:revision>140</cp:revision>
  <dcterms:created xsi:type="dcterms:W3CDTF">2016-06-17T18:22:10Z</dcterms:created>
  <dcterms:modified xsi:type="dcterms:W3CDTF">2022-06-07T02:08:15Z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