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4" r:id="rId4"/>
  </p:sldMasterIdLst>
  <p:notesMasterIdLst>
    <p:notesMasterId r:id="rId27"/>
  </p:notesMasterIdLst>
  <p:sldIdLst>
    <p:sldId id="285" r:id="rId5"/>
    <p:sldId id="2095" r:id="rId6"/>
    <p:sldId id="302" r:id="rId7"/>
    <p:sldId id="303" r:id="rId8"/>
    <p:sldId id="304" r:id="rId9"/>
    <p:sldId id="305" r:id="rId10"/>
    <p:sldId id="1566" r:id="rId11"/>
    <p:sldId id="1581" r:id="rId12"/>
    <p:sldId id="2093" r:id="rId13"/>
    <p:sldId id="622" r:id="rId14"/>
    <p:sldId id="1614" r:id="rId15"/>
    <p:sldId id="1615" r:id="rId16"/>
    <p:sldId id="2088" r:id="rId17"/>
    <p:sldId id="2094" r:id="rId18"/>
    <p:sldId id="1622" r:id="rId19"/>
    <p:sldId id="1505" r:id="rId20"/>
    <p:sldId id="414" r:id="rId21"/>
    <p:sldId id="2096" r:id="rId22"/>
    <p:sldId id="2097" r:id="rId23"/>
    <p:sldId id="2098" r:id="rId24"/>
    <p:sldId id="2099" r:id="rId25"/>
    <p:sldId id="333" r:id="rId26"/>
  </p:sldIdLst>
  <p:sldSz cx="14630400" cy="8229600"/>
  <p:notesSz cx="6858000" cy="9144000"/>
  <p:defaultTextStyle>
    <a:defPPr>
      <a:defRPr lang="en-US"/>
    </a:defPPr>
    <a:lvl1pPr marL="0" algn="l" defTabSz="731520" rtl="0" eaLnBrk="1" latinLnBrk="0" hangingPunct="1">
      <a:defRPr sz="2880" kern="1200">
        <a:solidFill>
          <a:schemeClr val="tx1"/>
        </a:solidFill>
        <a:latin typeface="+mn-lt"/>
        <a:ea typeface="+mn-ea"/>
        <a:cs typeface="+mn-cs"/>
      </a:defRPr>
    </a:lvl1pPr>
    <a:lvl2pPr marL="731520" algn="l" defTabSz="731520" rtl="0" eaLnBrk="1" latinLnBrk="0" hangingPunct="1">
      <a:defRPr sz="2880" kern="1200">
        <a:solidFill>
          <a:schemeClr val="tx1"/>
        </a:solidFill>
        <a:latin typeface="+mn-lt"/>
        <a:ea typeface="+mn-ea"/>
        <a:cs typeface="+mn-cs"/>
      </a:defRPr>
    </a:lvl2pPr>
    <a:lvl3pPr marL="1463040" algn="l" defTabSz="731520" rtl="0" eaLnBrk="1" latinLnBrk="0" hangingPunct="1">
      <a:defRPr sz="2880" kern="1200">
        <a:solidFill>
          <a:schemeClr val="tx1"/>
        </a:solidFill>
        <a:latin typeface="+mn-lt"/>
        <a:ea typeface="+mn-ea"/>
        <a:cs typeface="+mn-cs"/>
      </a:defRPr>
    </a:lvl3pPr>
    <a:lvl4pPr marL="2194560" algn="l" defTabSz="731520" rtl="0" eaLnBrk="1" latinLnBrk="0" hangingPunct="1">
      <a:defRPr sz="2880" kern="1200">
        <a:solidFill>
          <a:schemeClr val="tx1"/>
        </a:solidFill>
        <a:latin typeface="+mn-lt"/>
        <a:ea typeface="+mn-ea"/>
        <a:cs typeface="+mn-cs"/>
      </a:defRPr>
    </a:lvl4pPr>
    <a:lvl5pPr marL="2926080" algn="l" defTabSz="731520" rtl="0" eaLnBrk="1" latinLnBrk="0" hangingPunct="1">
      <a:defRPr sz="2880" kern="1200">
        <a:solidFill>
          <a:schemeClr val="tx1"/>
        </a:solidFill>
        <a:latin typeface="+mn-lt"/>
        <a:ea typeface="+mn-ea"/>
        <a:cs typeface="+mn-cs"/>
      </a:defRPr>
    </a:lvl5pPr>
    <a:lvl6pPr marL="3657600" algn="l" defTabSz="731520" rtl="0" eaLnBrk="1" latinLnBrk="0" hangingPunct="1">
      <a:defRPr sz="2880" kern="1200">
        <a:solidFill>
          <a:schemeClr val="tx1"/>
        </a:solidFill>
        <a:latin typeface="+mn-lt"/>
        <a:ea typeface="+mn-ea"/>
        <a:cs typeface="+mn-cs"/>
      </a:defRPr>
    </a:lvl6pPr>
    <a:lvl7pPr marL="4389120" algn="l" defTabSz="731520" rtl="0" eaLnBrk="1" latinLnBrk="0" hangingPunct="1">
      <a:defRPr sz="2880" kern="1200">
        <a:solidFill>
          <a:schemeClr val="tx1"/>
        </a:solidFill>
        <a:latin typeface="+mn-lt"/>
        <a:ea typeface="+mn-ea"/>
        <a:cs typeface="+mn-cs"/>
      </a:defRPr>
    </a:lvl7pPr>
    <a:lvl8pPr marL="5120640" algn="l" defTabSz="731520" rtl="0" eaLnBrk="1" latinLnBrk="0" hangingPunct="1">
      <a:defRPr sz="2880" kern="1200">
        <a:solidFill>
          <a:schemeClr val="tx1"/>
        </a:solidFill>
        <a:latin typeface="+mn-lt"/>
        <a:ea typeface="+mn-ea"/>
        <a:cs typeface="+mn-cs"/>
      </a:defRPr>
    </a:lvl8pPr>
    <a:lvl9pPr marL="5852160" algn="l" defTabSz="731520" rtl="0" eaLnBrk="1" latinLnBrk="0" hangingPunct="1">
      <a:defRPr sz="288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88" userDrawn="1">
          <p15:clr>
            <a:srgbClr val="A4A3A4"/>
          </p15:clr>
        </p15:guide>
        <p15:guide id="2" orient="horz" pos="4637" userDrawn="1">
          <p15:clr>
            <a:srgbClr val="A4A3A4"/>
          </p15:clr>
        </p15:guide>
        <p15:guide id="3" orient="horz" pos="3859" userDrawn="1">
          <p15:clr>
            <a:srgbClr val="A4A3A4"/>
          </p15:clr>
        </p15:guide>
        <p15:guide id="4" orient="horz" pos="5114" userDrawn="1">
          <p15:clr>
            <a:srgbClr val="A4A3A4"/>
          </p15:clr>
        </p15:guide>
        <p15:guide id="5" orient="horz" pos="2160" userDrawn="1">
          <p15:clr>
            <a:srgbClr val="A4A3A4"/>
          </p15:clr>
        </p15:guide>
        <p15:guide id="6" orient="horz" pos="2205" userDrawn="1">
          <p15:clr>
            <a:srgbClr val="A4A3A4"/>
          </p15:clr>
        </p15:guide>
        <p15:guide id="7" orient="horz" pos="3325" userDrawn="1">
          <p15:clr>
            <a:srgbClr val="A4A3A4"/>
          </p15:clr>
        </p15:guide>
        <p15:guide id="8" orient="horz" pos="200" userDrawn="1">
          <p15:clr>
            <a:srgbClr val="A4A3A4"/>
          </p15:clr>
        </p15:guide>
        <p15:guide id="9" orient="horz" pos="3370" userDrawn="1">
          <p15:clr>
            <a:srgbClr val="A4A3A4"/>
          </p15:clr>
        </p15:guide>
        <p15:guide id="10" orient="horz" pos="4574" userDrawn="1">
          <p15:clr>
            <a:srgbClr val="A4A3A4"/>
          </p15:clr>
        </p15:guide>
        <p15:guide id="11" pos="1536" userDrawn="1">
          <p15:clr>
            <a:srgbClr val="A4A3A4"/>
          </p15:clr>
        </p15:guide>
        <p15:guide id="12" pos="2808" userDrawn="1">
          <p15:clr>
            <a:srgbClr val="A4A3A4"/>
          </p15:clr>
        </p15:guide>
        <p15:guide id="13" pos="4613" userDrawn="1">
          <p15:clr>
            <a:srgbClr val="A4A3A4"/>
          </p15:clr>
        </p15:guide>
        <p15:guide id="14" pos="4030" userDrawn="1">
          <p15:clr>
            <a:srgbClr val="A4A3A4"/>
          </p15:clr>
        </p15:guide>
        <p15:guide id="15" pos="7664" userDrawn="1">
          <p15:clr>
            <a:srgbClr val="A4A3A4"/>
          </p15:clr>
        </p15:guide>
        <p15:guide id="16" pos="3979" userDrawn="1">
          <p15:clr>
            <a:srgbClr val="A4A3A4"/>
          </p15:clr>
        </p15:guide>
        <p15:guide id="17" pos="2755" userDrawn="1">
          <p15:clr>
            <a:srgbClr val="A4A3A4"/>
          </p15:clr>
        </p15:guide>
        <p15:guide id="18" pos="1579" userDrawn="1">
          <p15:clr>
            <a:srgbClr val="A4A3A4"/>
          </p15:clr>
        </p15:guide>
        <p15:guide id="19" pos="7709" userDrawn="1">
          <p15:clr>
            <a:srgbClr val="A4A3A4"/>
          </p15:clr>
        </p15:guide>
        <p15:guide id="20" pos="5211" userDrawn="1">
          <p15:clr>
            <a:srgbClr val="A4A3A4"/>
          </p15:clr>
        </p15:guide>
        <p15:guide id="21" userDrawn="1">
          <p15:clr>
            <a:srgbClr val="A4A3A4"/>
          </p15:clr>
        </p15:guide>
        <p15:guide id="22" pos="5256" userDrawn="1">
          <p15:clr>
            <a:srgbClr val="A4A3A4"/>
          </p15:clr>
        </p15:guide>
        <p15:guide id="23" pos="6435" userDrawn="1">
          <p15:clr>
            <a:srgbClr val="A4A3A4"/>
          </p15:clr>
        </p15:guide>
        <p15:guide id="24" pos="6485" userDrawn="1">
          <p15:clr>
            <a:srgbClr val="A4A3A4"/>
          </p15:clr>
        </p15:guide>
        <p15:guide id="25" pos="8856" userDrawn="1">
          <p15:clr>
            <a:srgbClr val="A4A3A4"/>
          </p15:clr>
        </p15:guide>
        <p15:guide id="26" pos="336" userDrawn="1">
          <p15:clr>
            <a:srgbClr val="A4A3A4"/>
          </p15:clr>
        </p15:guide>
        <p15:guide id="27" pos="557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talano, Alec" initials="" lastIdx="23" clrIdx="0"/>
  <p:cmAuthor id="1" name="Alec Catalano" initials="" lastIdx="1" clrIdx="1"/>
  <p:cmAuthor id="2" name="Caitlyn Ryan" initials="CR" lastIdx="2" clrIdx="2">
    <p:extLst>
      <p:ext uri="{19B8F6BF-5375-455C-9EA6-DF929625EA0E}">
        <p15:presenceInfo xmlns:p15="http://schemas.microsoft.com/office/powerpoint/2012/main" userId="S-1-5-21-383413107-1061881802-891584314-1252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F2F3F3"/>
    <a:srgbClr val="8D27FF"/>
    <a:srgbClr val="F98C95"/>
    <a:srgbClr val="595A5D"/>
    <a:srgbClr val="DCDCDC"/>
    <a:srgbClr val="F2F4F4"/>
    <a:srgbClr val="414042"/>
    <a:srgbClr val="0E2735"/>
    <a:srgbClr val="4F81BD"/>
    <a:srgbClr val="0C9B2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435" autoAdjust="0"/>
    <p:restoredTop sz="92048" autoAdjust="0"/>
  </p:normalViewPr>
  <p:slideViewPr>
    <p:cSldViewPr snapToGrid="0" showGuides="1">
      <p:cViewPr varScale="1">
        <p:scale>
          <a:sx n="124" d="100"/>
          <a:sy n="124" d="100"/>
        </p:scale>
        <p:origin x="280" y="176"/>
      </p:cViewPr>
      <p:guideLst>
        <p:guide orient="horz" pos="1488"/>
        <p:guide orient="horz" pos="4637"/>
        <p:guide orient="horz" pos="3859"/>
        <p:guide orient="horz" pos="5114"/>
        <p:guide orient="horz" pos="2160"/>
        <p:guide orient="horz" pos="2205"/>
        <p:guide orient="horz" pos="3325"/>
        <p:guide orient="horz" pos="200"/>
        <p:guide orient="horz" pos="3370"/>
        <p:guide orient="horz" pos="4574"/>
        <p:guide pos="1536"/>
        <p:guide pos="2808"/>
        <p:guide pos="4613"/>
        <p:guide pos="4030"/>
        <p:guide pos="7664"/>
        <p:guide pos="3979"/>
        <p:guide pos="2755"/>
        <p:guide pos="1579"/>
        <p:guide pos="7709"/>
        <p:guide pos="5211"/>
        <p:guide/>
        <p:guide pos="5256"/>
        <p:guide pos="6435"/>
        <p:guide pos="6485"/>
        <p:guide pos="8856"/>
        <p:guide pos="336"/>
        <p:guide pos="5576"/>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dPt>
            <c:idx val="0"/>
            <c:bubble3D val="0"/>
            <c:spPr>
              <a:solidFill>
                <a:srgbClr val="FFC000"/>
              </a:solidFill>
              <a:ln w="19050">
                <a:noFill/>
              </a:ln>
              <a:effectLst/>
            </c:spPr>
            <c:extLst>
              <c:ext xmlns:c16="http://schemas.microsoft.com/office/drawing/2014/chart" uri="{C3380CC4-5D6E-409C-BE32-E72D297353CC}">
                <c16:uniqueId val="{00000001-D585-F94D-8223-7A776FAB9D3B}"/>
              </c:ext>
            </c:extLst>
          </c:dPt>
          <c:dPt>
            <c:idx val="1"/>
            <c:bubble3D val="0"/>
            <c:spPr>
              <a:solidFill>
                <a:schemeClr val="bg1">
                  <a:lumMod val="75000"/>
                  <a:lumOff val="25000"/>
                </a:schemeClr>
              </a:solidFill>
              <a:ln w="19050">
                <a:noFill/>
              </a:ln>
              <a:effectLst/>
            </c:spPr>
            <c:extLst>
              <c:ext xmlns:c16="http://schemas.microsoft.com/office/drawing/2014/chart" uri="{C3380CC4-5D6E-409C-BE32-E72D297353CC}">
                <c16:uniqueId val="{00000003-D585-F94D-8223-7A776FAB9D3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454-9044-9AC9-FA2F8F93ECD9}"/>
              </c:ext>
            </c:extLst>
          </c:dPt>
          <c:val>
            <c:numRef>
              <c:f>Sheet1!$B$2:$B$4</c:f>
              <c:numCache>
                <c:formatCode>General</c:formatCode>
                <c:ptCount val="3"/>
                <c:pt idx="0">
                  <c:v>10</c:v>
                </c:pt>
                <c:pt idx="1">
                  <c:v>90</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Sales</c:v>
                      </c:pt>
                    </c:strCache>
                  </c:strRef>
                </c15:tx>
              </c15:filteredSeriesTitle>
            </c:ext>
            <c:ext xmlns:c15="http://schemas.microsoft.com/office/drawing/2012/chart" uri="{02D57815-91ED-43cb-92C2-25804820EDAC}">
              <c15:filteredCategoryTitle>
                <c15:cat>
                  <c:strRef>
                    <c:extLst>
                      <c:ext uri="{02D57815-91ED-43cb-92C2-25804820EDAC}">
                        <c15:formulaRef>
                          <c15:sqref>Sheet1!$A$2:$A$4</c15:sqref>
                        </c15:formulaRef>
                      </c:ext>
                    </c:extLst>
                    <c:strCache>
                      <c:ptCount val="2"/>
                      <c:pt idx="0">
                        <c:v>Yes</c:v>
                      </c:pt>
                      <c:pt idx="1">
                        <c:v>No</c:v>
                      </c:pt>
                    </c:strCache>
                  </c:strRef>
                </c15:cat>
              </c15:filteredCategoryTitle>
            </c:ext>
            <c:ext xmlns:c16="http://schemas.microsoft.com/office/drawing/2014/chart" uri="{C3380CC4-5D6E-409C-BE32-E72D297353CC}">
              <c16:uniqueId val="{00000004-D585-F94D-8223-7A776FAB9D3B}"/>
            </c:ext>
          </c:extLst>
        </c:ser>
        <c:dLbls>
          <c:showLegendKey val="0"/>
          <c:showVal val="0"/>
          <c:showCatName val="0"/>
          <c:showSerName val="0"/>
          <c:showPercent val="0"/>
          <c:showBubbleSize val="0"/>
          <c:showLeaderLines val="1"/>
        </c:dLbls>
        <c:firstSliceAng val="0"/>
        <c:holeSize val="9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K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dPt>
            <c:idx val="0"/>
            <c:bubble3D val="0"/>
            <c:spPr>
              <a:solidFill>
                <a:srgbClr val="FFC000"/>
              </a:solidFill>
              <a:ln w="19050">
                <a:noFill/>
              </a:ln>
              <a:effectLst/>
            </c:spPr>
            <c:extLst>
              <c:ext xmlns:c16="http://schemas.microsoft.com/office/drawing/2014/chart" uri="{C3380CC4-5D6E-409C-BE32-E72D297353CC}">
                <c16:uniqueId val="{00000001-D585-F94D-8223-7A776FAB9D3B}"/>
              </c:ext>
            </c:extLst>
          </c:dPt>
          <c:dPt>
            <c:idx val="1"/>
            <c:bubble3D val="0"/>
            <c:spPr>
              <a:solidFill>
                <a:schemeClr val="bg1">
                  <a:lumMod val="75000"/>
                  <a:lumOff val="25000"/>
                </a:schemeClr>
              </a:solidFill>
              <a:ln w="19050">
                <a:noFill/>
              </a:ln>
              <a:effectLst/>
            </c:spPr>
            <c:extLst>
              <c:ext xmlns:c16="http://schemas.microsoft.com/office/drawing/2014/chart" uri="{C3380CC4-5D6E-409C-BE32-E72D297353CC}">
                <c16:uniqueId val="{00000003-D585-F94D-8223-7A776FAB9D3B}"/>
              </c:ext>
            </c:extLst>
          </c:dPt>
          <c:val>
            <c:numRef>
              <c:f>Sheet1!$B$2:$B$3</c:f>
              <c:numCache>
                <c:formatCode>General</c:formatCode>
                <c:ptCount val="2"/>
                <c:pt idx="0">
                  <c:v>90</c:v>
                </c:pt>
                <c:pt idx="1">
                  <c:v>10</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Sales</c:v>
                      </c:pt>
                    </c:strCache>
                  </c:strRef>
                </c15:tx>
              </c15:filteredSeriesTitle>
            </c:ext>
            <c:ext xmlns:c15="http://schemas.microsoft.com/office/drawing/2012/chart" uri="{02D57815-91ED-43cb-92C2-25804820EDAC}">
              <c15:filteredCategoryTitle>
                <c15:cat>
                  <c:strRef>
                    <c:extLst>
                      <c:ext uri="{02D57815-91ED-43cb-92C2-25804820EDAC}">
                        <c15:formulaRef>
                          <c15:sqref>Sheet1!$A$2:$A$3</c15:sqref>
                        </c15:formulaRef>
                      </c:ext>
                    </c:extLst>
                    <c:strCache>
                      <c:ptCount val="2"/>
                      <c:pt idx="0">
                        <c:v>Yes</c:v>
                      </c:pt>
                      <c:pt idx="1">
                        <c:v>No</c:v>
                      </c:pt>
                    </c:strCache>
                  </c:strRef>
                </c15:cat>
              </c15:filteredCategoryTitle>
            </c:ext>
            <c:ext xmlns:c16="http://schemas.microsoft.com/office/drawing/2014/chart" uri="{C3380CC4-5D6E-409C-BE32-E72D297353CC}">
              <c16:uniqueId val="{00000004-D585-F94D-8223-7A776FAB9D3B}"/>
            </c:ext>
          </c:extLst>
        </c:ser>
        <c:dLbls>
          <c:showLegendKey val="0"/>
          <c:showVal val="0"/>
          <c:showCatName val="0"/>
          <c:showSerName val="0"/>
          <c:showPercent val="0"/>
          <c:showBubbleSize val="0"/>
          <c:showLeaderLines val="1"/>
        </c:dLbls>
        <c:firstSliceAng val="0"/>
        <c:holeSize val="9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K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Amazon Ember Regular" charset="0"/>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Amazon Ember Regular" charset="0"/>
              </a:defRPr>
            </a:lvl1pPr>
          </a:lstStyle>
          <a:p>
            <a:fld id="{0B25AC41-3BEC-9247-8322-91B80C013F2D}" type="datetimeFigureOut">
              <a:rPr lang="en-US" smtClean="0"/>
              <a:pPr/>
              <a:t>6/7/22</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Amazon Ember Regular" charset="0"/>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Amazon Ember Regular" charset="0"/>
              </a:defRPr>
            </a:lvl1pPr>
          </a:lstStyle>
          <a:p>
            <a:fld id="{69C3F2ED-74C5-7D4F-8560-0CC253E9A436}" type="slidenum">
              <a:rPr lang="en-US" smtClean="0"/>
              <a:pPr/>
              <a:t>‹#›</a:t>
            </a:fld>
            <a:endParaRPr lang="en-US" dirty="0"/>
          </a:p>
        </p:txBody>
      </p:sp>
    </p:spTree>
    <p:extLst>
      <p:ext uri="{BB962C8B-B14F-4D97-AF65-F5344CB8AC3E}">
        <p14:creationId xmlns:p14="http://schemas.microsoft.com/office/powerpoint/2010/main" val="943536003"/>
      </p:ext>
    </p:extLst>
  </p:cSld>
  <p:clrMap bg1="lt1" tx1="dk1" bg2="lt2" tx2="dk2" accent1="accent1" accent2="accent2" accent3="accent3" accent4="accent4" accent5="accent5" accent6="accent6" hlink="hlink" folHlink="folHlink"/>
  <p:notesStyle>
    <a:lvl1pPr marL="0" algn="l" defTabSz="731520" rtl="0" eaLnBrk="1" latinLnBrk="0" hangingPunct="1">
      <a:defRPr sz="1920" b="0" i="0" kern="1200">
        <a:solidFill>
          <a:schemeClr val="tx1"/>
        </a:solidFill>
        <a:latin typeface="Amazon Ember Regular" charset="0"/>
        <a:ea typeface="+mn-ea"/>
        <a:cs typeface="+mn-cs"/>
      </a:defRPr>
    </a:lvl1pPr>
    <a:lvl2pPr marL="731520" algn="l" defTabSz="731520" rtl="0" eaLnBrk="1" latinLnBrk="0" hangingPunct="1">
      <a:defRPr sz="1920" b="0" i="0" kern="1200">
        <a:solidFill>
          <a:schemeClr val="tx1"/>
        </a:solidFill>
        <a:latin typeface="Amazon Ember Regular" charset="0"/>
        <a:ea typeface="+mn-ea"/>
        <a:cs typeface="+mn-cs"/>
      </a:defRPr>
    </a:lvl2pPr>
    <a:lvl3pPr marL="1463040" algn="l" defTabSz="731520" rtl="0" eaLnBrk="1" latinLnBrk="0" hangingPunct="1">
      <a:defRPr sz="1920" b="0" i="0" kern="1200">
        <a:solidFill>
          <a:schemeClr val="tx1"/>
        </a:solidFill>
        <a:latin typeface="Amazon Ember Regular" charset="0"/>
        <a:ea typeface="+mn-ea"/>
        <a:cs typeface="+mn-cs"/>
      </a:defRPr>
    </a:lvl3pPr>
    <a:lvl4pPr marL="2194560" algn="l" defTabSz="731520" rtl="0" eaLnBrk="1" latinLnBrk="0" hangingPunct="1">
      <a:defRPr sz="1920" b="0" i="0" kern="1200">
        <a:solidFill>
          <a:schemeClr val="tx1"/>
        </a:solidFill>
        <a:latin typeface="Amazon Ember Regular" charset="0"/>
        <a:ea typeface="+mn-ea"/>
        <a:cs typeface="+mn-cs"/>
      </a:defRPr>
    </a:lvl4pPr>
    <a:lvl5pPr marL="2926080" algn="l" defTabSz="731520" rtl="0" eaLnBrk="1" latinLnBrk="0" hangingPunct="1">
      <a:defRPr sz="1920" b="0" i="0" kern="1200">
        <a:solidFill>
          <a:schemeClr val="tx1"/>
        </a:solidFill>
        <a:latin typeface="Amazon Ember Regular" charset="0"/>
        <a:ea typeface="+mn-ea"/>
        <a:cs typeface="+mn-cs"/>
      </a:defRPr>
    </a:lvl5pPr>
    <a:lvl6pPr marL="3657600" algn="l" defTabSz="731520" rtl="0" eaLnBrk="1" latinLnBrk="0" hangingPunct="1">
      <a:defRPr sz="1920" kern="1200">
        <a:solidFill>
          <a:schemeClr val="tx1"/>
        </a:solidFill>
        <a:latin typeface="+mn-lt"/>
        <a:ea typeface="+mn-ea"/>
        <a:cs typeface="+mn-cs"/>
      </a:defRPr>
    </a:lvl6pPr>
    <a:lvl7pPr marL="4389120" algn="l" defTabSz="731520" rtl="0" eaLnBrk="1" latinLnBrk="0" hangingPunct="1">
      <a:defRPr sz="1920" kern="1200">
        <a:solidFill>
          <a:schemeClr val="tx1"/>
        </a:solidFill>
        <a:latin typeface="+mn-lt"/>
        <a:ea typeface="+mn-ea"/>
        <a:cs typeface="+mn-cs"/>
      </a:defRPr>
    </a:lvl7pPr>
    <a:lvl8pPr marL="5120640" algn="l" defTabSz="731520" rtl="0" eaLnBrk="1" latinLnBrk="0" hangingPunct="1">
      <a:defRPr sz="1920" kern="1200">
        <a:solidFill>
          <a:schemeClr val="tx1"/>
        </a:solidFill>
        <a:latin typeface="+mn-lt"/>
        <a:ea typeface="+mn-ea"/>
        <a:cs typeface="+mn-cs"/>
      </a:defRPr>
    </a:lvl8pPr>
    <a:lvl9pPr marL="5852160" algn="l" defTabSz="731520" rtl="0" eaLnBrk="1" latinLnBrk="0" hangingPunct="1">
      <a:defRPr sz="192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aws.amazon.com/solutions/case-studies/edmunds-serverless/"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aws.amazon.com/solutions/case-studies/bustle/" TargetMode="External"/><Relationship Id="rId5" Type="http://schemas.openxmlformats.org/officeDocument/2006/relationships/hyperlink" Target="https://aws.amazon.com/solutions/case-studies/finra-data-validation/" TargetMode="External"/><Relationship Id="rId4" Type="http://schemas.openxmlformats.org/officeDocument/2006/relationships/hyperlink" Target="https://aws.amazon.com/solutions/case-studies/financial-engines/"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 this video</a:t>
            </a:r>
          </a:p>
        </p:txBody>
      </p:sp>
      <p:sp>
        <p:nvSpPr>
          <p:cNvPr id="4" name="Header Placeholder 3"/>
          <p:cNvSpPr>
            <a:spLocks noGrp="1"/>
          </p:cNvSpPr>
          <p:nvPr>
            <p:ph type="hdr" sz="quarter"/>
          </p:nvPr>
        </p:nvSpPr>
        <p:spPr/>
        <p:txBody>
          <a:bodyPr/>
          <a:lstStyle/>
          <a:p>
            <a:r>
              <a:rPr lang="en-US"/>
              <a:t>ReInvent 2018</a:t>
            </a:r>
            <a:endParaRPr lang="en-US" dirty="0"/>
          </a:p>
        </p:txBody>
      </p:sp>
      <p:sp>
        <p:nvSpPr>
          <p:cNvPr id="5" name="Footer Placeholder 4"/>
          <p:cNvSpPr>
            <a:spLocks noGrp="1"/>
          </p:cNvSpPr>
          <p:nvPr>
            <p:ph type="ftr" sz="quarter" idx="4"/>
          </p:nvPr>
        </p:nvSpPr>
        <p:spPr/>
        <p:txBody>
          <a:bodyPr/>
          <a:lstStyle/>
          <a:p>
            <a:r>
              <a:rPr lang="en-US" altLang="x-none" sz="700">
                <a:solidFill>
                  <a:srgbClr val="282828"/>
                </a:solidFill>
                <a:latin typeface="Amazon Ember" charset="0"/>
                <a:ea typeface="Amazon Ember" charset="0"/>
                <a:cs typeface="Amazon Ember" charset="0"/>
              </a:rPr>
              <a:t>© 2018, Amazon Web Services, Inc. or its Affiliates. All rights reserved.</a:t>
            </a:r>
            <a:endParaRPr lang="en-US" altLang="x-none" sz="700" dirty="0">
              <a:solidFill>
                <a:srgbClr val="282828"/>
              </a:solidFill>
              <a:latin typeface="Amazon Ember" charset="0"/>
              <a:ea typeface="Amazon Ember" charset="0"/>
              <a:cs typeface="Amazon Ember" charset="0"/>
            </a:endParaRPr>
          </a:p>
        </p:txBody>
      </p:sp>
      <p:sp>
        <p:nvSpPr>
          <p:cNvPr id="6" name="Date Placeholder 5"/>
          <p:cNvSpPr>
            <a:spLocks noGrp="1"/>
          </p:cNvSpPr>
          <p:nvPr>
            <p:ph type="dt" idx="1"/>
          </p:nvPr>
        </p:nvSpPr>
        <p:spPr/>
        <p:txBody>
          <a:bodyPr/>
          <a:lstStyle/>
          <a:p>
            <a:fld id="{CA8E1BB1-B036-4140-B110-296DC0701D04}" type="datetime8">
              <a:rPr lang="en-US" smtClean="0"/>
              <a:pPr/>
              <a:t>6/7/22 11:09 AM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2</a:t>
            </a:fld>
            <a:endParaRPr lang="en-US" dirty="0"/>
          </a:p>
        </p:txBody>
      </p:sp>
    </p:spTree>
    <p:extLst>
      <p:ext uri="{BB962C8B-B14F-4D97-AF65-F5344CB8AC3E}">
        <p14:creationId xmlns:p14="http://schemas.microsoft.com/office/powerpoint/2010/main" val="6103148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have heard us talk about shared responsibility in the past.  Simply stated, a shared responsibility model implies there are parts of the system that AWS is responsible for and there are parts of the systems that you as a customer must take responsibility for. In many cases we provide tools and there is a rich ecosystem of open source and commercial products that makes it easier for all of you to own your side of the responsibility box.</a:t>
            </a:r>
          </a:p>
          <a:p>
            <a:br>
              <a:rPr lang="en-US" dirty="0"/>
            </a:br>
            <a:r>
              <a:rPr lang="en-US" dirty="0"/>
              <a:t>There is no one hard line on where this line is drawn between the two parts of shared </a:t>
            </a:r>
            <a:r>
              <a:rPr lang="en-US" dirty="0" err="1"/>
              <a:t>responisbility</a:t>
            </a:r>
            <a:r>
              <a:rPr lang="en-US" dirty="0"/>
              <a:t>.  One one side of the spectrum you can leverage the power and flexibility of EC2 to run your own database.  You can use something like RDS to simplify the management of the database or use RDS Aurora to completely offload the database storage infrastructure to an AWS managed backend.  Alternatively you can move to a fully managed database like DynamoDB where you create tables, put data in those tables, and query the data.  There is no infrastructure to manage.  QoS is part of the the database service with sufficient knobs and dials to give you the right level of control.</a:t>
            </a:r>
          </a:p>
          <a:p>
            <a:endParaRPr lang="en-US" dirty="0"/>
          </a:p>
          <a:p>
            <a:r>
              <a:rPr lang="en-US" dirty="0"/>
              <a:t>The question we keep asking ourselves is: how can we draw this line in a way that allows our customers to innovate on business problems, but makes the underlying infrastructure less visible.  Any time you spend </a:t>
            </a:r>
            <a:r>
              <a:rPr lang="en-US" dirty="0" err="1"/>
              <a:t>coraling</a:t>
            </a:r>
            <a:r>
              <a:rPr lang="en-US" dirty="0"/>
              <a:t> infrastructure is undifferentiated heavy lifting.  Over the last 12 years as more and more people start in the cloud or move major applications to the cloud, this definition of "undifferentiated </a:t>
            </a:r>
            <a:r>
              <a:rPr lang="en-US" dirty="0" err="1"/>
              <a:t>havy</a:t>
            </a:r>
            <a:r>
              <a:rPr lang="en-US" dirty="0"/>
              <a:t> lifting has evolved"</a:t>
            </a:r>
          </a:p>
          <a:p>
            <a:endParaRPr lang="en-US" dirty="0"/>
          </a:p>
          <a:p>
            <a:endParaRPr lang="en-US" dirty="0"/>
          </a:p>
        </p:txBody>
      </p:sp>
      <p:sp>
        <p:nvSpPr>
          <p:cNvPr id="4" name="Header Placeholder 3"/>
          <p:cNvSpPr>
            <a:spLocks noGrp="1"/>
          </p:cNvSpPr>
          <p:nvPr>
            <p:ph type="hdr" sz="quarter" idx="10"/>
          </p:nvPr>
        </p:nvSpPr>
        <p:spPr/>
        <p:txBody>
          <a:bodyPr/>
          <a:lstStyle/>
          <a:p>
            <a:r>
              <a:rPr lang="en-US"/>
              <a:t>ReInvent 2018</a:t>
            </a:r>
            <a:endParaRPr lang="en-US" dirty="0"/>
          </a:p>
        </p:txBody>
      </p:sp>
      <p:sp>
        <p:nvSpPr>
          <p:cNvPr id="5" name="Footer Placeholder 4"/>
          <p:cNvSpPr>
            <a:spLocks noGrp="1"/>
          </p:cNvSpPr>
          <p:nvPr>
            <p:ph type="ftr" sz="quarter" idx="11"/>
          </p:nvPr>
        </p:nvSpPr>
        <p:spPr/>
        <p:txBody>
          <a:bodyPr/>
          <a:lstStyle/>
          <a:p>
            <a:r>
              <a:rPr lang="en-US" altLang="x-none" sz="700">
                <a:solidFill>
                  <a:srgbClr val="282828"/>
                </a:solidFill>
                <a:latin typeface="Amazon Ember" charset="0"/>
                <a:ea typeface="Amazon Ember" charset="0"/>
                <a:cs typeface="Amazon Ember" charset="0"/>
              </a:rPr>
              <a:t>© 2018, Amazon Web Services, Inc. or its Affiliates. All rights reserved.</a:t>
            </a:r>
            <a:endParaRPr lang="en-US" altLang="x-none" sz="700" dirty="0">
              <a:solidFill>
                <a:srgbClr val="282828"/>
              </a:solidFill>
              <a:latin typeface="Amazon Ember" charset="0"/>
              <a:ea typeface="Amazon Ember" charset="0"/>
              <a:cs typeface="Amazon Ember" charset="0"/>
            </a:endParaRPr>
          </a:p>
        </p:txBody>
      </p:sp>
      <p:sp>
        <p:nvSpPr>
          <p:cNvPr id="6" name="Date Placeholder 5"/>
          <p:cNvSpPr>
            <a:spLocks noGrp="1"/>
          </p:cNvSpPr>
          <p:nvPr>
            <p:ph type="dt" idx="12"/>
          </p:nvPr>
        </p:nvSpPr>
        <p:spPr/>
        <p:txBody>
          <a:bodyPr/>
          <a:lstStyle/>
          <a:p>
            <a:fld id="{CA8E1BB1-B036-4140-B110-296DC0701D04}" type="datetime8">
              <a:rPr lang="en-US" smtClean="0"/>
              <a:pPr/>
              <a:t>6/7/22 11:09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12</a:t>
            </a:fld>
            <a:endParaRPr lang="en-US" dirty="0"/>
          </a:p>
        </p:txBody>
      </p:sp>
    </p:spTree>
    <p:extLst>
      <p:ext uri="{BB962C8B-B14F-4D97-AF65-F5344CB8AC3E}">
        <p14:creationId xmlns:p14="http://schemas.microsoft.com/office/powerpoint/2010/main" val="13675303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There is a spectrum of shared responsibility you have over your options for compute. With EC2, you can build and run things, but you manage integrations, scaling, security </a:t>
            </a:r>
            <a:r>
              <a:rPr lang="en-US" baseline="0" dirty="0" err="1"/>
              <a:t>config</a:t>
            </a:r>
            <a:r>
              <a:rPr lang="en-US" baseline="0" dirty="0"/>
              <a:t>, provisioning, patching etc. in addition to your code.</a:t>
            </a:r>
          </a:p>
          <a:p>
            <a:endParaRPr lang="en-US" baseline="0" dirty="0"/>
          </a:p>
          <a:p>
            <a:r>
              <a:rPr lang="en-US" baseline="0" dirty="0"/>
              <a:t>Compare that to Lambda, where all you mange is your application code. </a:t>
            </a:r>
            <a:endParaRPr lang="en-US" dirty="0"/>
          </a:p>
        </p:txBody>
      </p:sp>
      <p:sp>
        <p:nvSpPr>
          <p:cNvPr id="4" name="Header Placeholder 3"/>
          <p:cNvSpPr>
            <a:spLocks noGrp="1"/>
          </p:cNvSpPr>
          <p:nvPr>
            <p:ph type="hdr" sz="quarter"/>
          </p:nvPr>
        </p:nvSpPr>
        <p:spPr/>
        <p:txBody>
          <a:bodyPr/>
          <a:lstStyle/>
          <a:p>
            <a:r>
              <a:rPr lang="en-US"/>
              <a:t>ReInvent 2018</a:t>
            </a:r>
            <a:endParaRPr lang="en-US" dirty="0"/>
          </a:p>
        </p:txBody>
      </p:sp>
      <p:sp>
        <p:nvSpPr>
          <p:cNvPr id="5" name="Footer Placeholder 4"/>
          <p:cNvSpPr>
            <a:spLocks noGrp="1"/>
          </p:cNvSpPr>
          <p:nvPr>
            <p:ph type="ftr" sz="quarter" idx="4"/>
          </p:nvPr>
        </p:nvSpPr>
        <p:spPr/>
        <p:txBody>
          <a:bodyPr/>
          <a:lstStyle/>
          <a:p>
            <a:r>
              <a:rPr lang="en-US" altLang="x-none" sz="700">
                <a:solidFill>
                  <a:srgbClr val="282828"/>
                </a:solidFill>
                <a:latin typeface="Amazon Ember" charset="0"/>
                <a:ea typeface="Amazon Ember" charset="0"/>
                <a:cs typeface="Amazon Ember" charset="0"/>
              </a:rPr>
              <a:t>© 2018, Amazon Web Services, Inc. or its Affiliates. All rights reserved.</a:t>
            </a:r>
            <a:endParaRPr lang="en-US" altLang="x-none" sz="700" dirty="0">
              <a:solidFill>
                <a:srgbClr val="282828"/>
              </a:solidFill>
              <a:latin typeface="Amazon Ember" charset="0"/>
              <a:ea typeface="Amazon Ember" charset="0"/>
              <a:cs typeface="Amazon Ember" charset="0"/>
            </a:endParaRPr>
          </a:p>
        </p:txBody>
      </p:sp>
      <p:sp>
        <p:nvSpPr>
          <p:cNvPr id="6" name="Date Placeholder 5"/>
          <p:cNvSpPr>
            <a:spLocks noGrp="1"/>
          </p:cNvSpPr>
          <p:nvPr>
            <p:ph type="dt" idx="1"/>
          </p:nvPr>
        </p:nvSpPr>
        <p:spPr/>
        <p:txBody>
          <a:bodyPr/>
          <a:lstStyle/>
          <a:p>
            <a:fld id="{CA8E1BB1-B036-4140-B110-296DC0701D04}" type="datetime8">
              <a:rPr lang="en-US" smtClean="0"/>
              <a:pPr/>
              <a:t>6/7/22 11:12 AM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13</a:t>
            </a:fld>
            <a:endParaRPr lang="en-US" dirty="0"/>
          </a:p>
        </p:txBody>
      </p:sp>
    </p:spTree>
    <p:extLst>
      <p:ext uri="{BB962C8B-B14F-4D97-AF65-F5344CB8AC3E}">
        <p14:creationId xmlns:p14="http://schemas.microsoft.com/office/powerpoint/2010/main" val="7740877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Edmunds: 	</a:t>
            </a:r>
            <a:r>
              <a:rPr lang="en-US" dirty="0">
                <a:hlinkClick r:id="rId3"/>
              </a:rPr>
              <a:t>https://aws.amazon.com/solutions/case-studies/edmunds-serverless/</a:t>
            </a:r>
            <a:endParaRPr lang="en-US" dirty="0"/>
          </a:p>
          <a:p>
            <a:r>
              <a:rPr lang="en-US" dirty="0"/>
              <a:t>Financial Engines:	</a:t>
            </a:r>
            <a:r>
              <a:rPr lang="en-US" dirty="0">
                <a:hlinkClick r:id="rId4"/>
              </a:rPr>
              <a:t>https://aws.amazon.com/solutions/case-studies/financial-engines/</a:t>
            </a:r>
            <a:endParaRPr lang="en-US" dirty="0"/>
          </a:p>
          <a:p>
            <a:r>
              <a:rPr lang="en-US" dirty="0"/>
              <a:t>FINRA: 		</a:t>
            </a:r>
            <a:r>
              <a:rPr lang="en-US" dirty="0">
                <a:hlinkClick r:id="rId5"/>
              </a:rPr>
              <a:t>https://aws.amazon.com/solutions/case-studies/finra-data-validation/</a:t>
            </a:r>
            <a:endParaRPr lang="en-US" dirty="0"/>
          </a:p>
          <a:p>
            <a:r>
              <a:rPr lang="en-US" dirty="0"/>
              <a:t>Bustle: 		</a:t>
            </a:r>
            <a:r>
              <a:rPr lang="en-US" dirty="0">
                <a:hlinkClick r:id="rId6"/>
              </a:rPr>
              <a:t>https://aws.amazon.com/solutions/case-studies/bustle/</a:t>
            </a:r>
            <a:endParaRPr lang="en-US" dirty="0"/>
          </a:p>
          <a:p>
            <a:endParaRPr lang="en-US" dirty="0"/>
          </a:p>
        </p:txBody>
      </p:sp>
      <p:sp>
        <p:nvSpPr>
          <p:cNvPr id="4" name="Header Placeholder 3"/>
          <p:cNvSpPr>
            <a:spLocks noGrp="1"/>
          </p:cNvSpPr>
          <p:nvPr>
            <p:ph type="hdr" sz="quarter" idx="10"/>
          </p:nvPr>
        </p:nvSpPr>
        <p:spPr/>
        <p:txBody>
          <a:bodyPr/>
          <a:lstStyle/>
          <a:p>
            <a:r>
              <a:rPr lang="en-US"/>
              <a:t>ReInvent 2018</a:t>
            </a:r>
            <a:endParaRPr lang="en-US" dirty="0"/>
          </a:p>
        </p:txBody>
      </p:sp>
      <p:sp>
        <p:nvSpPr>
          <p:cNvPr id="5" name="Footer Placeholder 4"/>
          <p:cNvSpPr>
            <a:spLocks noGrp="1"/>
          </p:cNvSpPr>
          <p:nvPr>
            <p:ph type="ftr" sz="quarter" idx="11"/>
          </p:nvPr>
        </p:nvSpPr>
        <p:spPr/>
        <p:txBody>
          <a:bodyPr/>
          <a:lstStyle/>
          <a:p>
            <a:r>
              <a:rPr lang="en-US" altLang="x-none" sz="700">
                <a:solidFill>
                  <a:srgbClr val="282828"/>
                </a:solidFill>
                <a:latin typeface="Amazon Ember" charset="0"/>
                <a:ea typeface="Amazon Ember" charset="0"/>
                <a:cs typeface="Amazon Ember" charset="0"/>
              </a:rPr>
              <a:t>© 2018, Amazon Web Services, Inc. or its Affiliates. All rights reserved.</a:t>
            </a:r>
            <a:endParaRPr lang="en-US" altLang="x-none" sz="700" dirty="0">
              <a:solidFill>
                <a:srgbClr val="282828"/>
              </a:solidFill>
              <a:latin typeface="Amazon Ember" charset="0"/>
              <a:ea typeface="Amazon Ember" charset="0"/>
              <a:cs typeface="Amazon Ember" charset="0"/>
            </a:endParaRPr>
          </a:p>
        </p:txBody>
      </p:sp>
      <p:sp>
        <p:nvSpPr>
          <p:cNvPr id="6" name="Date Placeholder 5"/>
          <p:cNvSpPr>
            <a:spLocks noGrp="1"/>
          </p:cNvSpPr>
          <p:nvPr>
            <p:ph type="dt" idx="12"/>
          </p:nvPr>
        </p:nvSpPr>
        <p:spPr/>
        <p:txBody>
          <a:bodyPr/>
          <a:lstStyle/>
          <a:p>
            <a:fld id="{CA8E1BB1-B036-4140-B110-296DC0701D04}" type="datetime8">
              <a:rPr lang="en-US" smtClean="0"/>
              <a:pPr/>
              <a:t>6/7/22 11:09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14</a:t>
            </a:fld>
            <a:endParaRPr lang="en-US" dirty="0"/>
          </a:p>
        </p:txBody>
      </p:sp>
    </p:spTree>
    <p:extLst>
      <p:ext uri="{BB962C8B-B14F-4D97-AF65-F5344CB8AC3E}">
        <p14:creationId xmlns:p14="http://schemas.microsoft.com/office/powerpoint/2010/main" val="18020365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ReInvent 2018</a:t>
            </a:r>
            <a:endParaRPr lang="en-US" dirty="0"/>
          </a:p>
        </p:txBody>
      </p:sp>
      <p:sp>
        <p:nvSpPr>
          <p:cNvPr id="5" name="Footer Placeholder 4"/>
          <p:cNvSpPr>
            <a:spLocks noGrp="1"/>
          </p:cNvSpPr>
          <p:nvPr>
            <p:ph type="ftr" sz="quarter" idx="11"/>
          </p:nvPr>
        </p:nvSpPr>
        <p:spPr/>
        <p:txBody>
          <a:bodyPr/>
          <a:lstStyle/>
          <a:p>
            <a:r>
              <a:rPr lang="en-US" altLang="x-none" sz="700">
                <a:solidFill>
                  <a:srgbClr val="282828"/>
                </a:solidFill>
                <a:latin typeface="Amazon Ember" charset="0"/>
                <a:ea typeface="Amazon Ember" charset="0"/>
                <a:cs typeface="Amazon Ember" charset="0"/>
              </a:rPr>
              <a:t>© 2018, Amazon Web Services, Inc. or its Affiliates. All rights reserved.</a:t>
            </a:r>
            <a:endParaRPr lang="en-US" altLang="x-none" sz="700" dirty="0">
              <a:solidFill>
                <a:srgbClr val="282828"/>
              </a:solidFill>
              <a:latin typeface="Amazon Ember" charset="0"/>
              <a:ea typeface="Amazon Ember" charset="0"/>
              <a:cs typeface="Amazon Ember" charset="0"/>
            </a:endParaRPr>
          </a:p>
        </p:txBody>
      </p:sp>
      <p:sp>
        <p:nvSpPr>
          <p:cNvPr id="6" name="Date Placeholder 5"/>
          <p:cNvSpPr>
            <a:spLocks noGrp="1"/>
          </p:cNvSpPr>
          <p:nvPr>
            <p:ph type="dt" idx="12"/>
          </p:nvPr>
        </p:nvSpPr>
        <p:spPr/>
        <p:txBody>
          <a:bodyPr/>
          <a:lstStyle/>
          <a:p>
            <a:fld id="{CA8E1BB1-B036-4140-B110-296DC0701D04}" type="datetime8">
              <a:rPr lang="en-US" smtClean="0"/>
              <a:pPr/>
              <a:t>6/7/22 11:09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15</a:t>
            </a:fld>
            <a:endParaRPr lang="en-US" dirty="0"/>
          </a:p>
        </p:txBody>
      </p:sp>
    </p:spTree>
    <p:extLst>
      <p:ext uri="{BB962C8B-B14F-4D97-AF65-F5344CB8AC3E}">
        <p14:creationId xmlns:p14="http://schemas.microsoft.com/office/powerpoint/2010/main" val="7616237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DOCUMENTDB  - Landscape changing with Fargate and Aurora Serverless.  Not complete list, etc. </a:t>
            </a:r>
          </a:p>
        </p:txBody>
      </p:sp>
      <p:sp>
        <p:nvSpPr>
          <p:cNvPr id="4" name="Slide Number Placeholder 3"/>
          <p:cNvSpPr>
            <a:spLocks noGrp="1"/>
          </p:cNvSpPr>
          <p:nvPr>
            <p:ph type="sldNum" sz="quarter" idx="10"/>
          </p:nvPr>
        </p:nvSpPr>
        <p:spPr/>
        <p:txBody>
          <a:bodyPr/>
          <a:lstStyle/>
          <a:p>
            <a:fld id="{C9AECDCD-2FD5-4196-9596-C100DFB881F9}" type="slidenum">
              <a:rPr lang="en-SG" smtClean="0"/>
              <a:t>17</a:t>
            </a:fld>
            <a:endParaRPr lang="en-SG" dirty="0"/>
          </a:p>
        </p:txBody>
      </p:sp>
    </p:spTree>
    <p:extLst>
      <p:ext uri="{BB962C8B-B14F-4D97-AF65-F5344CB8AC3E}">
        <p14:creationId xmlns:p14="http://schemas.microsoft.com/office/powerpoint/2010/main" val="9506633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KR" dirty="0"/>
          </a:p>
        </p:txBody>
      </p:sp>
      <p:sp>
        <p:nvSpPr>
          <p:cNvPr id="4" name="Slide Number Placeholder 3"/>
          <p:cNvSpPr>
            <a:spLocks noGrp="1"/>
          </p:cNvSpPr>
          <p:nvPr>
            <p:ph type="sldNum" sz="quarter" idx="5"/>
          </p:nvPr>
        </p:nvSpPr>
        <p:spPr/>
        <p:txBody>
          <a:bodyPr/>
          <a:lstStyle/>
          <a:p>
            <a:fld id="{69C3F2ED-74C5-7D4F-8560-0CC253E9A436}" type="slidenum">
              <a:rPr lang="en-US" smtClean="0"/>
              <a:pPr/>
              <a:t>18</a:t>
            </a:fld>
            <a:endParaRPr lang="en-US" dirty="0"/>
          </a:p>
        </p:txBody>
      </p:sp>
    </p:spTree>
    <p:extLst>
      <p:ext uri="{BB962C8B-B14F-4D97-AF65-F5344CB8AC3E}">
        <p14:creationId xmlns:p14="http://schemas.microsoft.com/office/powerpoint/2010/main" val="7429401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scenario,</a:t>
            </a:r>
            <a:r>
              <a:rPr lang="en-US" baseline="0" dirty="0"/>
              <a:t> we’re building a marketing site for Wild </a:t>
            </a:r>
            <a:r>
              <a:rPr lang="en-US" baseline="0" dirty="0" err="1"/>
              <a:t>Rydes</a:t>
            </a:r>
            <a:r>
              <a:rPr lang="en-US" baseline="0" dirty="0"/>
              <a:t>, which is a fictional transportation startup that allows you to hail a unicorn from anywhere in the world.  </a:t>
            </a:r>
          </a:p>
          <a:p>
            <a:endParaRPr lang="en-US" dirty="0"/>
          </a:p>
          <a:p>
            <a:r>
              <a:rPr lang="en-US" baseline="0" dirty="0"/>
              <a:t>Wild </a:t>
            </a:r>
            <a:r>
              <a:rPr lang="en-US" baseline="0" dirty="0" err="1"/>
              <a:t>Rydes</a:t>
            </a:r>
            <a:r>
              <a:rPr lang="en-US" baseline="0" dirty="0"/>
              <a:t> was started by a former hedge fund analyst and a software developer. The two long-time friends happened upon the Wild </a:t>
            </a:r>
            <a:r>
              <a:rPr lang="en-US" baseline="0" dirty="0" err="1"/>
              <a:t>Rydes</a:t>
            </a:r>
            <a:r>
              <a:rPr lang="en-US" baseline="0" dirty="0"/>
              <a:t> idea after attending a silent yoga retreat in Nevada. They saw an opportunity to marry society’s demand for faster, more flexible transportation to underutilized magical creatures through an on-demand transportation network app. Using the founders’ respective expertise in animal husbandry and software engineering, Wild </a:t>
            </a:r>
            <a:r>
              <a:rPr lang="en-US" baseline="0" dirty="0" err="1"/>
              <a:t>Rydes</a:t>
            </a:r>
            <a:r>
              <a:rPr lang="en-US" baseline="0" dirty="0"/>
              <a:t> was formed!</a:t>
            </a:r>
          </a:p>
        </p:txBody>
      </p:sp>
      <p:sp>
        <p:nvSpPr>
          <p:cNvPr id="4" name="Slide Number Placeholder 3"/>
          <p:cNvSpPr>
            <a:spLocks noGrp="1"/>
          </p:cNvSpPr>
          <p:nvPr>
            <p:ph type="sldNum" sz="quarter" idx="10"/>
          </p:nvPr>
        </p:nvSpPr>
        <p:spPr/>
        <p:txBody>
          <a:bodyPr/>
          <a:lstStyle/>
          <a:p>
            <a:fld id="{69C3F2ED-74C5-7D4F-8560-0CC253E9A436}" type="slidenum">
              <a:rPr lang="en-US" smtClean="0"/>
              <a:pPr/>
              <a:t>3</a:t>
            </a:fld>
            <a:endParaRPr lang="en-US" dirty="0"/>
          </a:p>
        </p:txBody>
      </p:sp>
    </p:spTree>
    <p:extLst>
      <p:ext uri="{BB962C8B-B14F-4D97-AF65-F5344CB8AC3E}">
        <p14:creationId xmlns:p14="http://schemas.microsoft.com/office/powerpoint/2010/main" val="32613503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So how does the app work? (read through the four steps of how it works in the diagram)</a:t>
            </a:r>
          </a:p>
        </p:txBody>
      </p:sp>
      <p:sp>
        <p:nvSpPr>
          <p:cNvPr id="4" name="Slide Number Placeholder 3"/>
          <p:cNvSpPr>
            <a:spLocks noGrp="1"/>
          </p:cNvSpPr>
          <p:nvPr>
            <p:ph type="sldNum" sz="quarter" idx="10"/>
          </p:nvPr>
        </p:nvSpPr>
        <p:spPr/>
        <p:txBody>
          <a:bodyPr/>
          <a:lstStyle/>
          <a:p>
            <a:fld id="{69C3F2ED-74C5-7D4F-8560-0CC253E9A436}" type="slidenum">
              <a:rPr lang="en-US" smtClean="0"/>
              <a:pPr/>
              <a:t>4</a:t>
            </a:fld>
            <a:endParaRPr lang="en-US" dirty="0"/>
          </a:p>
        </p:txBody>
      </p:sp>
    </p:spTree>
    <p:extLst>
      <p:ext uri="{BB962C8B-B14F-4D97-AF65-F5344CB8AC3E}">
        <p14:creationId xmlns:p14="http://schemas.microsoft.com/office/powerpoint/2010/main" val="19677163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Wild </a:t>
            </a:r>
            <a:r>
              <a:rPr lang="en-US" baseline="0" dirty="0" err="1"/>
              <a:t>Rydes</a:t>
            </a:r>
            <a:r>
              <a:rPr lang="en-US" baseline="0" dirty="0"/>
              <a:t> has successfully raised zillions in venture capital from top investors… </a:t>
            </a:r>
          </a:p>
          <a:p>
            <a:endParaRPr lang="en-US" baseline="0" dirty="0"/>
          </a:p>
          <a:p>
            <a:r>
              <a:rPr lang="en-US" baseline="0" dirty="0"/>
              <a:t>These investors have high hopes for Wild </a:t>
            </a:r>
            <a:r>
              <a:rPr lang="en-US" baseline="0" dirty="0" err="1"/>
              <a:t>Rydes</a:t>
            </a:r>
            <a:r>
              <a:rPr lang="en-US" baseline="0" dirty="0"/>
              <a:t>’ success. </a:t>
            </a:r>
          </a:p>
          <a:p>
            <a:endParaRPr lang="en-US" baseline="0" dirty="0"/>
          </a:p>
          <a:p>
            <a:r>
              <a:rPr lang="en-US" baseline="0" dirty="0"/>
              <a:t>However, they also want Wild </a:t>
            </a:r>
            <a:r>
              <a:rPr lang="en-US" baseline="0" dirty="0" err="1"/>
              <a:t>Rydes</a:t>
            </a:r>
            <a:r>
              <a:rPr lang="en-US" baseline="0" dirty="0"/>
              <a:t> to be frugal and efficient with its capital, which is why you’ll be using serverless computing to build economic web applications that are built for web scale.</a:t>
            </a:r>
          </a:p>
        </p:txBody>
      </p:sp>
      <p:sp>
        <p:nvSpPr>
          <p:cNvPr id="4" name="Slide Number Placeholder 3"/>
          <p:cNvSpPr>
            <a:spLocks noGrp="1"/>
          </p:cNvSpPr>
          <p:nvPr>
            <p:ph type="sldNum" sz="quarter" idx="10"/>
          </p:nvPr>
        </p:nvSpPr>
        <p:spPr/>
        <p:txBody>
          <a:bodyPr/>
          <a:lstStyle/>
          <a:p>
            <a:fld id="{69C3F2ED-74C5-7D4F-8560-0CC253E9A436}" type="slidenum">
              <a:rPr lang="en-US" smtClean="0"/>
              <a:pPr/>
              <a:t>5</a:t>
            </a:fld>
            <a:endParaRPr lang="en-US" dirty="0"/>
          </a:p>
        </p:txBody>
      </p:sp>
    </p:spTree>
    <p:extLst>
      <p:ext uri="{BB962C8B-B14F-4D97-AF65-F5344CB8AC3E}">
        <p14:creationId xmlns:p14="http://schemas.microsoft.com/office/powerpoint/2010/main" val="8573258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now, they’ve hired you, employee #3,</a:t>
            </a:r>
            <a:r>
              <a:rPr lang="en-US" baseline="0" dirty="0"/>
              <a:t> to help it build out its technology platform! Your mission is to help Wild </a:t>
            </a:r>
            <a:r>
              <a:rPr lang="en-US" baseline="0" dirty="0" err="1"/>
              <a:t>Rydes</a:t>
            </a:r>
            <a:r>
              <a:rPr lang="en-US" baseline="0" dirty="0"/>
              <a:t> build a serverless web application!</a:t>
            </a:r>
          </a:p>
          <a:p>
            <a:endParaRPr lang="en-US" baseline="0"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6</a:t>
            </a:fld>
            <a:endParaRPr lang="en-US" dirty="0"/>
          </a:p>
        </p:txBody>
      </p:sp>
    </p:spTree>
    <p:extLst>
      <p:ext uri="{BB962C8B-B14F-4D97-AF65-F5344CB8AC3E}">
        <p14:creationId xmlns:p14="http://schemas.microsoft.com/office/powerpoint/2010/main" val="3425845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dirty="0"/>
              <a:t>What microservices are</a:t>
            </a:r>
          </a:p>
          <a:p>
            <a:endParaRPr lang="en-AU" i="1" dirty="0"/>
          </a:p>
          <a:p>
            <a:r>
              <a:rPr lang="en-AU" i="1" dirty="0"/>
              <a:t>“…the microservice architectural style is an approach to developing a </a:t>
            </a:r>
            <a:r>
              <a:rPr lang="en-AU" i="1" dirty="0">
                <a:solidFill>
                  <a:srgbClr val="94D2B8"/>
                </a:solidFill>
              </a:rPr>
              <a:t>single application as a suite of small services</a:t>
            </a:r>
            <a:r>
              <a:rPr lang="en-AU" i="1" dirty="0"/>
              <a:t>, each running in </a:t>
            </a:r>
            <a:r>
              <a:rPr lang="en-AU" i="1" dirty="0">
                <a:solidFill>
                  <a:srgbClr val="94D2B8"/>
                </a:solidFill>
              </a:rPr>
              <a:t>its own process </a:t>
            </a:r>
            <a:r>
              <a:rPr lang="en-AU" i="1" dirty="0"/>
              <a:t>and communicating with </a:t>
            </a:r>
            <a:r>
              <a:rPr lang="en-AU" i="1" dirty="0">
                <a:solidFill>
                  <a:srgbClr val="94D2B8"/>
                </a:solidFill>
              </a:rPr>
              <a:t>lightweight mechanisms</a:t>
            </a:r>
            <a:r>
              <a:rPr lang="en-AU" i="1" dirty="0"/>
              <a:t>, often an HTTP resource API…” (</a:t>
            </a:r>
            <a:r>
              <a:rPr lang="en-AU" sz="3200" i="1" dirty="0"/>
              <a:t>Martin Fowler)</a:t>
            </a:r>
          </a:p>
          <a:p>
            <a:endParaRPr lang="en-AU" sz="3200" i="1" dirty="0"/>
          </a:p>
          <a:p>
            <a:r>
              <a:rPr lang="en-AU" i="1" dirty="0"/>
              <a:t>“</a:t>
            </a:r>
            <a:r>
              <a:rPr lang="en-AU" i="1" dirty="0">
                <a:solidFill>
                  <a:srgbClr val="94D2B8"/>
                </a:solidFill>
              </a:rPr>
              <a:t>Independently deployable services </a:t>
            </a:r>
            <a:r>
              <a:rPr lang="en-AU" i="1" dirty="0"/>
              <a:t>that work together, modelled around a </a:t>
            </a:r>
            <a:r>
              <a:rPr lang="en-AU" i="1" dirty="0">
                <a:solidFill>
                  <a:srgbClr val="94D2B8"/>
                </a:solidFill>
              </a:rPr>
              <a:t>business domain…</a:t>
            </a:r>
            <a:r>
              <a:rPr lang="en-AU" i="1" dirty="0"/>
              <a:t>” (</a:t>
            </a:r>
            <a:r>
              <a:rPr lang="en-AU" sz="3200" i="1" dirty="0"/>
              <a:t>Sam Newman)</a:t>
            </a:r>
          </a:p>
          <a:p>
            <a:endParaRPr lang="en-AU" sz="3200" i="1" dirty="0"/>
          </a:p>
          <a:p>
            <a:r>
              <a:rPr lang="en-AU" sz="3200" i="1" dirty="0"/>
              <a:t>“The </a:t>
            </a:r>
            <a:r>
              <a:rPr lang="en-AU" sz="3200" i="1" dirty="0">
                <a:solidFill>
                  <a:srgbClr val="94D2B8"/>
                </a:solidFill>
              </a:rPr>
              <a:t>technical authority</a:t>
            </a:r>
            <a:r>
              <a:rPr lang="en-AU" sz="3200" i="1" dirty="0">
                <a:solidFill>
                  <a:schemeClr val="accent1"/>
                </a:solidFill>
              </a:rPr>
              <a:t> </a:t>
            </a:r>
            <a:r>
              <a:rPr lang="en-AU" sz="3200" i="1" dirty="0"/>
              <a:t>for a </a:t>
            </a:r>
            <a:r>
              <a:rPr lang="en-AU" sz="3200" i="1" dirty="0">
                <a:solidFill>
                  <a:srgbClr val="94D2B8"/>
                </a:solidFill>
              </a:rPr>
              <a:t>business capability</a:t>
            </a:r>
            <a:r>
              <a:rPr lang="en-AU" sz="3200" b="1" i="1" dirty="0">
                <a:latin typeface="Open Sans"/>
                <a:ea typeface="Open Sans"/>
                <a:cs typeface="Open Sans"/>
                <a:sym typeface="Open Sans"/>
              </a:rPr>
              <a:t>” (</a:t>
            </a:r>
            <a:r>
              <a:rPr lang="en-AU" sz="1800" i="1" dirty="0"/>
              <a:t>Udi </a:t>
            </a:r>
            <a:r>
              <a:rPr lang="en-AU" sz="1800" i="1" dirty="0" err="1"/>
              <a:t>Dahan</a:t>
            </a:r>
            <a:r>
              <a:rPr lang="en-AU" sz="1800" i="1" dirty="0"/>
              <a:t>)</a:t>
            </a:r>
          </a:p>
          <a:p>
            <a:endParaRPr lang="en-AU" sz="3200" i="1" dirty="0"/>
          </a:p>
          <a:p>
            <a:pPr algn="l"/>
            <a:r>
              <a:rPr lang="en-US" b="1" dirty="0"/>
              <a:t>What microservices are not</a:t>
            </a:r>
          </a:p>
          <a:p>
            <a:pPr algn="l"/>
            <a:endParaRPr lang="en-US" dirty="0"/>
          </a:p>
          <a:p>
            <a:pPr marL="342900" indent="-342900">
              <a:buFont typeface="Arial" panose="020B0604020202020204" pitchFamily="34" charset="0"/>
              <a:buChar char="•"/>
            </a:pPr>
            <a:r>
              <a:rPr lang="en-US" sz="2000" dirty="0"/>
              <a:t>Defined by the number of </a:t>
            </a:r>
            <a:r>
              <a:rPr lang="en-US" sz="2000" dirty="0">
                <a:solidFill>
                  <a:srgbClr val="94D2B8"/>
                </a:solidFill>
              </a:rPr>
              <a:t>lines of code</a:t>
            </a:r>
            <a:endParaRPr lang="en-US" sz="2000" dirty="0"/>
          </a:p>
          <a:p>
            <a:pPr marL="342900" indent="-342900">
              <a:buFont typeface="Arial" panose="020B0604020202020204" pitchFamily="34" charset="0"/>
              <a:buChar char="•"/>
            </a:pPr>
            <a:r>
              <a:rPr lang="en-US" sz="2000" dirty="0"/>
              <a:t>Services that only have subroutines (calculation or a validation) are </a:t>
            </a:r>
            <a:r>
              <a:rPr lang="en-US" sz="2000" dirty="0">
                <a:solidFill>
                  <a:srgbClr val="94D2B8"/>
                </a:solidFill>
              </a:rPr>
              <a:t>functions</a:t>
            </a:r>
            <a:r>
              <a:rPr lang="en-US" sz="2000" dirty="0"/>
              <a:t>, not a service</a:t>
            </a:r>
          </a:p>
          <a:p>
            <a:pPr marL="342900" indent="-342900">
              <a:buFont typeface="Arial" panose="020B0604020202020204" pitchFamily="34" charset="0"/>
              <a:buChar char="•"/>
            </a:pPr>
            <a:r>
              <a:rPr lang="en-US" sz="2000" dirty="0"/>
              <a:t>Services that only expose CRUD operations are </a:t>
            </a:r>
            <a:r>
              <a:rPr lang="en-US" sz="2000" dirty="0">
                <a:solidFill>
                  <a:srgbClr val="94D2B8"/>
                </a:solidFill>
              </a:rPr>
              <a:t>RPC call to a database</a:t>
            </a:r>
            <a:r>
              <a:rPr lang="en-US" sz="2000" dirty="0"/>
              <a:t>, not a service</a:t>
            </a:r>
          </a:p>
          <a:p>
            <a:pPr marL="342900" indent="-342900">
              <a:buFont typeface="Arial" panose="020B0604020202020204" pitchFamily="34" charset="0"/>
              <a:buChar char="•"/>
            </a:pPr>
            <a:r>
              <a:rPr lang="en-US" sz="2000" dirty="0"/>
              <a:t>REST / SOAP provide common interfaces for integration but </a:t>
            </a:r>
            <a:r>
              <a:rPr lang="en-US" sz="2000" dirty="0">
                <a:solidFill>
                  <a:srgbClr val="94D2B8"/>
                </a:solidFill>
              </a:rPr>
              <a:t>don’t change the logical responsivity </a:t>
            </a:r>
            <a:r>
              <a:rPr lang="en-US" sz="2000" dirty="0"/>
              <a:t>of the implementation</a:t>
            </a:r>
          </a:p>
          <a:p>
            <a:pPr algn="l"/>
            <a:endParaRPr lang="en-US" dirty="0"/>
          </a:p>
          <a:p>
            <a:pPr algn="l"/>
            <a:endParaRPr lang="en-US" dirty="0"/>
          </a:p>
          <a:p>
            <a:pPr algn="l"/>
            <a:r>
              <a:rPr lang="en-US" b="1" dirty="0"/>
              <a:t>From monolith to microservices</a:t>
            </a:r>
          </a:p>
          <a:p>
            <a:pPr algn="l"/>
            <a:endParaRPr lang="en-US" dirty="0"/>
          </a:p>
          <a:p>
            <a:pPr marL="0" indent="0" algn="l">
              <a:buFont typeface="Arial" panose="020B0604020202020204" pitchFamily="34" charset="0"/>
              <a:buNone/>
            </a:pPr>
            <a:r>
              <a:rPr lang="en-US" dirty="0"/>
              <a:t>Advantages:</a:t>
            </a:r>
          </a:p>
          <a:p>
            <a:pPr marL="342900" lvl="0" indent="-342900" algn="l">
              <a:buFont typeface="Arial" panose="020B0604020202020204" pitchFamily="34" charset="0"/>
              <a:buChar char="•"/>
            </a:pPr>
            <a:r>
              <a:rPr lang="en-US" sz="1920" b="1" i="0" kern="1200" dirty="0">
                <a:solidFill>
                  <a:schemeClr val="tx1"/>
                </a:solidFill>
                <a:effectLst/>
                <a:latin typeface="Amazon Ember Regular" charset="0"/>
                <a:ea typeface="+mn-ea"/>
                <a:cs typeface="+mn-cs"/>
              </a:rPr>
              <a:t>Innovation: </a:t>
            </a:r>
            <a:r>
              <a:rPr lang="en-US" sz="1920" b="0" i="0" kern="1200" dirty="0">
                <a:solidFill>
                  <a:schemeClr val="tx1"/>
                </a:solidFill>
                <a:effectLst/>
                <a:latin typeface="Amazon Ember Regular" charset="0"/>
                <a:ea typeface="+mn-ea"/>
                <a:cs typeface="+mn-cs"/>
              </a:rPr>
              <a:t>The fact that small teams can act autonomously and choose the appropriate technologies, frameworks, and tools for their domains is an important driver for innovation. Responsibility and accountability foster a culture of ownership for services.</a:t>
            </a:r>
          </a:p>
          <a:p>
            <a:pPr marL="342900" lvl="0" indent="-342900" algn="l">
              <a:buFont typeface="Arial" panose="020B0604020202020204" pitchFamily="34" charset="0"/>
              <a:buChar char="•"/>
            </a:pPr>
            <a:r>
              <a:rPr lang="en-US" sz="1920" b="1" i="0" kern="1200" dirty="0">
                <a:solidFill>
                  <a:schemeClr val="tx1"/>
                </a:solidFill>
                <a:effectLst/>
                <a:latin typeface="Amazon Ember Regular" charset="0"/>
                <a:ea typeface="+mn-ea"/>
                <a:cs typeface="+mn-cs"/>
              </a:rPr>
              <a:t>Quality: </a:t>
            </a:r>
            <a:r>
              <a:rPr lang="en-US" sz="1920" b="0" i="0" kern="1200" dirty="0">
                <a:solidFill>
                  <a:schemeClr val="tx1"/>
                </a:solidFill>
                <a:effectLst/>
                <a:latin typeface="Amazon Ember Regular" charset="0"/>
                <a:ea typeface="+mn-ea"/>
                <a:cs typeface="+mn-cs"/>
              </a:rPr>
              <a:t>Organizing software engineering around microservices can also improve the quality of code. The benefits of dividing software into small and well-defined modules are similar to those of object-oriented software engineering: improved reusability, composability, and maintainability of code.</a:t>
            </a:r>
          </a:p>
          <a:p>
            <a:pPr marL="342900" lvl="0" indent="-342900" algn="l">
              <a:buFont typeface="Arial" panose="020B0604020202020204" pitchFamily="34" charset="0"/>
              <a:buChar char="•"/>
            </a:pPr>
            <a:r>
              <a:rPr lang="en-US" sz="1920" b="1" i="0" kern="1200" dirty="0">
                <a:solidFill>
                  <a:schemeClr val="tx1"/>
                </a:solidFill>
                <a:effectLst/>
                <a:latin typeface="Amazon Ember Regular" charset="0"/>
                <a:ea typeface="+mn-ea"/>
                <a:cs typeface="+mn-cs"/>
              </a:rPr>
              <a:t>Scalability: </a:t>
            </a:r>
            <a:r>
              <a:rPr lang="en-US" sz="1920" b="0" i="0" kern="1200" dirty="0">
                <a:solidFill>
                  <a:schemeClr val="tx1"/>
                </a:solidFill>
                <a:effectLst/>
                <a:latin typeface="Amazon Ember Regular" charset="0"/>
                <a:ea typeface="+mn-ea"/>
                <a:cs typeface="+mn-cs"/>
              </a:rPr>
              <a:t>Fine-grained decoupling of microservices is a best practice for building large- scale systems. It’s a prerequisite for performance optimization since it allows choosing the appropriate and optimal technologies for a specific service.</a:t>
            </a:r>
          </a:p>
          <a:p>
            <a:pPr marL="342900" lvl="0" indent="-342900" algn="l">
              <a:buFont typeface="Arial" panose="020B0604020202020204" pitchFamily="34" charset="0"/>
              <a:buChar char="•"/>
            </a:pPr>
            <a:r>
              <a:rPr lang="en-US" sz="1920" b="1" i="0" kern="1200" dirty="0">
                <a:solidFill>
                  <a:schemeClr val="tx1"/>
                </a:solidFill>
                <a:effectLst/>
                <a:latin typeface="Amazon Ember Regular" charset="0"/>
                <a:ea typeface="+mn-ea"/>
                <a:cs typeface="+mn-cs"/>
              </a:rPr>
              <a:t>Availability: </a:t>
            </a:r>
            <a:r>
              <a:rPr lang="en-US" sz="1920" b="0" i="0" kern="1200" dirty="0">
                <a:solidFill>
                  <a:schemeClr val="tx1"/>
                </a:solidFill>
                <a:effectLst/>
                <a:latin typeface="Amazon Ember Regular" charset="0"/>
                <a:ea typeface="+mn-ea"/>
                <a:cs typeface="+mn-cs"/>
              </a:rPr>
              <a:t>Microservices architectures make it easier to implement failure isolation. </a:t>
            </a:r>
          </a:p>
        </p:txBody>
      </p:sp>
      <p:sp>
        <p:nvSpPr>
          <p:cNvPr id="4" name="Header Placeholder 3"/>
          <p:cNvSpPr>
            <a:spLocks noGrp="1"/>
          </p:cNvSpPr>
          <p:nvPr>
            <p:ph type="hdr" sz="quarter" idx="10"/>
          </p:nvPr>
        </p:nvSpPr>
        <p:spPr/>
        <p:txBody>
          <a:bodyPr/>
          <a:lstStyle/>
          <a:p>
            <a:r>
              <a:rPr lang="en-US"/>
              <a:t>ReInvent 2018</a:t>
            </a:r>
            <a:endParaRPr lang="en-US" dirty="0"/>
          </a:p>
        </p:txBody>
      </p:sp>
      <p:sp>
        <p:nvSpPr>
          <p:cNvPr id="5" name="Footer Placeholder 4"/>
          <p:cNvSpPr>
            <a:spLocks noGrp="1"/>
          </p:cNvSpPr>
          <p:nvPr>
            <p:ph type="ftr" sz="quarter" idx="11"/>
          </p:nvPr>
        </p:nvSpPr>
        <p:spPr/>
        <p:txBody>
          <a:bodyPr/>
          <a:lstStyle/>
          <a:p>
            <a:r>
              <a:rPr lang="en-US" altLang="x-none" sz="700">
                <a:solidFill>
                  <a:srgbClr val="282828"/>
                </a:solidFill>
                <a:latin typeface="Amazon Ember" charset="0"/>
                <a:ea typeface="Amazon Ember" charset="0"/>
                <a:cs typeface="Amazon Ember" charset="0"/>
              </a:rPr>
              <a:t>© 2018, Amazon Web Services, Inc. or its Affiliates. All rights reserved.</a:t>
            </a:r>
            <a:endParaRPr lang="en-US" altLang="x-none" sz="700" dirty="0">
              <a:solidFill>
                <a:srgbClr val="282828"/>
              </a:solidFill>
              <a:latin typeface="Amazon Ember" charset="0"/>
              <a:ea typeface="Amazon Ember" charset="0"/>
              <a:cs typeface="Amazon Ember" charset="0"/>
            </a:endParaRPr>
          </a:p>
        </p:txBody>
      </p:sp>
      <p:sp>
        <p:nvSpPr>
          <p:cNvPr id="6" name="Date Placeholder 5"/>
          <p:cNvSpPr>
            <a:spLocks noGrp="1"/>
          </p:cNvSpPr>
          <p:nvPr>
            <p:ph type="dt" idx="12"/>
          </p:nvPr>
        </p:nvSpPr>
        <p:spPr/>
        <p:txBody>
          <a:bodyPr/>
          <a:lstStyle/>
          <a:p>
            <a:fld id="{CA8E1BB1-B036-4140-B110-296DC0701D04}" type="datetime8">
              <a:rPr lang="en-US" smtClean="0"/>
              <a:pPr/>
              <a:t>6/7/22 11:09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8</a:t>
            </a:fld>
            <a:endParaRPr lang="en-US" dirty="0"/>
          </a:p>
        </p:txBody>
      </p:sp>
    </p:spTree>
    <p:extLst>
      <p:ext uri="{BB962C8B-B14F-4D97-AF65-F5344CB8AC3E}">
        <p14:creationId xmlns:p14="http://schemas.microsoft.com/office/powerpoint/2010/main" val="13651466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ReInvent 2018</a:t>
            </a:r>
            <a:endParaRPr lang="en-US" dirty="0"/>
          </a:p>
        </p:txBody>
      </p:sp>
      <p:sp>
        <p:nvSpPr>
          <p:cNvPr id="5" name="Footer Placeholder 4"/>
          <p:cNvSpPr>
            <a:spLocks noGrp="1"/>
          </p:cNvSpPr>
          <p:nvPr>
            <p:ph type="ftr" sz="quarter" idx="4"/>
          </p:nvPr>
        </p:nvSpPr>
        <p:spPr/>
        <p:txBody>
          <a:bodyPr/>
          <a:lstStyle/>
          <a:p>
            <a:r>
              <a:rPr lang="en-US" altLang="x-none" sz="700">
                <a:solidFill>
                  <a:srgbClr val="282828"/>
                </a:solidFill>
                <a:latin typeface="Amazon Ember" charset="0"/>
                <a:ea typeface="Amazon Ember" charset="0"/>
                <a:cs typeface="Amazon Ember" charset="0"/>
              </a:rPr>
              <a:t>© 2018, Amazon Web Services, Inc. or its Affiliates. All rights reserved.</a:t>
            </a:r>
            <a:endParaRPr lang="en-US" altLang="x-none" sz="700" dirty="0">
              <a:solidFill>
                <a:srgbClr val="282828"/>
              </a:solidFill>
              <a:latin typeface="Amazon Ember" charset="0"/>
              <a:ea typeface="Amazon Ember" charset="0"/>
              <a:cs typeface="Amazon Ember" charset="0"/>
            </a:endParaRPr>
          </a:p>
        </p:txBody>
      </p:sp>
      <p:sp>
        <p:nvSpPr>
          <p:cNvPr id="6" name="Date Placeholder 5"/>
          <p:cNvSpPr>
            <a:spLocks noGrp="1"/>
          </p:cNvSpPr>
          <p:nvPr>
            <p:ph type="dt" idx="1"/>
          </p:nvPr>
        </p:nvSpPr>
        <p:spPr/>
        <p:txBody>
          <a:bodyPr/>
          <a:lstStyle/>
          <a:p>
            <a:fld id="{CA8E1BB1-B036-4140-B110-296DC0701D04}" type="datetime8">
              <a:rPr lang="en-US" smtClean="0"/>
              <a:pPr/>
              <a:t>6/7/22 11:09 AM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9</a:t>
            </a:fld>
            <a:endParaRPr lang="en-US" dirty="0"/>
          </a:p>
        </p:txBody>
      </p:sp>
    </p:spTree>
    <p:extLst>
      <p:ext uri="{BB962C8B-B14F-4D97-AF65-F5344CB8AC3E}">
        <p14:creationId xmlns:p14="http://schemas.microsoft.com/office/powerpoint/2010/main" val="1257367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dirty="0"/>
              <a:t>Ubiquitous language practice of building up a common, rigorous language between developers and users.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457200" rtl="0" eaLnBrk="1" fontAlgn="auto" latinLnBrk="0" hangingPunct="1">
              <a:lnSpc>
                <a:spcPct val="100000"/>
              </a:lnSpc>
              <a:spcBef>
                <a:spcPts val="0"/>
              </a:spcBef>
              <a:spcAft>
                <a:spcPts val="0"/>
              </a:spcAft>
              <a:buClrTx/>
              <a:buSzTx/>
              <a:buFontTx/>
              <a:buNone/>
              <a:tabLst/>
              <a:defRPr/>
            </a:pPr>
            <a:r>
              <a:rPr lang="en-AU" dirty="0"/>
              <a:t>Many people read the first part of the book that provides guidance </a:t>
            </a:r>
            <a:r>
              <a:rPr lang="en-AU"/>
              <a:t>on entities etc</a:t>
            </a:r>
            <a:endParaRPr lang="en-AU" dirty="0"/>
          </a:p>
          <a:p>
            <a:endParaRPr lang="en-AU" dirty="0"/>
          </a:p>
          <a:p>
            <a:r>
              <a:rPr lang="en-AU" dirty="0"/>
              <a:t>Let’s take a brief look at some of the core concepts of strategic design.</a:t>
            </a:r>
          </a:p>
        </p:txBody>
      </p:sp>
      <p:sp>
        <p:nvSpPr>
          <p:cNvPr id="4" name="Slide Number Placeholder 3"/>
          <p:cNvSpPr>
            <a:spLocks noGrp="1"/>
          </p:cNvSpPr>
          <p:nvPr>
            <p:ph type="sldNum" sz="quarter" idx="10"/>
          </p:nvPr>
        </p:nvSpPr>
        <p:spPr/>
        <p:txBody>
          <a:bodyPr/>
          <a:lstStyle/>
          <a:p>
            <a:fld id="{69C3F2ED-74C5-7D4F-8560-0CC253E9A436}" type="slidenum">
              <a:rPr lang="en-US" smtClean="0"/>
              <a:pPr/>
              <a:t>10</a:t>
            </a:fld>
            <a:endParaRPr lang="en-US" dirty="0"/>
          </a:p>
        </p:txBody>
      </p:sp>
    </p:spTree>
    <p:extLst>
      <p:ext uri="{BB962C8B-B14F-4D97-AF65-F5344CB8AC3E}">
        <p14:creationId xmlns:p14="http://schemas.microsoft.com/office/powerpoint/2010/main" val="10477846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ReInvent 2018</a:t>
            </a:r>
            <a:endParaRPr lang="en-US" dirty="0"/>
          </a:p>
        </p:txBody>
      </p:sp>
      <p:sp>
        <p:nvSpPr>
          <p:cNvPr id="5" name="Footer Placeholder 4"/>
          <p:cNvSpPr>
            <a:spLocks noGrp="1"/>
          </p:cNvSpPr>
          <p:nvPr>
            <p:ph type="ftr" sz="quarter" idx="4"/>
          </p:nvPr>
        </p:nvSpPr>
        <p:spPr/>
        <p:txBody>
          <a:bodyPr/>
          <a:lstStyle/>
          <a:p>
            <a:r>
              <a:rPr lang="en-US" altLang="x-none" sz="700">
                <a:solidFill>
                  <a:srgbClr val="282828"/>
                </a:solidFill>
                <a:latin typeface="Amazon Ember" charset="0"/>
                <a:ea typeface="Amazon Ember" charset="0"/>
                <a:cs typeface="Amazon Ember" charset="0"/>
              </a:rPr>
              <a:t>© 2018, Amazon Web Services, Inc. or its Affiliates. All rights reserved.</a:t>
            </a:r>
            <a:endParaRPr lang="en-US" altLang="x-none" sz="700" dirty="0">
              <a:solidFill>
                <a:srgbClr val="282828"/>
              </a:solidFill>
              <a:latin typeface="Amazon Ember" charset="0"/>
              <a:ea typeface="Amazon Ember" charset="0"/>
              <a:cs typeface="Amazon Ember" charset="0"/>
            </a:endParaRPr>
          </a:p>
        </p:txBody>
      </p:sp>
      <p:sp>
        <p:nvSpPr>
          <p:cNvPr id="6" name="Date Placeholder 5"/>
          <p:cNvSpPr>
            <a:spLocks noGrp="1"/>
          </p:cNvSpPr>
          <p:nvPr>
            <p:ph type="dt" idx="1"/>
          </p:nvPr>
        </p:nvSpPr>
        <p:spPr/>
        <p:txBody>
          <a:bodyPr/>
          <a:lstStyle/>
          <a:p>
            <a:fld id="{CA8E1BB1-B036-4140-B110-296DC0701D04}" type="datetime8">
              <a:rPr lang="en-US" smtClean="0"/>
              <a:pPr/>
              <a:t>6/7/22 11:09 AM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11</a:t>
            </a:fld>
            <a:endParaRPr lang="en-US" dirty="0"/>
          </a:p>
        </p:txBody>
      </p:sp>
    </p:spTree>
    <p:extLst>
      <p:ext uri="{BB962C8B-B14F-4D97-AF65-F5344CB8AC3E}">
        <p14:creationId xmlns:p14="http://schemas.microsoft.com/office/powerpoint/2010/main" val="42227674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_OneSpeaker">
    <p:bg>
      <p:bgRef idx="1001">
        <a:schemeClr val="bg2"/>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1340F2-306D-C649-A2E3-D1F89947952C}"/>
              </a:ext>
            </a:extLst>
          </p:cNvPr>
          <p:cNvPicPr>
            <a:picLocks noChangeAspect="1"/>
          </p:cNvPicPr>
          <p:nvPr userDrawn="1"/>
        </p:nvPicPr>
        <p:blipFill>
          <a:blip r:embed="rId2"/>
          <a:stretch>
            <a:fillRect/>
          </a:stretch>
        </p:blipFill>
        <p:spPr>
          <a:xfrm>
            <a:off x="0" y="0"/>
            <a:ext cx="14630400" cy="8225051"/>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8640" y="731520"/>
            <a:ext cx="1357299" cy="814379"/>
          </a:xfrm>
          <a:prstGeom prst="rect">
            <a:avLst/>
          </a:prstGeom>
        </p:spPr>
      </p:pic>
      <p:sp>
        <p:nvSpPr>
          <p:cNvPr id="13" name="TextBox 12">
            <a:extLst>
              <a:ext uri="{FF2B5EF4-FFF2-40B4-BE49-F238E27FC236}">
                <a16:creationId xmlns:a16="http://schemas.microsoft.com/office/drawing/2014/main" id="{29366972-4B8E-EE4B-89C6-34A143B2201C}"/>
              </a:ext>
            </a:extLst>
          </p:cNvPr>
          <p:cNvSpPr txBox="1"/>
          <p:nvPr userDrawn="1"/>
        </p:nvSpPr>
        <p:spPr>
          <a:xfrm>
            <a:off x="548640" y="7683901"/>
            <a:ext cx="7115490" cy="172355"/>
          </a:xfrm>
          <a:prstGeom prst="rect">
            <a:avLst/>
          </a:prstGeom>
          <a:noFill/>
        </p:spPr>
        <p:txBody>
          <a:bodyPr wrap="square" lIns="0" tIns="0" rIns="0" bIns="0" rtlCol="0">
            <a:spAutoFit/>
          </a:bodyPr>
          <a:lstStyle/>
          <a:p>
            <a:pPr marL="0" marR="0" indent="0" algn="l" defTabSz="731520" rtl="0" eaLnBrk="1" fontAlgn="auto" latinLnBrk="0" hangingPunct="1">
              <a:lnSpc>
                <a:spcPct val="100000"/>
              </a:lnSpc>
              <a:spcBef>
                <a:spcPts val="0"/>
              </a:spcBef>
              <a:spcAft>
                <a:spcPts val="0"/>
              </a:spcAft>
              <a:buClrTx/>
              <a:buSzTx/>
              <a:buFontTx/>
              <a:buNone/>
              <a:tabLst/>
              <a:defRPr/>
            </a:pPr>
            <a:r>
              <a:rPr lang="en-US" sz="1120" b="0" i="0" dirty="0">
                <a:solidFill>
                  <a:schemeClr val="bg1">
                    <a:lumMod val="50000"/>
                  </a:schemeClr>
                </a:solidFill>
                <a:latin typeface="Amazon Ember" panose="020B0603020204020204" pitchFamily="34" charset="0"/>
                <a:ea typeface="Amazon Ember" panose="020B0603020204020204" pitchFamily="34" charset="0"/>
                <a:cs typeface="Amazon Ember" panose="020B0603020204020204" pitchFamily="34" charset="0"/>
              </a:rPr>
              <a:t>© 2019, Amazon Web Services, Inc. or its Affiliates. </a:t>
            </a:r>
          </a:p>
        </p:txBody>
      </p:sp>
      <p:sp>
        <p:nvSpPr>
          <p:cNvPr id="14" name="Text Placeholder 11">
            <a:extLst>
              <a:ext uri="{FF2B5EF4-FFF2-40B4-BE49-F238E27FC236}">
                <a16:creationId xmlns:a16="http://schemas.microsoft.com/office/drawing/2014/main" id="{1D3521FC-C508-104E-80D8-E2DD945D2545}"/>
              </a:ext>
            </a:extLst>
          </p:cNvPr>
          <p:cNvSpPr>
            <a:spLocks noGrp="1"/>
          </p:cNvSpPr>
          <p:nvPr>
            <p:ph type="body" sz="quarter" idx="10" hasCustomPrompt="1"/>
          </p:nvPr>
        </p:nvSpPr>
        <p:spPr>
          <a:xfrm>
            <a:off x="540006" y="5952744"/>
            <a:ext cx="5892800" cy="996597"/>
          </a:xfrm>
          <a:prstGeom prst="rect">
            <a:avLst/>
          </a:prstGeom>
        </p:spPr>
        <p:txBody>
          <a:bodyPr>
            <a:normAutofit/>
          </a:bodyPr>
          <a:lstStyle>
            <a:lvl1pPr marL="0" indent="0" algn="l">
              <a:buNone/>
              <a:defRPr sz="2600" baseline="0">
                <a:solidFill>
                  <a:schemeClr val="tx2"/>
                </a:solidFill>
              </a:defRPr>
            </a:lvl1pPr>
          </a:lstStyle>
          <a:p>
            <a:pPr lvl="0"/>
            <a:r>
              <a:rPr lang="en-US" dirty="0"/>
              <a:t>Click to edit Presenter, Team</a:t>
            </a:r>
          </a:p>
          <a:p>
            <a:pPr lvl="0"/>
            <a:r>
              <a:rPr lang="en-US" dirty="0"/>
              <a:t>Date, location</a:t>
            </a:r>
          </a:p>
        </p:txBody>
      </p:sp>
      <p:sp>
        <p:nvSpPr>
          <p:cNvPr id="15" name="Text Placeholder 8">
            <a:extLst>
              <a:ext uri="{FF2B5EF4-FFF2-40B4-BE49-F238E27FC236}">
                <a16:creationId xmlns:a16="http://schemas.microsoft.com/office/drawing/2014/main" id="{1A4C63CE-724C-A547-9CD4-8B4632C3CCFF}"/>
              </a:ext>
            </a:extLst>
          </p:cNvPr>
          <p:cNvSpPr>
            <a:spLocks noGrp="1"/>
          </p:cNvSpPr>
          <p:nvPr>
            <p:ph type="body" sz="quarter" idx="12" hasCustomPrompt="1"/>
          </p:nvPr>
        </p:nvSpPr>
        <p:spPr>
          <a:xfrm>
            <a:off x="548640" y="3053166"/>
            <a:ext cx="11719981" cy="1191259"/>
          </a:xfrm>
          <a:prstGeom prst="rect">
            <a:avLst/>
          </a:prstGeom>
        </p:spPr>
        <p:txBody>
          <a:bodyPr>
            <a:noAutofit/>
          </a:bodyPr>
          <a:lstStyle>
            <a:lvl1pPr marL="0" indent="0" algn="l">
              <a:buNone/>
              <a:defRPr sz="6400" b="1" baseline="0">
                <a:solidFill>
                  <a:schemeClr val="tx2"/>
                </a:solidFill>
              </a:defRPr>
            </a:lvl1pPr>
          </a:lstStyle>
          <a:p>
            <a:pPr lvl="0"/>
            <a:r>
              <a:rPr lang="en-US" dirty="0"/>
              <a:t>Click to edit Master title style</a:t>
            </a:r>
          </a:p>
        </p:txBody>
      </p:sp>
      <p:sp>
        <p:nvSpPr>
          <p:cNvPr id="16" name="Text Placeholder 11">
            <a:extLst>
              <a:ext uri="{FF2B5EF4-FFF2-40B4-BE49-F238E27FC236}">
                <a16:creationId xmlns:a16="http://schemas.microsoft.com/office/drawing/2014/main" id="{E11D19E0-362B-324D-B73A-FB792D5DD42D}"/>
              </a:ext>
            </a:extLst>
          </p:cNvPr>
          <p:cNvSpPr>
            <a:spLocks noGrp="1"/>
          </p:cNvSpPr>
          <p:nvPr>
            <p:ph type="body" sz="quarter" idx="13" hasCustomPrompt="1"/>
          </p:nvPr>
        </p:nvSpPr>
        <p:spPr>
          <a:xfrm>
            <a:off x="548640" y="4253721"/>
            <a:ext cx="9666531" cy="1231243"/>
          </a:xfrm>
          <a:prstGeom prst="rect">
            <a:avLst/>
          </a:prstGeom>
        </p:spPr>
        <p:txBody>
          <a:bodyPr/>
          <a:lstStyle>
            <a:lvl1pPr marL="0" indent="0" algn="l">
              <a:buNone/>
              <a:defRPr sz="2900">
                <a:solidFill>
                  <a:schemeClr val="tx2"/>
                </a:solidFill>
              </a:defRPr>
            </a:lvl1pPr>
          </a:lstStyle>
          <a:p>
            <a:pPr lvl="0"/>
            <a:r>
              <a:rPr lang="en-US" dirty="0"/>
              <a:t>Click to edit Master text styles</a:t>
            </a:r>
          </a:p>
          <a:p>
            <a:pPr lvl="0"/>
            <a:r>
              <a:rPr lang="en-US" dirty="0"/>
              <a:t>Social handle</a:t>
            </a:r>
          </a:p>
        </p:txBody>
      </p:sp>
    </p:spTree>
    <p:extLst>
      <p:ext uri="{BB962C8B-B14F-4D97-AF65-F5344CB8AC3E}">
        <p14:creationId xmlns:p14="http://schemas.microsoft.com/office/powerpoint/2010/main" val="2005314365"/>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able_of_Contents">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48640" y="183898"/>
            <a:ext cx="13514832" cy="873186"/>
          </a:xfrm>
        </p:spPr>
        <p:txBody>
          <a:bodyPr/>
          <a:lstStyle>
            <a:lvl1pPr>
              <a:defRPr>
                <a:solidFill>
                  <a:schemeClr val="tx2"/>
                </a:solidFill>
              </a:defRPr>
            </a:lvl1pPr>
          </a:lstStyle>
          <a:p>
            <a:r>
              <a:rPr lang="en-US" dirty="0"/>
              <a:t>Click to edit Master title style</a:t>
            </a:r>
          </a:p>
        </p:txBody>
      </p:sp>
      <p:sp>
        <p:nvSpPr>
          <p:cNvPr id="3" name="Content Placeholder 2"/>
          <p:cNvSpPr>
            <a:spLocks noGrp="1"/>
          </p:cNvSpPr>
          <p:nvPr>
            <p:ph idx="1"/>
          </p:nvPr>
        </p:nvSpPr>
        <p:spPr>
          <a:xfrm>
            <a:off x="544947" y="1645920"/>
            <a:ext cx="13514832" cy="5686282"/>
          </a:xfrm>
          <a:prstGeom prst="rect">
            <a:avLst/>
          </a:prstGeom>
        </p:spPr>
        <p:txBody>
          <a:bodyPr/>
          <a:lstStyle>
            <a:lvl1pPr marL="0" indent="0">
              <a:buNone/>
              <a:defRPr>
                <a:solidFill>
                  <a:schemeClr val="tx2"/>
                </a:solidFill>
              </a:defRPr>
            </a:lvl1pPr>
            <a:lvl2pPr marL="1188720" indent="-457200">
              <a:buFont typeface="Arial"/>
              <a:buChar char="•"/>
              <a:defRPr>
                <a:solidFill>
                  <a:schemeClr val="tx2"/>
                </a:solidFill>
              </a:defRPr>
            </a:lvl2pPr>
            <a:lvl3pPr marL="1828800" indent="-365760">
              <a:buFont typeface="Arial"/>
              <a:buChar cha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0845906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_Slide_and_Subtitle">
    <p:bg>
      <p:bgRef idx="1001">
        <a:schemeClr val="bg2"/>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C282B30-6A38-FD49-90BA-B0F355F4026A}"/>
              </a:ext>
            </a:extLst>
          </p:cNvPr>
          <p:cNvPicPr>
            <a:picLocks noChangeAspect="1"/>
          </p:cNvPicPr>
          <p:nvPr userDrawn="1"/>
        </p:nvPicPr>
        <p:blipFill rotWithShape="1">
          <a:blip r:embed="rId2"/>
          <a:srcRect l="20263" r="16244"/>
          <a:stretch/>
        </p:blipFill>
        <p:spPr>
          <a:xfrm>
            <a:off x="1" y="0"/>
            <a:ext cx="14630402" cy="8229600"/>
          </a:xfrm>
          <a:prstGeom prst="rect">
            <a:avLst/>
          </a:prstGeom>
        </p:spPr>
      </p:pic>
      <p:sp>
        <p:nvSpPr>
          <p:cNvPr id="2" name="Title 1"/>
          <p:cNvSpPr>
            <a:spLocks noGrp="1"/>
          </p:cNvSpPr>
          <p:nvPr>
            <p:ph type="title"/>
          </p:nvPr>
        </p:nvSpPr>
        <p:spPr>
          <a:xfrm>
            <a:off x="548640" y="3108960"/>
            <a:ext cx="12435840" cy="1488168"/>
          </a:xfrm>
        </p:spPr>
        <p:txBody>
          <a:bodyPr anchor="ctr">
            <a:noAutofit/>
          </a:bodyPr>
          <a:lstStyle>
            <a:lvl1pPr algn="l">
              <a:defRPr sz="6400" b="1" cap="none">
                <a:solidFill>
                  <a:schemeClr val="tx1"/>
                </a:solidFill>
              </a:defRPr>
            </a:lvl1pPr>
          </a:lstStyle>
          <a:p>
            <a:r>
              <a:rPr lang="en-US" dirty="0"/>
              <a:t>Click to edit Master title style</a:t>
            </a:r>
          </a:p>
        </p:txBody>
      </p:sp>
      <p:sp>
        <p:nvSpPr>
          <p:cNvPr id="7" name="Text Placeholder 6">
            <a:extLst>
              <a:ext uri="{FF2B5EF4-FFF2-40B4-BE49-F238E27FC236}">
                <a16:creationId xmlns:a16="http://schemas.microsoft.com/office/drawing/2014/main" id="{A9C2E74A-1C76-BA45-B688-EBC1722762EA}"/>
              </a:ext>
            </a:extLst>
          </p:cNvPr>
          <p:cNvSpPr>
            <a:spLocks noGrp="1"/>
          </p:cNvSpPr>
          <p:nvPr>
            <p:ph type="body" sz="quarter" idx="10"/>
          </p:nvPr>
        </p:nvSpPr>
        <p:spPr>
          <a:xfrm>
            <a:off x="548640" y="4752341"/>
            <a:ext cx="8219440" cy="783078"/>
          </a:xfrm>
          <a:prstGeom prst="rect">
            <a:avLst/>
          </a:prstGeom>
        </p:spPr>
        <p:txBody>
          <a:bodyPr/>
          <a:lstStyle>
            <a:lvl1pPr>
              <a:defRPr sz="2900">
                <a:solidFill>
                  <a:schemeClr val="tx1"/>
                </a:solidFill>
              </a:defRPr>
            </a:lvl1pPr>
            <a:lvl2pPr marL="731520" indent="0">
              <a:buNone/>
              <a:defRPr/>
            </a:lvl2pPr>
          </a:lstStyle>
          <a:p>
            <a:pPr lvl="0"/>
            <a:r>
              <a:rPr lang="en-US" dirty="0"/>
              <a:t>Edit Master text styles</a:t>
            </a:r>
          </a:p>
        </p:txBody>
      </p:sp>
      <p:pic>
        <p:nvPicPr>
          <p:cNvPr id="9" name="Picture 8">
            <a:extLst>
              <a:ext uri="{FF2B5EF4-FFF2-40B4-BE49-F238E27FC236}">
                <a16:creationId xmlns:a16="http://schemas.microsoft.com/office/drawing/2014/main" id="{DA3DE56E-F6B8-0543-817A-DCBF6129803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350240" y="7531058"/>
            <a:ext cx="709381" cy="424102"/>
          </a:xfrm>
          <a:prstGeom prst="rect">
            <a:avLst/>
          </a:prstGeom>
        </p:spPr>
      </p:pic>
      <p:sp>
        <p:nvSpPr>
          <p:cNvPr id="10" name="TextBox 9">
            <a:extLst>
              <a:ext uri="{FF2B5EF4-FFF2-40B4-BE49-F238E27FC236}">
                <a16:creationId xmlns:a16="http://schemas.microsoft.com/office/drawing/2014/main" id="{A86A16C5-0127-F443-821D-7AC0F088CDAC}"/>
              </a:ext>
            </a:extLst>
          </p:cNvPr>
          <p:cNvSpPr txBox="1"/>
          <p:nvPr userDrawn="1"/>
        </p:nvSpPr>
        <p:spPr>
          <a:xfrm>
            <a:off x="548640" y="7683901"/>
            <a:ext cx="7115490" cy="172355"/>
          </a:xfrm>
          <a:prstGeom prst="rect">
            <a:avLst/>
          </a:prstGeom>
          <a:noFill/>
        </p:spPr>
        <p:txBody>
          <a:bodyPr wrap="square" lIns="0" tIns="0" rIns="0" bIns="0" rtlCol="0">
            <a:spAutoFit/>
          </a:bodyPr>
          <a:lstStyle/>
          <a:p>
            <a:pPr marL="0" marR="0" indent="0" algn="l" defTabSz="731520" rtl="0" eaLnBrk="1" fontAlgn="auto" latinLnBrk="0" hangingPunct="1">
              <a:lnSpc>
                <a:spcPct val="100000"/>
              </a:lnSpc>
              <a:spcBef>
                <a:spcPts val="0"/>
              </a:spcBef>
              <a:spcAft>
                <a:spcPts val="0"/>
              </a:spcAft>
              <a:buClrTx/>
              <a:buSzTx/>
              <a:buFontTx/>
              <a:buNone/>
              <a:tabLst/>
              <a:defRPr/>
            </a:pPr>
            <a:r>
              <a:rPr lang="en-US" sz="1120" b="0" i="0" dirty="0">
                <a:solidFill>
                  <a:schemeClr val="tx1">
                    <a:lumMod val="65000"/>
                  </a:schemeClr>
                </a:solidFill>
                <a:latin typeface="Amazon Ember" panose="020B0603020204020204" pitchFamily="34" charset="0"/>
                <a:ea typeface="Amazon Ember" panose="020B0603020204020204" pitchFamily="34" charset="0"/>
                <a:cs typeface="Amazon Ember" panose="020B0603020204020204" pitchFamily="34" charset="0"/>
              </a:rPr>
              <a:t>© 2019, Amazon Web Services, Inc. or its Affiliates. </a:t>
            </a:r>
          </a:p>
        </p:txBody>
      </p:sp>
    </p:spTree>
    <p:extLst>
      <p:ext uri="{BB962C8B-B14F-4D97-AF65-F5344CB8AC3E}">
        <p14:creationId xmlns:p14="http://schemas.microsoft.com/office/powerpoint/2010/main" val="139606854"/>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ne_Bulleted_Lis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48640" y="183898"/>
            <a:ext cx="13514832" cy="873186"/>
          </a:xfrm>
        </p:spPr>
        <p:txBody>
          <a:bodyPr/>
          <a:lstStyle>
            <a:lvl1pPr>
              <a:defRPr>
                <a:solidFill>
                  <a:schemeClr val="tx2"/>
                </a:solidFill>
              </a:defRPr>
            </a:lvl1pPr>
          </a:lstStyle>
          <a:p>
            <a:r>
              <a:rPr lang="en-US" dirty="0"/>
              <a:t>Click to edit Master title style</a:t>
            </a:r>
          </a:p>
        </p:txBody>
      </p:sp>
      <p:sp>
        <p:nvSpPr>
          <p:cNvPr id="3" name="Content Placeholder 2"/>
          <p:cNvSpPr>
            <a:spLocks noGrp="1"/>
          </p:cNvSpPr>
          <p:nvPr>
            <p:ph idx="1"/>
          </p:nvPr>
        </p:nvSpPr>
        <p:spPr>
          <a:xfrm>
            <a:off x="544947" y="1645920"/>
            <a:ext cx="13514832" cy="5686282"/>
          </a:xfrm>
          <a:prstGeom prst="rect">
            <a:avLst/>
          </a:prstGeom>
        </p:spPr>
        <p:txBody>
          <a:bodyPr/>
          <a:lstStyle>
            <a:lvl1pPr marL="0" indent="0">
              <a:buNone/>
              <a:defRPr>
                <a:solidFill>
                  <a:schemeClr val="tx2"/>
                </a:solidFill>
              </a:defRPr>
            </a:lvl1pPr>
            <a:lvl2pPr marL="1188720" indent="-457200">
              <a:buFont typeface="Arial"/>
              <a:buChar char="•"/>
              <a:defRPr>
                <a:solidFill>
                  <a:schemeClr val="tx2"/>
                </a:solidFill>
              </a:defRPr>
            </a:lvl2pPr>
            <a:lvl3pPr marL="1828800" indent="-365760">
              <a:buFont typeface="Arial"/>
              <a:buChar cha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54495139"/>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hank_You">
    <p:bg>
      <p:bgRef idx="1001">
        <a:schemeClr val="bg2"/>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763354F-D815-CB42-ABA6-4877489489A4}"/>
              </a:ext>
            </a:extLst>
          </p:cNvPr>
          <p:cNvPicPr>
            <a:picLocks noChangeAspect="1"/>
          </p:cNvPicPr>
          <p:nvPr userDrawn="1"/>
        </p:nvPicPr>
        <p:blipFill>
          <a:blip r:embed="rId2"/>
          <a:stretch>
            <a:fillRect/>
          </a:stretch>
        </p:blipFill>
        <p:spPr>
          <a:xfrm>
            <a:off x="0" y="0"/>
            <a:ext cx="14630400" cy="8225051"/>
          </a:xfrm>
          <a:prstGeom prst="rect">
            <a:avLst/>
          </a:prstGeom>
        </p:spPr>
      </p:pic>
      <p:sp>
        <p:nvSpPr>
          <p:cNvPr id="4" name="Title 1">
            <a:extLst>
              <a:ext uri="{FF2B5EF4-FFF2-40B4-BE49-F238E27FC236}">
                <a16:creationId xmlns:a16="http://schemas.microsoft.com/office/drawing/2014/main" id="{5961D4C6-43F6-D04A-9AB5-31F7980DE892}"/>
              </a:ext>
            </a:extLst>
          </p:cNvPr>
          <p:cNvSpPr>
            <a:spLocks noGrp="1"/>
          </p:cNvSpPr>
          <p:nvPr>
            <p:ph type="title" hasCustomPrompt="1"/>
          </p:nvPr>
        </p:nvSpPr>
        <p:spPr>
          <a:xfrm>
            <a:off x="548640" y="2481329"/>
            <a:ext cx="12435840" cy="1634490"/>
          </a:xfrm>
        </p:spPr>
        <p:txBody>
          <a:bodyPr anchor="ctr">
            <a:noAutofit/>
          </a:bodyPr>
          <a:lstStyle>
            <a:lvl1pPr algn="l">
              <a:defRPr sz="6400" b="1" cap="none">
                <a:solidFill>
                  <a:schemeClr val="tx2"/>
                </a:solidFill>
              </a:defRPr>
            </a:lvl1pPr>
          </a:lstStyle>
          <a:p>
            <a:r>
              <a:rPr lang="en-US" dirty="0"/>
              <a:t>Thank you!</a:t>
            </a:r>
          </a:p>
        </p:txBody>
      </p:sp>
      <p:sp>
        <p:nvSpPr>
          <p:cNvPr id="5" name="Text Placeholder 11">
            <a:extLst>
              <a:ext uri="{FF2B5EF4-FFF2-40B4-BE49-F238E27FC236}">
                <a16:creationId xmlns:a16="http://schemas.microsoft.com/office/drawing/2014/main" id="{509E35A8-0BD0-3943-81AF-27AD5871D52B}"/>
              </a:ext>
            </a:extLst>
          </p:cNvPr>
          <p:cNvSpPr>
            <a:spLocks noGrp="1"/>
          </p:cNvSpPr>
          <p:nvPr>
            <p:ph type="body" sz="quarter" idx="10"/>
          </p:nvPr>
        </p:nvSpPr>
        <p:spPr>
          <a:xfrm>
            <a:off x="548640" y="4114800"/>
            <a:ext cx="5892800" cy="693419"/>
          </a:xfrm>
          <a:prstGeom prst="rect">
            <a:avLst/>
          </a:prstGeom>
        </p:spPr>
        <p:txBody>
          <a:bodyPr>
            <a:normAutofit/>
          </a:bodyPr>
          <a:lstStyle>
            <a:lvl1pPr marL="0" indent="0" algn="l">
              <a:buNone/>
              <a:defRPr sz="2600" baseline="0">
                <a:solidFill>
                  <a:schemeClr val="tx2"/>
                </a:solidFill>
              </a:defRPr>
            </a:lvl1pPr>
          </a:lstStyle>
          <a:p>
            <a:pPr lvl="0"/>
            <a:r>
              <a:rPr lang="en-US" dirty="0"/>
              <a:t>Click to edit Master text styles</a:t>
            </a:r>
          </a:p>
        </p:txBody>
      </p:sp>
      <p:pic>
        <p:nvPicPr>
          <p:cNvPr id="7" name="Picture 6">
            <a:extLst>
              <a:ext uri="{FF2B5EF4-FFF2-40B4-BE49-F238E27FC236}">
                <a16:creationId xmlns:a16="http://schemas.microsoft.com/office/drawing/2014/main" id="{AB030730-23FD-084C-B180-980A8DAAB74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350240" y="7531058"/>
            <a:ext cx="705048" cy="423029"/>
          </a:xfrm>
          <a:prstGeom prst="rect">
            <a:avLst/>
          </a:prstGeom>
        </p:spPr>
      </p:pic>
      <p:sp>
        <p:nvSpPr>
          <p:cNvPr id="8" name="TextBox 7">
            <a:extLst>
              <a:ext uri="{FF2B5EF4-FFF2-40B4-BE49-F238E27FC236}">
                <a16:creationId xmlns:a16="http://schemas.microsoft.com/office/drawing/2014/main" id="{E862C44C-5305-B14C-BBB0-B6B7CFA8FA73}"/>
              </a:ext>
            </a:extLst>
          </p:cNvPr>
          <p:cNvSpPr txBox="1"/>
          <p:nvPr userDrawn="1"/>
        </p:nvSpPr>
        <p:spPr>
          <a:xfrm>
            <a:off x="548640" y="7683901"/>
            <a:ext cx="7115490" cy="172355"/>
          </a:xfrm>
          <a:prstGeom prst="rect">
            <a:avLst/>
          </a:prstGeom>
          <a:noFill/>
        </p:spPr>
        <p:txBody>
          <a:bodyPr wrap="square" lIns="0" tIns="0" rIns="0" bIns="0" rtlCol="0">
            <a:spAutoFit/>
          </a:bodyPr>
          <a:lstStyle/>
          <a:p>
            <a:pPr marL="0" marR="0" indent="0" algn="l" defTabSz="731520" rtl="0" eaLnBrk="1" fontAlgn="auto" latinLnBrk="0" hangingPunct="1">
              <a:lnSpc>
                <a:spcPct val="100000"/>
              </a:lnSpc>
              <a:spcBef>
                <a:spcPts val="0"/>
              </a:spcBef>
              <a:spcAft>
                <a:spcPts val="0"/>
              </a:spcAft>
              <a:buClrTx/>
              <a:buSzTx/>
              <a:buFontTx/>
              <a:buNone/>
              <a:tabLst/>
              <a:defRPr/>
            </a:pPr>
            <a:r>
              <a:rPr lang="en-US" sz="1120" b="0" i="0" dirty="0">
                <a:solidFill>
                  <a:schemeClr val="bg1">
                    <a:lumMod val="50000"/>
                  </a:schemeClr>
                </a:solidFill>
                <a:latin typeface="Amazon Ember" panose="020B0603020204020204" pitchFamily="34" charset="0"/>
                <a:ea typeface="Amazon Ember" panose="020B0603020204020204" pitchFamily="34" charset="0"/>
                <a:cs typeface="Amazon Ember" panose="020B0603020204020204" pitchFamily="34" charset="0"/>
              </a:rPr>
              <a:t>© 2019, Amazon Web Services, Inc. or its Affiliates. </a:t>
            </a:r>
          </a:p>
        </p:txBody>
      </p:sp>
    </p:spTree>
    <p:extLst>
      <p:ext uri="{BB962C8B-B14F-4D97-AF65-F5344CB8AC3E}">
        <p14:creationId xmlns:p14="http://schemas.microsoft.com/office/powerpoint/2010/main" val="2124837561"/>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ow_to_Use">
    <p:bg>
      <p:bgRef idx="1001">
        <a:schemeClr val="bg2"/>
      </p:bgRef>
    </p:bg>
    <p:spTree>
      <p:nvGrpSpPr>
        <p:cNvPr id="1" name=""/>
        <p:cNvGrpSpPr/>
        <p:nvPr/>
      </p:nvGrpSpPr>
      <p:grpSpPr>
        <a:xfrm>
          <a:off x="0" y="0"/>
          <a:ext cx="0" cy="0"/>
          <a:chOff x="0" y="0"/>
          <a:chExt cx="0" cy="0"/>
        </a:xfrm>
      </p:grpSpPr>
      <p:sp>
        <p:nvSpPr>
          <p:cNvPr id="4" name="TextBox 3"/>
          <p:cNvSpPr txBox="1"/>
          <p:nvPr userDrawn="1"/>
        </p:nvSpPr>
        <p:spPr>
          <a:xfrm>
            <a:off x="4516341" y="-4548146"/>
            <a:ext cx="184731" cy="801438"/>
          </a:xfrm>
          <a:prstGeom prst="rect">
            <a:avLst/>
          </a:prstGeom>
          <a:noFill/>
        </p:spPr>
        <p:txBody>
          <a:bodyPr wrap="none" rtlCol="0">
            <a:spAutoFit/>
          </a:bodyPr>
          <a:lstStyle/>
          <a:p>
            <a:endParaRPr lang="en-US" sz="4608" dirty="0"/>
          </a:p>
        </p:txBody>
      </p:sp>
      <p:sp>
        <p:nvSpPr>
          <p:cNvPr id="2" name="Rectangle 1">
            <a:extLst>
              <a:ext uri="{FF2B5EF4-FFF2-40B4-BE49-F238E27FC236}">
                <a16:creationId xmlns:a16="http://schemas.microsoft.com/office/drawing/2014/main" id="{4D133B37-BB08-4347-B71D-D01F225ECB4D}"/>
              </a:ext>
            </a:extLst>
          </p:cNvPr>
          <p:cNvSpPr/>
          <p:nvPr userDrawn="1"/>
        </p:nvSpPr>
        <p:spPr>
          <a:xfrm>
            <a:off x="0" y="0"/>
            <a:ext cx="14630400" cy="82296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p:cNvSpPr txBox="1"/>
          <p:nvPr userDrawn="1"/>
        </p:nvSpPr>
        <p:spPr>
          <a:xfrm>
            <a:off x="11897959" y="9767944"/>
            <a:ext cx="184731" cy="801438"/>
          </a:xfrm>
          <a:prstGeom prst="rect">
            <a:avLst/>
          </a:prstGeom>
          <a:noFill/>
        </p:spPr>
        <p:txBody>
          <a:bodyPr wrap="none" rtlCol="0">
            <a:spAutoFit/>
          </a:bodyPr>
          <a:lstStyle/>
          <a:p>
            <a:endParaRPr lang="en-US" sz="4608"/>
          </a:p>
        </p:txBody>
      </p:sp>
      <p:pic>
        <p:nvPicPr>
          <p:cNvPr id="8" name="Picture 7">
            <a:extLst>
              <a:ext uri="{FF2B5EF4-FFF2-40B4-BE49-F238E27FC236}">
                <a16:creationId xmlns:a16="http://schemas.microsoft.com/office/drawing/2014/main" id="{ED771130-A3F1-D24E-A5F9-FD45DA62A95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50240" y="7531058"/>
            <a:ext cx="709381" cy="424102"/>
          </a:xfrm>
          <a:prstGeom prst="rect">
            <a:avLst/>
          </a:prstGeom>
        </p:spPr>
      </p:pic>
      <p:sp>
        <p:nvSpPr>
          <p:cNvPr id="10" name="TextBox 9">
            <a:extLst>
              <a:ext uri="{FF2B5EF4-FFF2-40B4-BE49-F238E27FC236}">
                <a16:creationId xmlns:a16="http://schemas.microsoft.com/office/drawing/2014/main" id="{EB462D74-2583-7345-AFE7-9092D34EC9CA}"/>
              </a:ext>
            </a:extLst>
          </p:cNvPr>
          <p:cNvSpPr txBox="1"/>
          <p:nvPr userDrawn="1"/>
        </p:nvSpPr>
        <p:spPr>
          <a:xfrm>
            <a:off x="548640" y="7683901"/>
            <a:ext cx="7115490" cy="172355"/>
          </a:xfrm>
          <a:prstGeom prst="rect">
            <a:avLst/>
          </a:prstGeom>
          <a:noFill/>
        </p:spPr>
        <p:txBody>
          <a:bodyPr wrap="square" lIns="0" tIns="0" rIns="0" bIns="0" rtlCol="0">
            <a:spAutoFit/>
          </a:bodyPr>
          <a:lstStyle/>
          <a:p>
            <a:pPr marL="0" marR="0" indent="0" algn="l" defTabSz="731520" rtl="0" eaLnBrk="1" fontAlgn="auto" latinLnBrk="0" hangingPunct="1">
              <a:lnSpc>
                <a:spcPct val="100000"/>
              </a:lnSpc>
              <a:spcBef>
                <a:spcPts val="0"/>
              </a:spcBef>
              <a:spcAft>
                <a:spcPts val="0"/>
              </a:spcAft>
              <a:buClrTx/>
              <a:buSzTx/>
              <a:buFontTx/>
              <a:buNone/>
              <a:tabLst/>
              <a:defRPr/>
            </a:pPr>
            <a:r>
              <a:rPr lang="en-US" sz="1120" b="0" i="0" dirty="0">
                <a:solidFill>
                  <a:schemeClr val="tx1">
                    <a:lumMod val="65000"/>
                  </a:schemeClr>
                </a:solidFill>
                <a:latin typeface="Amazon Ember" panose="020B0603020204020204" pitchFamily="34" charset="0"/>
                <a:ea typeface="Amazon Ember" panose="020B0603020204020204" pitchFamily="34" charset="0"/>
                <a:cs typeface="Amazon Ember" panose="020B0603020204020204" pitchFamily="34" charset="0"/>
              </a:rPr>
              <a:t>© 2019, Amazon Web Services, Inc. or its Affiliates. </a:t>
            </a:r>
            <a:r>
              <a:rPr lang="en-US" sz="1120" b="0" i="0" dirty="0">
                <a:solidFill>
                  <a:srgbClr val="FF0000"/>
                </a:solidFill>
                <a:latin typeface="Amazon Ember" panose="020B0603020204020204" pitchFamily="34" charset="0"/>
                <a:ea typeface="Amazon Ember" panose="020B0603020204020204" pitchFamily="34" charset="0"/>
                <a:cs typeface="Amazon Ember" panose="020B0603020204020204" pitchFamily="34" charset="0"/>
              </a:rPr>
              <a:t>[INTERNAL]</a:t>
            </a:r>
            <a:r>
              <a:rPr lang="en-US" sz="1120" b="0" i="0" dirty="0">
                <a:solidFill>
                  <a:schemeClr val="tx1">
                    <a:lumMod val="65000"/>
                  </a:schemeClr>
                </a:solidFill>
                <a:latin typeface="Amazon Ember" panose="020B0603020204020204" pitchFamily="34" charset="0"/>
                <a:ea typeface="Amazon Ember" panose="020B0603020204020204" pitchFamily="34" charset="0"/>
                <a:cs typeface="Amazon Ember" panose="020B0603020204020204" pitchFamily="34" charset="0"/>
              </a:rPr>
              <a:t> </a:t>
            </a:r>
          </a:p>
        </p:txBody>
      </p:sp>
    </p:spTree>
    <p:extLst>
      <p:ext uri="{BB962C8B-B14F-4D97-AF65-F5344CB8AC3E}">
        <p14:creationId xmlns:p14="http://schemas.microsoft.com/office/powerpoint/2010/main" val="382983380"/>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_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1437799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2F4F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8639" y="182880"/>
            <a:ext cx="13513953" cy="1371600"/>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544946" y="1645920"/>
            <a:ext cx="13513953" cy="5686282"/>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3350240" y="7531058"/>
            <a:ext cx="705048" cy="423029"/>
          </a:xfrm>
          <a:prstGeom prst="rect">
            <a:avLst/>
          </a:prstGeom>
        </p:spPr>
      </p:pic>
      <p:sp>
        <p:nvSpPr>
          <p:cNvPr id="6" name="TextBox 5">
            <a:extLst>
              <a:ext uri="{FF2B5EF4-FFF2-40B4-BE49-F238E27FC236}">
                <a16:creationId xmlns:a16="http://schemas.microsoft.com/office/drawing/2014/main" id="{F9DC457E-9284-A34F-8F63-B4649C3DE34B}"/>
              </a:ext>
            </a:extLst>
          </p:cNvPr>
          <p:cNvSpPr txBox="1"/>
          <p:nvPr userDrawn="1"/>
        </p:nvSpPr>
        <p:spPr>
          <a:xfrm>
            <a:off x="548640" y="7683901"/>
            <a:ext cx="7115490" cy="172355"/>
          </a:xfrm>
          <a:prstGeom prst="rect">
            <a:avLst/>
          </a:prstGeom>
          <a:noFill/>
        </p:spPr>
        <p:txBody>
          <a:bodyPr wrap="square" lIns="0" tIns="0" rIns="0" bIns="0" rtlCol="0">
            <a:spAutoFit/>
          </a:bodyPr>
          <a:lstStyle/>
          <a:p>
            <a:pPr marL="0" marR="0" indent="0" algn="l" defTabSz="731520" rtl="0" eaLnBrk="1" fontAlgn="auto" latinLnBrk="0" hangingPunct="1">
              <a:lnSpc>
                <a:spcPct val="100000"/>
              </a:lnSpc>
              <a:spcBef>
                <a:spcPts val="0"/>
              </a:spcBef>
              <a:spcAft>
                <a:spcPts val="0"/>
              </a:spcAft>
              <a:buClrTx/>
              <a:buSzTx/>
              <a:buFontTx/>
              <a:buNone/>
              <a:tabLst/>
              <a:defRPr/>
            </a:pPr>
            <a:r>
              <a:rPr lang="en-US" sz="1120" b="0" i="0" dirty="0">
                <a:solidFill>
                  <a:schemeClr val="bg1">
                    <a:lumMod val="50000"/>
                  </a:schemeClr>
                </a:solidFill>
                <a:latin typeface="Amazon Ember" panose="020B0603020204020204" pitchFamily="34" charset="0"/>
                <a:ea typeface="Amazon Ember" panose="020B0603020204020204" pitchFamily="34" charset="0"/>
                <a:cs typeface="Amazon Ember" panose="020B0603020204020204" pitchFamily="34" charset="0"/>
              </a:rPr>
              <a:t>© 2019, Amazon Web Services, Inc. or its Affiliates. </a:t>
            </a:r>
          </a:p>
        </p:txBody>
      </p:sp>
    </p:spTree>
    <p:extLst>
      <p:ext uri="{BB962C8B-B14F-4D97-AF65-F5344CB8AC3E}">
        <p14:creationId xmlns:p14="http://schemas.microsoft.com/office/powerpoint/2010/main" val="1431177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96" r:id="rId3"/>
    <p:sldLayoutId id="2147483702" r:id="rId4"/>
    <p:sldLayoutId id="2147483687" r:id="rId5"/>
    <p:sldLayoutId id="2147483708" r:id="rId6"/>
    <p:sldLayoutId id="2147483709" r:id="rId7"/>
  </p:sldLayoutIdLst>
  <p:txStyles>
    <p:titleStyle>
      <a:lvl1pPr algn="l" defTabSz="731520" rtl="0" eaLnBrk="1" latinLnBrk="0" hangingPunct="1">
        <a:spcBef>
          <a:spcPct val="0"/>
        </a:spcBef>
        <a:buNone/>
        <a:defRPr sz="3800" b="1" i="0" kern="1200">
          <a:solidFill>
            <a:schemeClr val="tx2"/>
          </a:solidFill>
          <a:latin typeface="Amazon Ember Regular" charset="0"/>
          <a:ea typeface="+mj-ea"/>
          <a:cs typeface="Amazon Ember Regular" charset="0"/>
        </a:defRPr>
      </a:lvl1pPr>
    </p:titleStyle>
    <p:bodyStyle>
      <a:lvl1pPr marL="0" indent="0" algn="l" defTabSz="731520" rtl="0" eaLnBrk="1" latinLnBrk="0" hangingPunct="1">
        <a:spcBef>
          <a:spcPct val="20000"/>
        </a:spcBef>
        <a:buFontTx/>
        <a:buNone/>
        <a:defRPr sz="2900" b="0" i="0" kern="1200">
          <a:solidFill>
            <a:schemeClr val="tx2"/>
          </a:solidFill>
          <a:latin typeface="Amazon Ember Regular" charset="0"/>
          <a:ea typeface="+mn-ea"/>
          <a:cs typeface="Amazon Ember Regular" charset="0"/>
        </a:defRPr>
      </a:lvl1pPr>
      <a:lvl2pPr marL="1188720" indent="-457200" algn="l" defTabSz="731520" rtl="0" eaLnBrk="1" latinLnBrk="0" hangingPunct="1">
        <a:spcBef>
          <a:spcPct val="20000"/>
        </a:spcBef>
        <a:buFont typeface="Arial"/>
        <a:buChar char="•"/>
        <a:defRPr sz="2900" b="0" i="0" kern="1200">
          <a:solidFill>
            <a:schemeClr val="tx2"/>
          </a:solidFill>
          <a:latin typeface="Amazon Ember Regular" charset="0"/>
          <a:ea typeface="+mn-ea"/>
          <a:cs typeface="Amazon Ember Regular" charset="0"/>
        </a:defRPr>
      </a:lvl2pPr>
      <a:lvl3pPr marL="1828800" indent="-365760" algn="l" defTabSz="731520" rtl="0" eaLnBrk="1" latinLnBrk="0" hangingPunct="1">
        <a:spcBef>
          <a:spcPct val="20000"/>
        </a:spcBef>
        <a:buFont typeface="Arial"/>
        <a:buChar char="•"/>
        <a:defRPr sz="2600" b="0" i="0" kern="1200">
          <a:solidFill>
            <a:schemeClr val="tx2"/>
          </a:solidFill>
          <a:latin typeface="Amazon Ember Regular" charset="0"/>
          <a:ea typeface="+mn-ea"/>
          <a:cs typeface="Amazon Ember Regular" charset="0"/>
        </a:defRPr>
      </a:lvl3pPr>
      <a:lvl4pPr marL="2560320" indent="-365760" algn="l" defTabSz="731520" rtl="0" eaLnBrk="1" latinLnBrk="0" hangingPunct="1">
        <a:spcBef>
          <a:spcPct val="20000"/>
        </a:spcBef>
        <a:buFont typeface="Arial"/>
        <a:buChar char="–"/>
        <a:defRPr sz="2200" b="0" i="0" kern="1200">
          <a:solidFill>
            <a:schemeClr val="tx2"/>
          </a:solidFill>
          <a:latin typeface="Amazon Ember Regular" charset="0"/>
          <a:ea typeface="+mn-ea"/>
          <a:cs typeface="Amazon Ember Regular" charset="0"/>
        </a:defRPr>
      </a:lvl4pPr>
      <a:lvl5pPr marL="3291840" indent="-365760" algn="l" defTabSz="731520" rtl="0" eaLnBrk="1" latinLnBrk="0" hangingPunct="1">
        <a:spcBef>
          <a:spcPct val="20000"/>
        </a:spcBef>
        <a:buFont typeface="Arial"/>
        <a:buChar char="»"/>
        <a:defRPr sz="1900" b="0" i="0" kern="1200">
          <a:solidFill>
            <a:schemeClr val="tx2"/>
          </a:solidFill>
          <a:latin typeface="Amazon Ember Regular" charset="0"/>
          <a:ea typeface="+mn-ea"/>
          <a:cs typeface="Amazon Ember Regular" charset="0"/>
        </a:defRPr>
      </a:lvl5pPr>
      <a:lvl6pPr marL="4023360" indent="-365760" algn="l" defTabSz="731520" rtl="0" eaLnBrk="1" latinLnBrk="0" hangingPunct="1">
        <a:spcBef>
          <a:spcPct val="20000"/>
        </a:spcBef>
        <a:buFont typeface="Arial"/>
        <a:buChar char="•"/>
        <a:defRPr sz="3200" kern="1200">
          <a:solidFill>
            <a:schemeClr val="tx1"/>
          </a:solidFill>
          <a:latin typeface="+mn-lt"/>
          <a:ea typeface="+mn-ea"/>
          <a:cs typeface="+mn-cs"/>
        </a:defRPr>
      </a:lvl6pPr>
      <a:lvl7pPr marL="4754880" indent="-365760" algn="l" defTabSz="731520" rtl="0" eaLnBrk="1" latinLnBrk="0" hangingPunct="1">
        <a:spcBef>
          <a:spcPct val="20000"/>
        </a:spcBef>
        <a:buFont typeface="Arial"/>
        <a:buChar char="•"/>
        <a:defRPr sz="3200" kern="1200">
          <a:solidFill>
            <a:schemeClr val="tx1"/>
          </a:solidFill>
          <a:latin typeface="+mn-lt"/>
          <a:ea typeface="+mn-ea"/>
          <a:cs typeface="+mn-cs"/>
        </a:defRPr>
      </a:lvl7pPr>
      <a:lvl8pPr marL="5486400" indent="-365760" algn="l" defTabSz="731520" rtl="0" eaLnBrk="1" latinLnBrk="0" hangingPunct="1">
        <a:spcBef>
          <a:spcPct val="20000"/>
        </a:spcBef>
        <a:buFont typeface="Arial"/>
        <a:buChar char="•"/>
        <a:defRPr sz="3200" kern="1200">
          <a:solidFill>
            <a:schemeClr val="tx1"/>
          </a:solidFill>
          <a:latin typeface="+mn-lt"/>
          <a:ea typeface="+mn-ea"/>
          <a:cs typeface="+mn-cs"/>
        </a:defRPr>
      </a:lvl8pPr>
      <a:lvl9pPr marL="6217920" indent="-365760" algn="l" defTabSz="731520" rtl="0" eaLnBrk="1" latinLnBrk="0" hangingPunct="1">
        <a:spcBef>
          <a:spcPct val="20000"/>
        </a:spcBef>
        <a:buFont typeface="Arial"/>
        <a:buChar char="•"/>
        <a:defRPr sz="3200" kern="1200">
          <a:solidFill>
            <a:schemeClr val="tx1"/>
          </a:solidFill>
          <a:latin typeface="+mn-lt"/>
          <a:ea typeface="+mn-ea"/>
          <a:cs typeface="+mn-cs"/>
        </a:defRPr>
      </a:lvl9pPr>
    </p:bodyStyle>
    <p:otherStyle>
      <a:defPPr>
        <a:defRPr lang="en-US"/>
      </a:defPPr>
      <a:lvl1pPr marL="0" algn="l" defTabSz="731520" rtl="0" eaLnBrk="1" latinLnBrk="0" hangingPunct="1">
        <a:defRPr sz="2880" kern="1200">
          <a:solidFill>
            <a:schemeClr val="tx1"/>
          </a:solidFill>
          <a:latin typeface="+mn-lt"/>
          <a:ea typeface="+mn-ea"/>
          <a:cs typeface="+mn-cs"/>
        </a:defRPr>
      </a:lvl1pPr>
      <a:lvl2pPr marL="731520" algn="l" defTabSz="731520" rtl="0" eaLnBrk="1" latinLnBrk="0" hangingPunct="1">
        <a:defRPr sz="2880" kern="1200">
          <a:solidFill>
            <a:schemeClr val="tx1"/>
          </a:solidFill>
          <a:latin typeface="+mn-lt"/>
          <a:ea typeface="+mn-ea"/>
          <a:cs typeface="+mn-cs"/>
        </a:defRPr>
      </a:lvl2pPr>
      <a:lvl3pPr marL="1463040" algn="l" defTabSz="731520" rtl="0" eaLnBrk="1" latinLnBrk="0" hangingPunct="1">
        <a:defRPr sz="2880" kern="1200">
          <a:solidFill>
            <a:schemeClr val="tx1"/>
          </a:solidFill>
          <a:latin typeface="+mn-lt"/>
          <a:ea typeface="+mn-ea"/>
          <a:cs typeface="+mn-cs"/>
        </a:defRPr>
      </a:lvl3pPr>
      <a:lvl4pPr marL="2194560" algn="l" defTabSz="731520" rtl="0" eaLnBrk="1" latinLnBrk="0" hangingPunct="1">
        <a:defRPr sz="2880" kern="1200">
          <a:solidFill>
            <a:schemeClr val="tx1"/>
          </a:solidFill>
          <a:latin typeface="+mn-lt"/>
          <a:ea typeface="+mn-ea"/>
          <a:cs typeface="+mn-cs"/>
        </a:defRPr>
      </a:lvl4pPr>
      <a:lvl5pPr marL="2926080" algn="l" defTabSz="731520" rtl="0" eaLnBrk="1" latinLnBrk="0" hangingPunct="1">
        <a:defRPr sz="2880" kern="1200">
          <a:solidFill>
            <a:schemeClr val="tx1"/>
          </a:solidFill>
          <a:latin typeface="+mn-lt"/>
          <a:ea typeface="+mn-ea"/>
          <a:cs typeface="+mn-cs"/>
        </a:defRPr>
      </a:lvl5pPr>
      <a:lvl6pPr marL="3657600" algn="l" defTabSz="731520" rtl="0" eaLnBrk="1" latinLnBrk="0" hangingPunct="1">
        <a:defRPr sz="2880" kern="1200">
          <a:solidFill>
            <a:schemeClr val="tx1"/>
          </a:solidFill>
          <a:latin typeface="+mn-lt"/>
          <a:ea typeface="+mn-ea"/>
          <a:cs typeface="+mn-cs"/>
        </a:defRPr>
      </a:lvl6pPr>
      <a:lvl7pPr marL="4389120" algn="l" defTabSz="731520" rtl="0" eaLnBrk="1" latinLnBrk="0" hangingPunct="1">
        <a:defRPr sz="2880" kern="1200">
          <a:solidFill>
            <a:schemeClr val="tx1"/>
          </a:solidFill>
          <a:latin typeface="+mn-lt"/>
          <a:ea typeface="+mn-ea"/>
          <a:cs typeface="+mn-cs"/>
        </a:defRPr>
      </a:lvl7pPr>
      <a:lvl8pPr marL="5120640" algn="l" defTabSz="731520" rtl="0" eaLnBrk="1" latinLnBrk="0" hangingPunct="1">
        <a:defRPr sz="2880" kern="1200">
          <a:solidFill>
            <a:schemeClr val="tx1"/>
          </a:solidFill>
          <a:latin typeface="+mn-lt"/>
          <a:ea typeface="+mn-ea"/>
          <a:cs typeface="+mn-cs"/>
        </a:defRPr>
      </a:lvl8pPr>
      <a:lvl9pPr marL="5852160" algn="l" defTabSz="731520" rtl="0" eaLnBrk="1" latinLnBrk="0" hangingPunct="1">
        <a:defRPr sz="288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32" userDrawn="1">
          <p15:clr>
            <a:srgbClr val="F26B43"/>
          </p15:clr>
        </p15:guide>
        <p15:guide id="2" pos="336" userDrawn="1">
          <p15:clr>
            <a:srgbClr val="F26B43"/>
          </p15:clr>
        </p15:guide>
        <p15:guide id="4" pos="8856"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4.tif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3" Type="http://schemas.openxmlformats.org/officeDocument/2006/relationships/image" Target="../media/image27.png"/><Relationship Id="rId18" Type="http://schemas.openxmlformats.org/officeDocument/2006/relationships/image" Target="../media/image32.svg"/><Relationship Id="rId26" Type="http://schemas.openxmlformats.org/officeDocument/2006/relationships/image" Target="../media/image40.svg"/><Relationship Id="rId39" Type="http://schemas.openxmlformats.org/officeDocument/2006/relationships/image" Target="../media/image53.png"/><Relationship Id="rId21" Type="http://schemas.openxmlformats.org/officeDocument/2006/relationships/image" Target="../media/image35.png"/><Relationship Id="rId34" Type="http://schemas.openxmlformats.org/officeDocument/2006/relationships/image" Target="../media/image48.svg"/><Relationship Id="rId42" Type="http://schemas.openxmlformats.org/officeDocument/2006/relationships/image" Target="../media/image56.svg"/><Relationship Id="rId47" Type="http://schemas.openxmlformats.org/officeDocument/2006/relationships/image" Target="../media/image61.png"/><Relationship Id="rId7" Type="http://schemas.openxmlformats.org/officeDocument/2006/relationships/image" Target="../media/image21.png"/><Relationship Id="rId2" Type="http://schemas.openxmlformats.org/officeDocument/2006/relationships/notesSlide" Target="../notesSlides/notesSlide14.xml"/><Relationship Id="rId16" Type="http://schemas.openxmlformats.org/officeDocument/2006/relationships/image" Target="../media/image30.svg"/><Relationship Id="rId29"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5.png"/><Relationship Id="rId24" Type="http://schemas.openxmlformats.org/officeDocument/2006/relationships/image" Target="../media/image38.svg"/><Relationship Id="rId32" Type="http://schemas.openxmlformats.org/officeDocument/2006/relationships/image" Target="../media/image46.svg"/><Relationship Id="rId37" Type="http://schemas.openxmlformats.org/officeDocument/2006/relationships/image" Target="../media/image51.png"/><Relationship Id="rId40" Type="http://schemas.openxmlformats.org/officeDocument/2006/relationships/image" Target="../media/image54.svg"/><Relationship Id="rId45" Type="http://schemas.openxmlformats.org/officeDocument/2006/relationships/image" Target="../media/image59.png"/><Relationship Id="rId5" Type="http://schemas.openxmlformats.org/officeDocument/2006/relationships/image" Target="../media/image19.tiff"/><Relationship Id="rId15" Type="http://schemas.openxmlformats.org/officeDocument/2006/relationships/image" Target="../media/image29.png"/><Relationship Id="rId23" Type="http://schemas.openxmlformats.org/officeDocument/2006/relationships/image" Target="../media/image37.png"/><Relationship Id="rId28" Type="http://schemas.openxmlformats.org/officeDocument/2006/relationships/image" Target="../media/image42.svg"/><Relationship Id="rId36" Type="http://schemas.openxmlformats.org/officeDocument/2006/relationships/image" Target="../media/image50.svg"/><Relationship Id="rId10" Type="http://schemas.openxmlformats.org/officeDocument/2006/relationships/image" Target="../media/image24.svg"/><Relationship Id="rId19" Type="http://schemas.openxmlformats.org/officeDocument/2006/relationships/image" Target="../media/image33.png"/><Relationship Id="rId31" Type="http://schemas.openxmlformats.org/officeDocument/2006/relationships/image" Target="../media/image45.png"/><Relationship Id="rId44" Type="http://schemas.openxmlformats.org/officeDocument/2006/relationships/image" Target="../media/image58.svg"/><Relationship Id="rId4" Type="http://schemas.openxmlformats.org/officeDocument/2006/relationships/image" Target="../media/image18.tiff"/><Relationship Id="rId9" Type="http://schemas.openxmlformats.org/officeDocument/2006/relationships/image" Target="../media/image23.png"/><Relationship Id="rId14" Type="http://schemas.openxmlformats.org/officeDocument/2006/relationships/image" Target="../media/image28.svg"/><Relationship Id="rId22" Type="http://schemas.openxmlformats.org/officeDocument/2006/relationships/image" Target="../media/image36.svg"/><Relationship Id="rId27" Type="http://schemas.openxmlformats.org/officeDocument/2006/relationships/image" Target="../media/image41.png"/><Relationship Id="rId30" Type="http://schemas.openxmlformats.org/officeDocument/2006/relationships/image" Target="../media/image44.svg"/><Relationship Id="rId35" Type="http://schemas.openxmlformats.org/officeDocument/2006/relationships/image" Target="../media/image49.png"/><Relationship Id="rId43" Type="http://schemas.openxmlformats.org/officeDocument/2006/relationships/image" Target="../media/image57.png"/><Relationship Id="rId48" Type="http://schemas.openxmlformats.org/officeDocument/2006/relationships/image" Target="../media/image62.svg"/><Relationship Id="rId8" Type="http://schemas.openxmlformats.org/officeDocument/2006/relationships/image" Target="../media/image22.svg"/><Relationship Id="rId3" Type="http://schemas.openxmlformats.org/officeDocument/2006/relationships/image" Target="../media/image17.tiff"/><Relationship Id="rId12" Type="http://schemas.openxmlformats.org/officeDocument/2006/relationships/image" Target="../media/image26.svg"/><Relationship Id="rId17" Type="http://schemas.openxmlformats.org/officeDocument/2006/relationships/image" Target="../media/image31.png"/><Relationship Id="rId25" Type="http://schemas.openxmlformats.org/officeDocument/2006/relationships/image" Target="../media/image39.png"/><Relationship Id="rId33" Type="http://schemas.openxmlformats.org/officeDocument/2006/relationships/image" Target="../media/image47.png"/><Relationship Id="rId38" Type="http://schemas.openxmlformats.org/officeDocument/2006/relationships/image" Target="../media/image52.svg"/><Relationship Id="rId46" Type="http://schemas.openxmlformats.org/officeDocument/2006/relationships/image" Target="../media/image60.svg"/><Relationship Id="rId20" Type="http://schemas.openxmlformats.org/officeDocument/2006/relationships/image" Target="../media/image34.svg"/><Relationship Id="rId41"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6568B5A0-D2B1-5D4A-B081-43D17C38ED07}"/>
              </a:ext>
            </a:extLst>
          </p:cNvPr>
          <p:cNvSpPr>
            <a:spLocks noGrp="1"/>
          </p:cNvSpPr>
          <p:nvPr>
            <p:ph type="body" sz="quarter" idx="12"/>
          </p:nvPr>
        </p:nvSpPr>
        <p:spPr>
          <a:xfrm>
            <a:off x="548640" y="3053166"/>
            <a:ext cx="11719981" cy="1191259"/>
          </a:xfrm>
        </p:spPr>
        <p:txBody>
          <a:bodyPr/>
          <a:lstStyle/>
          <a:p>
            <a:r>
              <a:rPr lang="en-US" dirty="0"/>
              <a:t>Wild </a:t>
            </a:r>
            <a:r>
              <a:rPr lang="en-US" dirty="0" err="1"/>
              <a:t>Rydes</a:t>
            </a:r>
            <a:r>
              <a:rPr lang="en-US" dirty="0"/>
              <a:t> Workshop</a:t>
            </a:r>
          </a:p>
        </p:txBody>
      </p:sp>
      <p:sp>
        <p:nvSpPr>
          <p:cNvPr id="8" name="Text Placeholder 4">
            <a:extLst>
              <a:ext uri="{FF2B5EF4-FFF2-40B4-BE49-F238E27FC236}">
                <a16:creationId xmlns:a16="http://schemas.microsoft.com/office/drawing/2014/main" id="{26E46925-096C-E14E-833E-95A7D3E85E4C}"/>
              </a:ext>
            </a:extLst>
          </p:cNvPr>
          <p:cNvSpPr>
            <a:spLocks noGrp="1"/>
          </p:cNvSpPr>
          <p:nvPr>
            <p:ph type="body" sz="quarter" idx="13"/>
          </p:nvPr>
        </p:nvSpPr>
        <p:spPr>
          <a:xfrm>
            <a:off x="548640" y="4253721"/>
            <a:ext cx="9666531" cy="1231243"/>
          </a:xfrm>
        </p:spPr>
        <p:txBody>
          <a:bodyPr/>
          <a:lstStyle/>
          <a:p>
            <a:r>
              <a:rPr lang="en-US" sz="2560" dirty="0">
                <a:solidFill>
                  <a:schemeClr val="tx2"/>
                </a:solidFill>
              </a:rPr>
              <a:t>Social </a:t>
            </a:r>
            <a:r>
              <a:rPr lang="en-US" sz="2600" dirty="0">
                <a:solidFill>
                  <a:schemeClr val="tx2"/>
                </a:solidFill>
              </a:rPr>
              <a:t>handles</a:t>
            </a:r>
            <a:r>
              <a:rPr lang="en-US" sz="2560" dirty="0">
                <a:solidFill>
                  <a:schemeClr val="tx2"/>
                </a:solidFill>
              </a:rPr>
              <a:t> </a:t>
            </a:r>
          </a:p>
        </p:txBody>
      </p:sp>
      <p:sp>
        <p:nvSpPr>
          <p:cNvPr id="3" name="Text Placeholder 2">
            <a:extLst>
              <a:ext uri="{FF2B5EF4-FFF2-40B4-BE49-F238E27FC236}">
                <a16:creationId xmlns:a16="http://schemas.microsoft.com/office/drawing/2014/main" id="{FD2FE4D8-06FD-34E3-9CFA-A7325D2287B5}"/>
              </a:ext>
            </a:extLst>
          </p:cNvPr>
          <p:cNvSpPr>
            <a:spLocks noGrp="1"/>
          </p:cNvSpPr>
          <p:nvPr>
            <p:ph type="body" sz="quarter" idx="10"/>
          </p:nvPr>
        </p:nvSpPr>
        <p:spPr/>
        <p:txBody>
          <a:bodyPr/>
          <a:lstStyle/>
          <a:p>
            <a:endParaRPr lang="en-KR" dirty="0"/>
          </a:p>
        </p:txBody>
      </p:sp>
    </p:spTree>
    <p:extLst>
      <p:ext uri="{BB962C8B-B14F-4D97-AF65-F5344CB8AC3E}">
        <p14:creationId xmlns:p14="http://schemas.microsoft.com/office/powerpoint/2010/main" val="33034442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214F0-E525-FF46-B9F1-EB21315F186F}"/>
              </a:ext>
            </a:extLst>
          </p:cNvPr>
          <p:cNvSpPr>
            <a:spLocks noGrp="1"/>
          </p:cNvSpPr>
          <p:nvPr>
            <p:ph type="title"/>
          </p:nvPr>
        </p:nvSpPr>
        <p:spPr/>
        <p:txBody>
          <a:bodyPr/>
          <a:lstStyle/>
          <a:p>
            <a:r>
              <a:rPr lang="en-US" dirty="0"/>
              <a:t>Domain Driven Design</a:t>
            </a:r>
            <a:endParaRPr lang="en-AU" dirty="0"/>
          </a:p>
        </p:txBody>
      </p:sp>
      <p:pic>
        <p:nvPicPr>
          <p:cNvPr id="5" name="Content Placeholder 3">
            <a:extLst>
              <a:ext uri="{FF2B5EF4-FFF2-40B4-BE49-F238E27FC236}">
                <a16:creationId xmlns:a16="http://schemas.microsoft.com/office/drawing/2014/main" id="{4A1DA0A6-CF57-6C46-AD98-9EBD65CF05A9}"/>
              </a:ext>
            </a:extLst>
          </p:cNvPr>
          <p:cNvPicPr>
            <a:picLocks noGrp="1" noChangeAspect="1"/>
          </p:cNvPicPr>
          <p:nvPr>
            <p:ph idx="1"/>
          </p:nvPr>
        </p:nvPicPr>
        <p:blipFill>
          <a:blip r:embed="rId3"/>
          <a:stretch>
            <a:fillRect/>
          </a:stretch>
        </p:blipFill>
        <p:spPr>
          <a:xfrm>
            <a:off x="1634349" y="1619504"/>
            <a:ext cx="3175000" cy="4191000"/>
          </a:xfrm>
          <a:prstGeom prst="rect">
            <a:avLst/>
          </a:prstGeom>
        </p:spPr>
      </p:pic>
      <p:sp>
        <p:nvSpPr>
          <p:cNvPr id="4" name="Content Placeholder 3">
            <a:extLst>
              <a:ext uri="{FF2B5EF4-FFF2-40B4-BE49-F238E27FC236}">
                <a16:creationId xmlns:a16="http://schemas.microsoft.com/office/drawing/2014/main" id="{5FAA3903-2F29-5D44-B077-9FB7739C7871}"/>
              </a:ext>
            </a:extLst>
          </p:cNvPr>
          <p:cNvSpPr>
            <a:spLocks noGrp="1"/>
          </p:cNvSpPr>
          <p:nvPr>
            <p:ph sz="half" idx="4294967295"/>
          </p:nvPr>
        </p:nvSpPr>
        <p:spPr>
          <a:xfrm>
            <a:off x="7196138" y="1619250"/>
            <a:ext cx="7434262" cy="3246438"/>
          </a:xfrm>
          <a:prstGeom prst="rect">
            <a:avLst/>
          </a:prstGeom>
        </p:spPr>
        <p:txBody>
          <a:bodyPr/>
          <a:lstStyle/>
          <a:p>
            <a:r>
              <a:rPr lang="en-AU" sz="2880" dirty="0"/>
              <a:t>“Ubiquitous language” –Modelling the language of the business</a:t>
            </a:r>
          </a:p>
          <a:p>
            <a:endParaRPr lang="en-AU" sz="2880" dirty="0"/>
          </a:p>
          <a:p>
            <a:r>
              <a:rPr lang="en-AU" sz="2880" dirty="0"/>
              <a:t>Provides guidance about model domains with entities, value objects, repositories and services</a:t>
            </a:r>
          </a:p>
          <a:p>
            <a:endParaRPr lang="en-AU" sz="3200" dirty="0"/>
          </a:p>
          <a:p>
            <a:endParaRPr lang="en-AU" sz="3200" dirty="0"/>
          </a:p>
          <a:p>
            <a:endParaRPr lang="en-AU" dirty="0"/>
          </a:p>
        </p:txBody>
      </p:sp>
      <p:pic>
        <p:nvPicPr>
          <p:cNvPr id="3" name="Picture 2">
            <a:extLst>
              <a:ext uri="{FF2B5EF4-FFF2-40B4-BE49-F238E27FC236}">
                <a16:creationId xmlns:a16="http://schemas.microsoft.com/office/drawing/2014/main" id="{7AA9D398-37E0-7740-92B2-94BC3FD8A4AB}"/>
              </a:ext>
            </a:extLst>
          </p:cNvPr>
          <p:cNvPicPr>
            <a:picLocks noChangeAspect="1"/>
          </p:cNvPicPr>
          <p:nvPr/>
        </p:nvPicPr>
        <p:blipFill>
          <a:blip r:embed="rId4"/>
          <a:stretch>
            <a:fillRect/>
          </a:stretch>
        </p:blipFill>
        <p:spPr>
          <a:xfrm>
            <a:off x="819302" y="3778412"/>
            <a:ext cx="2533447" cy="3456154"/>
          </a:xfrm>
          <a:prstGeom prst="rect">
            <a:avLst/>
          </a:prstGeom>
        </p:spPr>
      </p:pic>
      <p:grpSp>
        <p:nvGrpSpPr>
          <p:cNvPr id="6" name="Group 5">
            <a:extLst>
              <a:ext uri="{FF2B5EF4-FFF2-40B4-BE49-F238E27FC236}">
                <a16:creationId xmlns:a16="http://schemas.microsoft.com/office/drawing/2014/main" id="{8156B410-ABA0-7C44-923C-88591CAB12DF}"/>
              </a:ext>
            </a:extLst>
          </p:cNvPr>
          <p:cNvGrpSpPr/>
          <p:nvPr/>
        </p:nvGrpSpPr>
        <p:grpSpPr>
          <a:xfrm rot="335188">
            <a:off x="4290437" y="6459295"/>
            <a:ext cx="2245088" cy="694173"/>
            <a:chOff x="310613" y="811757"/>
            <a:chExt cx="1403180" cy="433858"/>
          </a:xfrm>
        </p:grpSpPr>
        <p:sp>
          <p:nvSpPr>
            <p:cNvPr id="7" name="TextBox 6">
              <a:extLst>
                <a:ext uri="{FF2B5EF4-FFF2-40B4-BE49-F238E27FC236}">
                  <a16:creationId xmlns:a16="http://schemas.microsoft.com/office/drawing/2014/main" id="{9B91D6F8-DD58-4747-9A81-C3D177756D5B}"/>
                </a:ext>
              </a:extLst>
            </p:cNvPr>
            <p:cNvSpPr txBox="1"/>
            <p:nvPr/>
          </p:nvSpPr>
          <p:spPr>
            <a:xfrm rot="20926133">
              <a:off x="682465" y="921925"/>
              <a:ext cx="659476" cy="213520"/>
            </a:xfrm>
            <a:prstGeom prst="rect">
              <a:avLst/>
            </a:prstGeom>
            <a:noFill/>
          </p:spPr>
          <p:txBody>
            <a:bodyPr wrap="none" rtlCol="0">
              <a:spAutoFit/>
            </a:bodyPr>
            <a:lstStyle/>
            <a:p>
              <a:r>
                <a:rPr lang="en-AU" sz="1620" b="1" dirty="0">
                  <a:solidFill>
                    <a:srgbClr val="FAAF00"/>
                  </a:solidFill>
                  <a:latin typeface="American Typewriter" panose="02090604020004020304" pitchFamily="18" charset="77"/>
                </a:rPr>
                <a:t>Top Tip!</a:t>
              </a:r>
            </a:p>
          </p:txBody>
        </p:sp>
        <p:sp>
          <p:nvSpPr>
            <p:cNvPr id="8" name="Rounded Rectangle 7">
              <a:extLst>
                <a:ext uri="{FF2B5EF4-FFF2-40B4-BE49-F238E27FC236}">
                  <a16:creationId xmlns:a16="http://schemas.microsoft.com/office/drawing/2014/main" id="{25963D20-91AF-A942-9106-745FE3D5A203}"/>
                </a:ext>
              </a:extLst>
            </p:cNvPr>
            <p:cNvSpPr/>
            <p:nvPr/>
          </p:nvSpPr>
          <p:spPr>
            <a:xfrm rot="20940364">
              <a:off x="310613" y="811757"/>
              <a:ext cx="1403180" cy="433858"/>
            </a:xfrm>
            <a:prstGeom prst="roundRect">
              <a:avLst>
                <a:gd name="adj" fmla="val 46461"/>
              </a:avLst>
            </a:prstGeom>
            <a:noFill/>
            <a:ln>
              <a:solidFill>
                <a:srgbClr val="FFB1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AU" sz="1620" dirty="0"/>
            </a:p>
          </p:txBody>
        </p:sp>
      </p:grpSp>
      <p:sp>
        <p:nvSpPr>
          <p:cNvPr id="9" name="Rectangle 8">
            <a:extLst>
              <a:ext uri="{FF2B5EF4-FFF2-40B4-BE49-F238E27FC236}">
                <a16:creationId xmlns:a16="http://schemas.microsoft.com/office/drawing/2014/main" id="{1EAE6A71-1AC4-DB4B-9970-824215DBE6AE}"/>
              </a:ext>
            </a:extLst>
          </p:cNvPr>
          <p:cNvSpPr/>
          <p:nvPr/>
        </p:nvSpPr>
        <p:spPr>
          <a:xfrm>
            <a:off x="6563238" y="6584500"/>
            <a:ext cx="7887867" cy="400110"/>
          </a:xfrm>
          <a:prstGeom prst="rect">
            <a:avLst/>
          </a:prstGeom>
        </p:spPr>
        <p:txBody>
          <a:bodyPr wrap="square">
            <a:spAutoFit/>
          </a:bodyPr>
          <a:lstStyle/>
          <a:p>
            <a:pPr lvl="0">
              <a:spcBef>
                <a:spcPct val="20000"/>
              </a:spcBef>
            </a:pPr>
            <a:r>
              <a:rPr lang="en-AU" sz="2000" dirty="0">
                <a:latin typeface="Amazon Ember Regular" charset="0"/>
                <a:cs typeface="Amazon Ember Regular" charset="0"/>
              </a:rPr>
              <a:t>Start reading from Chapter 11: </a:t>
            </a:r>
            <a:r>
              <a:rPr lang="en-AU" sz="2000" dirty="0">
                <a:solidFill>
                  <a:schemeClr val="accent1"/>
                </a:solidFill>
                <a:latin typeface="Amazon Ember Regular" charset="0"/>
                <a:cs typeface="Amazon Ember Regular" charset="0"/>
              </a:rPr>
              <a:t>Strategic Design vs Tactical Design</a:t>
            </a:r>
            <a:endParaRPr lang="en-AU" sz="4000" dirty="0">
              <a:solidFill>
                <a:schemeClr val="accent1"/>
              </a:solidFill>
              <a:latin typeface="Amazon Ember Regular" charset="0"/>
              <a:cs typeface="Amazon Ember Regular" charset="0"/>
            </a:endParaRPr>
          </a:p>
        </p:txBody>
      </p:sp>
    </p:spTree>
    <p:extLst>
      <p:ext uri="{BB962C8B-B14F-4D97-AF65-F5344CB8AC3E}">
        <p14:creationId xmlns:p14="http://schemas.microsoft.com/office/powerpoint/2010/main" val="831227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4D8FC-002F-9E44-977E-5D511C51BA03}"/>
              </a:ext>
            </a:extLst>
          </p:cNvPr>
          <p:cNvSpPr>
            <a:spLocks noGrp="1"/>
          </p:cNvSpPr>
          <p:nvPr>
            <p:ph type="title"/>
          </p:nvPr>
        </p:nvSpPr>
        <p:spPr/>
        <p:txBody>
          <a:bodyPr/>
          <a:lstStyle/>
          <a:p>
            <a:r>
              <a:rPr lang="en-US" dirty="0"/>
              <a:t>Amazon views </a:t>
            </a:r>
            <a:r>
              <a:rPr lang="en-US" dirty="0">
                <a:solidFill>
                  <a:srgbClr val="FFC000"/>
                </a:solidFill>
                <a:latin typeface="+mn-lt"/>
              </a:rPr>
              <a:t>serverless</a:t>
            </a:r>
            <a:r>
              <a:rPr lang="en-US" dirty="0"/>
              <a:t> as the native architecture</a:t>
            </a:r>
            <a:br>
              <a:rPr lang="en-US" dirty="0"/>
            </a:br>
            <a:r>
              <a:rPr lang="en-US" dirty="0"/>
              <a:t>of the cloud</a:t>
            </a:r>
          </a:p>
        </p:txBody>
      </p:sp>
      <p:sp>
        <p:nvSpPr>
          <p:cNvPr id="3" name="TextBox 2">
            <a:extLst>
              <a:ext uri="{FF2B5EF4-FFF2-40B4-BE49-F238E27FC236}">
                <a16:creationId xmlns:a16="http://schemas.microsoft.com/office/drawing/2014/main" id="{16A08D81-8C5F-8549-91C2-CFE217D42D10}"/>
              </a:ext>
            </a:extLst>
          </p:cNvPr>
          <p:cNvSpPr txBox="1"/>
          <p:nvPr/>
        </p:nvSpPr>
        <p:spPr>
          <a:xfrm>
            <a:off x="4759890" y="7589192"/>
            <a:ext cx="5110620" cy="433965"/>
          </a:xfrm>
          <a:prstGeom prst="rect">
            <a:avLst/>
          </a:prstGeom>
          <a:noFill/>
        </p:spPr>
        <p:txBody>
          <a:bodyPr wrap="square" lIns="0" tIns="146304" rIns="182880" bIns="146304" rtlCol="0">
            <a:spAutoFit/>
          </a:bodyPr>
          <a:lstStyle/>
          <a:p>
            <a:pPr algn="ctr">
              <a:lnSpc>
                <a:spcPct val="90000"/>
              </a:lnSpc>
              <a:spcAft>
                <a:spcPts val="1800"/>
              </a:spcAft>
            </a:pPr>
            <a:r>
              <a:rPr lang="en-US" sz="1000" dirty="0">
                <a:solidFill>
                  <a:schemeClr val="tx1">
                    <a:lumMod val="50000"/>
                  </a:schemeClr>
                </a:solidFill>
              </a:rPr>
              <a:t>Source: Digital Rewrites The Rules Of Business, Forrester, February 2018</a:t>
            </a:r>
            <a:endParaRPr lang="en-CA" sz="1000" dirty="0">
              <a:solidFill>
                <a:schemeClr val="tx1">
                  <a:lumMod val="50000"/>
                </a:schemeClr>
              </a:solidFill>
            </a:endParaRPr>
          </a:p>
        </p:txBody>
      </p:sp>
      <p:grpSp>
        <p:nvGrpSpPr>
          <p:cNvPr id="188" name="Group 187">
            <a:extLst>
              <a:ext uri="{FF2B5EF4-FFF2-40B4-BE49-F238E27FC236}">
                <a16:creationId xmlns:a16="http://schemas.microsoft.com/office/drawing/2014/main" id="{8A17D970-0ECA-4E5C-8FBB-8AB43172C63B}"/>
              </a:ext>
            </a:extLst>
          </p:cNvPr>
          <p:cNvGrpSpPr/>
          <p:nvPr/>
        </p:nvGrpSpPr>
        <p:grpSpPr>
          <a:xfrm>
            <a:off x="1349893" y="2598955"/>
            <a:ext cx="2420855" cy="3088681"/>
            <a:chOff x="881072" y="2509001"/>
            <a:chExt cx="2420855" cy="3088681"/>
          </a:xfrm>
        </p:grpSpPr>
        <p:grpSp>
          <p:nvGrpSpPr>
            <p:cNvPr id="20" name="Graphic 344">
              <a:extLst>
                <a:ext uri="{FF2B5EF4-FFF2-40B4-BE49-F238E27FC236}">
                  <a16:creationId xmlns:a16="http://schemas.microsoft.com/office/drawing/2014/main" id="{126C2FDB-5794-4628-9B41-D747C6E788FE}"/>
                </a:ext>
              </a:extLst>
            </p:cNvPr>
            <p:cNvGrpSpPr/>
            <p:nvPr/>
          </p:nvGrpSpPr>
          <p:grpSpPr>
            <a:xfrm>
              <a:off x="922028" y="2509001"/>
              <a:ext cx="1999100" cy="1999100"/>
              <a:chOff x="1788050" y="2374116"/>
              <a:chExt cx="660952" cy="660952"/>
            </a:xfrm>
          </p:grpSpPr>
          <p:sp>
            <p:nvSpPr>
              <p:cNvPr id="21" name="Freeform: Shape 20">
                <a:extLst>
                  <a:ext uri="{FF2B5EF4-FFF2-40B4-BE49-F238E27FC236}">
                    <a16:creationId xmlns:a16="http://schemas.microsoft.com/office/drawing/2014/main" id="{699D7EF5-0FB0-4ABA-9D98-99FFECE37006}"/>
                  </a:ext>
                </a:extLst>
              </p:cNvPr>
              <p:cNvSpPr/>
              <p:nvPr/>
            </p:nvSpPr>
            <p:spPr>
              <a:xfrm>
                <a:off x="1937425" y="2841079"/>
                <a:ext cx="475885" cy="46267"/>
              </a:xfrm>
              <a:custGeom>
                <a:avLst/>
                <a:gdLst>
                  <a:gd name="connsiteX0" fmla="*/ 4957 w 475885"/>
                  <a:gd name="connsiteY0" fmla="*/ 4957 h 46266"/>
                  <a:gd name="connsiteX1" fmla="*/ 4957 w 475885"/>
                  <a:gd name="connsiteY1" fmla="*/ 29743 h 46266"/>
                  <a:gd name="connsiteX2" fmla="*/ 6610 w 475885"/>
                  <a:gd name="connsiteY2" fmla="*/ 31065 h 46266"/>
                  <a:gd name="connsiteX3" fmla="*/ 32387 w 475885"/>
                  <a:gd name="connsiteY3" fmla="*/ 41970 h 46266"/>
                  <a:gd name="connsiteX4" fmla="*/ 448786 w 475885"/>
                  <a:gd name="connsiteY4" fmla="*/ 41970 h 46266"/>
                  <a:gd name="connsiteX5" fmla="*/ 470267 w 475885"/>
                  <a:gd name="connsiteY5" fmla="*/ 32387 h 46266"/>
                  <a:gd name="connsiteX6" fmla="*/ 473242 w 475885"/>
                  <a:gd name="connsiteY6" fmla="*/ 30073 h 46266"/>
                  <a:gd name="connsiteX7" fmla="*/ 472911 w 475885"/>
                  <a:gd name="connsiteY7" fmla="*/ 5288 h 46266"/>
                  <a:gd name="connsiteX8" fmla="*/ 4957 w 475885"/>
                  <a:gd name="connsiteY8" fmla="*/ 4957 h 46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885" h="46266">
                    <a:moveTo>
                      <a:pt x="4957" y="4957"/>
                    </a:moveTo>
                    <a:lnTo>
                      <a:pt x="4957" y="29743"/>
                    </a:lnTo>
                    <a:lnTo>
                      <a:pt x="6610" y="31065"/>
                    </a:lnTo>
                    <a:cubicBezTo>
                      <a:pt x="14210" y="36683"/>
                      <a:pt x="23133" y="41970"/>
                      <a:pt x="32387" y="41970"/>
                    </a:cubicBezTo>
                    <a:lnTo>
                      <a:pt x="448786" y="41970"/>
                    </a:lnTo>
                    <a:cubicBezTo>
                      <a:pt x="456718" y="41970"/>
                      <a:pt x="463988" y="37013"/>
                      <a:pt x="470267" y="32387"/>
                    </a:cubicBezTo>
                    <a:lnTo>
                      <a:pt x="473242" y="30073"/>
                    </a:lnTo>
                    <a:lnTo>
                      <a:pt x="472911" y="5288"/>
                    </a:lnTo>
                    <a:lnTo>
                      <a:pt x="4957" y="4957"/>
                    </a:lnTo>
                    <a:close/>
                  </a:path>
                </a:pathLst>
              </a:custGeom>
              <a:noFill/>
              <a:ln w="19050" cap="flat">
                <a:solidFill>
                  <a:schemeClr val="tx1"/>
                </a:solidFill>
                <a:prstDash val="solid"/>
                <a:round/>
              </a:ln>
            </p:spPr>
            <p:txBody>
              <a:bodyPr rtlCol="0" anchor="ctr"/>
              <a:lstStyle/>
              <a:p>
                <a:endParaRPr lang="en-US"/>
              </a:p>
            </p:txBody>
          </p:sp>
          <p:sp>
            <p:nvSpPr>
              <p:cNvPr id="22" name="Freeform: Shape 21">
                <a:extLst>
                  <a:ext uri="{FF2B5EF4-FFF2-40B4-BE49-F238E27FC236}">
                    <a16:creationId xmlns:a16="http://schemas.microsoft.com/office/drawing/2014/main" id="{1042A7D8-FC1F-491C-9BA5-A6B684D34009}"/>
                  </a:ext>
                </a:extLst>
              </p:cNvPr>
              <p:cNvSpPr/>
              <p:nvPr/>
            </p:nvSpPr>
            <p:spPr>
              <a:xfrm>
                <a:off x="2002859" y="2582316"/>
                <a:ext cx="343695" cy="241247"/>
              </a:xfrm>
              <a:custGeom>
                <a:avLst/>
                <a:gdLst>
                  <a:gd name="connsiteX0" fmla="*/ 95838 w 343695"/>
                  <a:gd name="connsiteY0" fmla="*/ 4957 h 241247"/>
                  <a:gd name="connsiteX1" fmla="*/ 332459 w 343695"/>
                  <a:gd name="connsiteY1" fmla="*/ 4957 h 241247"/>
                  <a:gd name="connsiteX2" fmla="*/ 341712 w 343695"/>
                  <a:gd name="connsiteY2" fmla="*/ 14541 h 241247"/>
                  <a:gd name="connsiteX3" fmla="*/ 341712 w 343695"/>
                  <a:gd name="connsiteY3" fmla="*/ 231003 h 241247"/>
                  <a:gd name="connsiteX4" fmla="*/ 333450 w 343695"/>
                  <a:gd name="connsiteY4" fmla="*/ 239265 h 241247"/>
                  <a:gd name="connsiteX5" fmla="*/ 14210 w 343695"/>
                  <a:gd name="connsiteY5" fmla="*/ 239265 h 241247"/>
                  <a:gd name="connsiteX6" fmla="*/ 4957 w 343695"/>
                  <a:gd name="connsiteY6" fmla="*/ 230011 h 241247"/>
                  <a:gd name="connsiteX7" fmla="*/ 4957 w 343695"/>
                  <a:gd name="connsiteY7" fmla="*/ 98482 h 241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695" h="241247">
                    <a:moveTo>
                      <a:pt x="95838" y="4957"/>
                    </a:moveTo>
                    <a:lnTo>
                      <a:pt x="332459" y="4957"/>
                    </a:lnTo>
                    <a:cubicBezTo>
                      <a:pt x="337746" y="4957"/>
                      <a:pt x="341712" y="9253"/>
                      <a:pt x="341712" y="14541"/>
                    </a:cubicBezTo>
                    <a:lnTo>
                      <a:pt x="341712" y="231003"/>
                    </a:lnTo>
                    <a:cubicBezTo>
                      <a:pt x="341712" y="236290"/>
                      <a:pt x="338738" y="239265"/>
                      <a:pt x="333450" y="239265"/>
                    </a:cubicBezTo>
                    <a:lnTo>
                      <a:pt x="14210" y="239265"/>
                    </a:lnTo>
                    <a:cubicBezTo>
                      <a:pt x="8923" y="239265"/>
                      <a:pt x="4957" y="234968"/>
                      <a:pt x="4957" y="230011"/>
                    </a:cubicBezTo>
                    <a:lnTo>
                      <a:pt x="4957" y="98482"/>
                    </a:lnTo>
                  </a:path>
                </a:pathLst>
              </a:custGeom>
              <a:noFill/>
              <a:ln w="19050" cap="flat">
                <a:solidFill>
                  <a:schemeClr val="tx1"/>
                </a:solidFill>
                <a:prstDash val="solid"/>
                <a:round/>
              </a:ln>
            </p:spPr>
            <p:txBody>
              <a:bodyPr rtlCol="0" anchor="ctr"/>
              <a:lstStyle/>
              <a:p>
                <a:endParaRPr lang="en-US"/>
              </a:p>
            </p:txBody>
          </p:sp>
          <p:sp>
            <p:nvSpPr>
              <p:cNvPr id="23" name="Freeform: Shape 22">
                <a:extLst>
                  <a:ext uri="{FF2B5EF4-FFF2-40B4-BE49-F238E27FC236}">
                    <a16:creationId xmlns:a16="http://schemas.microsoft.com/office/drawing/2014/main" id="{51B5DECD-BD3E-40CE-A6D5-B157D7EB50D2}"/>
                  </a:ext>
                </a:extLst>
              </p:cNvPr>
              <p:cNvSpPr/>
              <p:nvPr/>
            </p:nvSpPr>
            <p:spPr>
              <a:xfrm>
                <a:off x="1978404" y="2561826"/>
                <a:ext cx="393266" cy="287514"/>
              </a:xfrm>
              <a:custGeom>
                <a:avLst/>
                <a:gdLst>
                  <a:gd name="connsiteX0" fmla="*/ 121285 w 393266"/>
                  <a:gd name="connsiteY0" fmla="*/ 4957 h 287514"/>
                  <a:gd name="connsiteX1" fmla="*/ 381369 w 393266"/>
                  <a:gd name="connsiteY1" fmla="*/ 4957 h 287514"/>
                  <a:gd name="connsiteX2" fmla="*/ 390623 w 393266"/>
                  <a:gd name="connsiteY2" fmla="*/ 14210 h 287514"/>
                  <a:gd name="connsiteX3" fmla="*/ 390623 w 393266"/>
                  <a:gd name="connsiteY3" fmla="*/ 274956 h 287514"/>
                  <a:gd name="connsiteX4" fmla="*/ 381369 w 393266"/>
                  <a:gd name="connsiteY4" fmla="*/ 284209 h 287514"/>
                  <a:gd name="connsiteX5" fmla="*/ 14210 w 393266"/>
                  <a:gd name="connsiteY5" fmla="*/ 284209 h 287514"/>
                  <a:gd name="connsiteX6" fmla="*/ 4957 w 393266"/>
                  <a:gd name="connsiteY6" fmla="*/ 274956 h 287514"/>
                  <a:gd name="connsiteX7" fmla="*/ 4957 w 393266"/>
                  <a:gd name="connsiteY7" fmla="*/ 117649 h 287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266" h="287514">
                    <a:moveTo>
                      <a:pt x="121285" y="4957"/>
                    </a:moveTo>
                    <a:lnTo>
                      <a:pt x="381369" y="4957"/>
                    </a:lnTo>
                    <a:cubicBezTo>
                      <a:pt x="386657" y="4957"/>
                      <a:pt x="390623" y="9253"/>
                      <a:pt x="390623" y="14210"/>
                    </a:cubicBezTo>
                    <a:lnTo>
                      <a:pt x="390623" y="274956"/>
                    </a:lnTo>
                    <a:cubicBezTo>
                      <a:pt x="390623" y="280244"/>
                      <a:pt x="386326" y="284209"/>
                      <a:pt x="381369" y="284209"/>
                    </a:cubicBezTo>
                    <a:lnTo>
                      <a:pt x="14210" y="284209"/>
                    </a:lnTo>
                    <a:cubicBezTo>
                      <a:pt x="8923" y="284209"/>
                      <a:pt x="4957" y="279913"/>
                      <a:pt x="4957" y="274956"/>
                    </a:cubicBezTo>
                    <a:lnTo>
                      <a:pt x="4957" y="117649"/>
                    </a:lnTo>
                  </a:path>
                </a:pathLst>
              </a:custGeom>
              <a:noFill/>
              <a:ln w="19050" cap="flat">
                <a:solidFill>
                  <a:schemeClr val="tx1"/>
                </a:solidFill>
                <a:prstDash val="solid"/>
                <a:round/>
              </a:ln>
            </p:spPr>
            <p:txBody>
              <a:bodyPr rtlCol="0" anchor="ctr"/>
              <a:lstStyle/>
              <a:p>
                <a:endParaRPr lang="en-US"/>
              </a:p>
            </p:txBody>
          </p:sp>
          <p:sp>
            <p:nvSpPr>
              <p:cNvPr id="24" name="Freeform: Shape 23">
                <a:extLst>
                  <a:ext uri="{FF2B5EF4-FFF2-40B4-BE49-F238E27FC236}">
                    <a16:creationId xmlns:a16="http://schemas.microsoft.com/office/drawing/2014/main" id="{799FA6C9-57C1-43E9-B852-406401FF3AD5}"/>
                  </a:ext>
                </a:extLst>
              </p:cNvPr>
              <p:cNvSpPr/>
              <p:nvPr/>
            </p:nvSpPr>
            <p:spPr>
              <a:xfrm>
                <a:off x="2152944" y="2623828"/>
                <a:ext cx="178457" cy="175152"/>
              </a:xfrm>
              <a:custGeom>
                <a:avLst/>
                <a:gdLst>
                  <a:gd name="connsiteX0" fmla="*/ 13170 w 178457"/>
                  <a:gd name="connsiteY0" fmla="*/ 126039 h 175152"/>
                  <a:gd name="connsiteX1" fmla="*/ 41922 w 178457"/>
                  <a:gd name="connsiteY1" fmla="*/ 119429 h 175152"/>
                  <a:gd name="connsiteX2" fmla="*/ 119584 w 178457"/>
                  <a:gd name="connsiteY2" fmla="*/ 41767 h 175152"/>
                  <a:gd name="connsiteX3" fmla="*/ 126193 w 178457"/>
                  <a:gd name="connsiteY3" fmla="*/ 13016 h 175152"/>
                  <a:gd name="connsiteX4" fmla="*/ 157919 w 178457"/>
                  <a:gd name="connsiteY4" fmla="*/ 7728 h 175152"/>
                  <a:gd name="connsiteX5" fmla="*/ 142056 w 178457"/>
                  <a:gd name="connsiteY5" fmla="*/ 23591 h 175152"/>
                  <a:gd name="connsiteX6" fmla="*/ 154944 w 178457"/>
                  <a:gd name="connsiteY6" fmla="*/ 36149 h 175152"/>
                  <a:gd name="connsiteX7" fmla="*/ 170807 w 178457"/>
                  <a:gd name="connsiteY7" fmla="*/ 20286 h 175152"/>
                  <a:gd name="connsiteX8" fmla="*/ 165520 w 178457"/>
                  <a:gd name="connsiteY8" fmla="*/ 52012 h 175152"/>
                  <a:gd name="connsiteX9" fmla="*/ 136768 w 178457"/>
                  <a:gd name="connsiteY9" fmla="*/ 58622 h 175152"/>
                  <a:gd name="connsiteX10" fmla="*/ 59106 w 178457"/>
                  <a:gd name="connsiteY10" fmla="*/ 136284 h 175152"/>
                  <a:gd name="connsiteX11" fmla="*/ 52497 w 178457"/>
                  <a:gd name="connsiteY11" fmla="*/ 165035 h 175152"/>
                  <a:gd name="connsiteX12" fmla="*/ 20771 w 178457"/>
                  <a:gd name="connsiteY12" fmla="*/ 170323 h 175152"/>
                  <a:gd name="connsiteX13" fmla="*/ 36634 w 178457"/>
                  <a:gd name="connsiteY13" fmla="*/ 154460 h 175152"/>
                  <a:gd name="connsiteX14" fmla="*/ 24076 w 178457"/>
                  <a:gd name="connsiteY14" fmla="*/ 141902 h 175152"/>
                  <a:gd name="connsiteX15" fmla="*/ 8213 w 178457"/>
                  <a:gd name="connsiteY15" fmla="*/ 157764 h 175152"/>
                  <a:gd name="connsiteX16" fmla="*/ 13170 w 178457"/>
                  <a:gd name="connsiteY16" fmla="*/ 126039 h 175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8457" h="175152">
                    <a:moveTo>
                      <a:pt x="13170" y="126039"/>
                    </a:moveTo>
                    <a:cubicBezTo>
                      <a:pt x="20771" y="118107"/>
                      <a:pt x="32007" y="116124"/>
                      <a:pt x="41922" y="119429"/>
                    </a:cubicBezTo>
                    <a:lnTo>
                      <a:pt x="119584" y="41767"/>
                    </a:lnTo>
                    <a:cubicBezTo>
                      <a:pt x="116279" y="32184"/>
                      <a:pt x="118592" y="20947"/>
                      <a:pt x="126193" y="13016"/>
                    </a:cubicBezTo>
                    <a:cubicBezTo>
                      <a:pt x="134785" y="4424"/>
                      <a:pt x="147674" y="2771"/>
                      <a:pt x="157919" y="7728"/>
                    </a:cubicBezTo>
                    <a:lnTo>
                      <a:pt x="142056" y="23591"/>
                    </a:lnTo>
                    <a:lnTo>
                      <a:pt x="154944" y="36149"/>
                    </a:lnTo>
                    <a:lnTo>
                      <a:pt x="170807" y="20286"/>
                    </a:lnTo>
                    <a:cubicBezTo>
                      <a:pt x="175764" y="30531"/>
                      <a:pt x="174112" y="43420"/>
                      <a:pt x="165520" y="52012"/>
                    </a:cubicBezTo>
                    <a:cubicBezTo>
                      <a:pt x="157919" y="59613"/>
                      <a:pt x="146683" y="61926"/>
                      <a:pt x="136768" y="58622"/>
                    </a:cubicBezTo>
                    <a:lnTo>
                      <a:pt x="59106" y="136284"/>
                    </a:lnTo>
                    <a:cubicBezTo>
                      <a:pt x="62411" y="145867"/>
                      <a:pt x="60098" y="157103"/>
                      <a:pt x="52497" y="165035"/>
                    </a:cubicBezTo>
                    <a:cubicBezTo>
                      <a:pt x="43904" y="173627"/>
                      <a:pt x="31016" y="175280"/>
                      <a:pt x="20771" y="170323"/>
                    </a:cubicBezTo>
                    <a:lnTo>
                      <a:pt x="36634" y="154460"/>
                    </a:lnTo>
                    <a:lnTo>
                      <a:pt x="24076" y="141902"/>
                    </a:lnTo>
                    <a:lnTo>
                      <a:pt x="8213" y="157764"/>
                    </a:lnTo>
                    <a:cubicBezTo>
                      <a:pt x="2595" y="147520"/>
                      <a:pt x="4247" y="134631"/>
                      <a:pt x="13170" y="126039"/>
                    </a:cubicBezTo>
                    <a:close/>
                  </a:path>
                </a:pathLst>
              </a:custGeom>
              <a:noFill/>
              <a:ln w="19050" cap="flat">
                <a:solidFill>
                  <a:schemeClr val="tx1"/>
                </a:solidFill>
                <a:prstDash val="solid"/>
                <a:round/>
              </a:ln>
            </p:spPr>
            <p:txBody>
              <a:bodyPr rtlCol="0" anchor="ctr"/>
              <a:lstStyle/>
              <a:p>
                <a:endParaRPr lang="en-US"/>
              </a:p>
            </p:txBody>
          </p:sp>
          <p:sp>
            <p:nvSpPr>
              <p:cNvPr id="25" name="Freeform: Shape 24">
                <a:extLst>
                  <a:ext uri="{FF2B5EF4-FFF2-40B4-BE49-F238E27FC236}">
                    <a16:creationId xmlns:a16="http://schemas.microsoft.com/office/drawing/2014/main" id="{EBD2EFDF-769E-4686-B72C-6F52AB0044F1}"/>
                  </a:ext>
                </a:extLst>
              </p:cNvPr>
              <p:cNvSpPr/>
              <p:nvPr/>
            </p:nvSpPr>
            <p:spPr>
              <a:xfrm>
                <a:off x="1871330" y="2523491"/>
                <a:ext cx="56181" cy="9914"/>
              </a:xfrm>
              <a:custGeom>
                <a:avLst/>
                <a:gdLst>
                  <a:gd name="connsiteX0" fmla="*/ 4957 w 56180"/>
                  <a:gd name="connsiteY0" fmla="*/ 4957 h 9914"/>
                  <a:gd name="connsiteX1" fmla="*/ 54198 w 56180"/>
                  <a:gd name="connsiteY1" fmla="*/ 4957 h 9914"/>
                </a:gdLst>
                <a:ahLst/>
                <a:cxnLst>
                  <a:cxn ang="0">
                    <a:pos x="connsiteX0" y="connsiteY0"/>
                  </a:cxn>
                  <a:cxn ang="0">
                    <a:pos x="connsiteX1" y="connsiteY1"/>
                  </a:cxn>
                </a:cxnLst>
                <a:rect l="l" t="t" r="r" b="b"/>
                <a:pathLst>
                  <a:path w="56180" h="9914">
                    <a:moveTo>
                      <a:pt x="4957" y="4957"/>
                    </a:moveTo>
                    <a:lnTo>
                      <a:pt x="54198" y="4957"/>
                    </a:lnTo>
                  </a:path>
                </a:pathLst>
              </a:custGeom>
              <a:ln w="19050" cap="flat">
                <a:solidFill>
                  <a:schemeClr val="tx1"/>
                </a:solidFill>
                <a:prstDash val="solid"/>
                <a:round/>
              </a:ln>
            </p:spPr>
            <p:txBody>
              <a:bodyPr rtlCol="0" anchor="ctr"/>
              <a:lstStyle/>
              <a:p>
                <a:endParaRPr lang="en-US"/>
              </a:p>
            </p:txBody>
          </p:sp>
          <p:sp>
            <p:nvSpPr>
              <p:cNvPr id="26" name="Freeform: Shape 25">
                <a:extLst>
                  <a:ext uri="{FF2B5EF4-FFF2-40B4-BE49-F238E27FC236}">
                    <a16:creationId xmlns:a16="http://schemas.microsoft.com/office/drawing/2014/main" id="{E3DC28C9-C6D3-452C-81A8-B62292D6BB03}"/>
                  </a:ext>
                </a:extLst>
              </p:cNvPr>
              <p:cNvSpPr/>
              <p:nvPr/>
            </p:nvSpPr>
            <p:spPr>
              <a:xfrm>
                <a:off x="1838613" y="2539684"/>
                <a:ext cx="49571" cy="9914"/>
              </a:xfrm>
              <a:custGeom>
                <a:avLst/>
                <a:gdLst>
                  <a:gd name="connsiteX0" fmla="*/ 4957 w 49571"/>
                  <a:gd name="connsiteY0" fmla="*/ 4957 h 9914"/>
                  <a:gd name="connsiteX1" fmla="*/ 45936 w 49571"/>
                  <a:gd name="connsiteY1" fmla="*/ 4957 h 9914"/>
                </a:gdLst>
                <a:ahLst/>
                <a:cxnLst>
                  <a:cxn ang="0">
                    <a:pos x="connsiteX0" y="connsiteY0"/>
                  </a:cxn>
                  <a:cxn ang="0">
                    <a:pos x="connsiteX1" y="connsiteY1"/>
                  </a:cxn>
                </a:cxnLst>
                <a:rect l="l" t="t" r="r" b="b"/>
                <a:pathLst>
                  <a:path w="49571" h="9914">
                    <a:moveTo>
                      <a:pt x="4957" y="4957"/>
                    </a:moveTo>
                    <a:lnTo>
                      <a:pt x="45936" y="4957"/>
                    </a:lnTo>
                  </a:path>
                </a:pathLst>
              </a:custGeom>
              <a:ln w="19050" cap="flat">
                <a:solidFill>
                  <a:schemeClr val="tx1"/>
                </a:solidFill>
                <a:prstDash val="solid"/>
                <a:round/>
              </a:ln>
            </p:spPr>
            <p:txBody>
              <a:bodyPr rtlCol="0" anchor="ctr"/>
              <a:lstStyle/>
              <a:p>
                <a:endParaRPr lang="en-US"/>
              </a:p>
            </p:txBody>
          </p:sp>
          <p:sp>
            <p:nvSpPr>
              <p:cNvPr id="27" name="Freeform: Shape 26">
                <a:extLst>
                  <a:ext uri="{FF2B5EF4-FFF2-40B4-BE49-F238E27FC236}">
                    <a16:creationId xmlns:a16="http://schemas.microsoft.com/office/drawing/2014/main" id="{FCBBF704-C4F0-4F1A-A7C2-C0B0320B11FF}"/>
                  </a:ext>
                </a:extLst>
              </p:cNvPr>
              <p:cNvSpPr/>
              <p:nvPr/>
            </p:nvSpPr>
            <p:spPr>
              <a:xfrm>
                <a:off x="1826385" y="2523491"/>
                <a:ext cx="33048" cy="9914"/>
              </a:xfrm>
              <a:custGeom>
                <a:avLst/>
                <a:gdLst>
                  <a:gd name="connsiteX0" fmla="*/ 29412 w 33047"/>
                  <a:gd name="connsiteY0" fmla="*/ 4957 h 9914"/>
                  <a:gd name="connsiteX1" fmla="*/ 4957 w 33047"/>
                  <a:gd name="connsiteY1" fmla="*/ 4957 h 9914"/>
                </a:gdLst>
                <a:ahLst/>
                <a:cxnLst>
                  <a:cxn ang="0">
                    <a:pos x="connsiteX0" y="connsiteY0"/>
                  </a:cxn>
                  <a:cxn ang="0">
                    <a:pos x="connsiteX1" y="connsiteY1"/>
                  </a:cxn>
                </a:cxnLst>
                <a:rect l="l" t="t" r="r" b="b"/>
                <a:pathLst>
                  <a:path w="33047" h="9914">
                    <a:moveTo>
                      <a:pt x="29412" y="4957"/>
                    </a:moveTo>
                    <a:lnTo>
                      <a:pt x="4957" y="4957"/>
                    </a:lnTo>
                  </a:path>
                </a:pathLst>
              </a:custGeom>
              <a:ln w="19050" cap="flat">
                <a:solidFill>
                  <a:schemeClr val="tx1"/>
                </a:solidFill>
                <a:prstDash val="solid"/>
                <a:round/>
              </a:ln>
            </p:spPr>
            <p:txBody>
              <a:bodyPr rtlCol="0" anchor="ctr"/>
              <a:lstStyle/>
              <a:p>
                <a:endParaRPr lang="en-US"/>
              </a:p>
            </p:txBody>
          </p:sp>
          <p:sp>
            <p:nvSpPr>
              <p:cNvPr id="28" name="Freeform: Shape 27">
                <a:extLst>
                  <a:ext uri="{FF2B5EF4-FFF2-40B4-BE49-F238E27FC236}">
                    <a16:creationId xmlns:a16="http://schemas.microsoft.com/office/drawing/2014/main" id="{EF458146-AEE2-472D-ADAF-C7A3F6A17D8C}"/>
                  </a:ext>
                </a:extLst>
              </p:cNvPr>
              <p:cNvSpPr/>
              <p:nvPr/>
            </p:nvSpPr>
            <p:spPr>
              <a:xfrm>
                <a:off x="1887854" y="2539684"/>
                <a:ext cx="29743" cy="9914"/>
              </a:xfrm>
              <a:custGeom>
                <a:avLst/>
                <a:gdLst>
                  <a:gd name="connsiteX0" fmla="*/ 25447 w 29742"/>
                  <a:gd name="connsiteY0" fmla="*/ 4957 h 9914"/>
                  <a:gd name="connsiteX1" fmla="*/ 4957 w 29742"/>
                  <a:gd name="connsiteY1" fmla="*/ 4957 h 9914"/>
                </a:gdLst>
                <a:ahLst/>
                <a:cxnLst>
                  <a:cxn ang="0">
                    <a:pos x="connsiteX0" y="connsiteY0"/>
                  </a:cxn>
                  <a:cxn ang="0">
                    <a:pos x="connsiteX1" y="connsiteY1"/>
                  </a:cxn>
                </a:cxnLst>
                <a:rect l="l" t="t" r="r" b="b"/>
                <a:pathLst>
                  <a:path w="29742" h="9914">
                    <a:moveTo>
                      <a:pt x="25447" y="4957"/>
                    </a:moveTo>
                    <a:lnTo>
                      <a:pt x="4957" y="4957"/>
                    </a:lnTo>
                  </a:path>
                </a:pathLst>
              </a:custGeom>
              <a:ln w="19050" cap="flat">
                <a:solidFill>
                  <a:schemeClr val="tx1"/>
                </a:solidFill>
                <a:prstDash val="solid"/>
                <a:round/>
              </a:ln>
            </p:spPr>
            <p:txBody>
              <a:bodyPr rtlCol="0" anchor="ctr"/>
              <a:lstStyle/>
              <a:p>
                <a:endParaRPr lang="en-US"/>
              </a:p>
            </p:txBody>
          </p:sp>
          <p:sp>
            <p:nvSpPr>
              <p:cNvPr id="29" name="Freeform: Shape 28">
                <a:extLst>
                  <a:ext uri="{FF2B5EF4-FFF2-40B4-BE49-F238E27FC236}">
                    <a16:creationId xmlns:a16="http://schemas.microsoft.com/office/drawing/2014/main" id="{5E38A6DE-51F0-4FA9-AA51-40F285640BF8}"/>
                  </a:ext>
                </a:extLst>
              </p:cNvPr>
              <p:cNvSpPr/>
              <p:nvPr/>
            </p:nvSpPr>
            <p:spPr>
              <a:xfrm>
                <a:off x="1902725" y="2484825"/>
                <a:ext cx="185067" cy="185067"/>
              </a:xfrm>
              <a:custGeom>
                <a:avLst/>
                <a:gdLst>
                  <a:gd name="connsiteX0" fmla="*/ 4957 w 185066"/>
                  <a:gd name="connsiteY0" fmla="*/ 92864 h 185066"/>
                  <a:gd name="connsiteX1" fmla="*/ 92864 w 185066"/>
                  <a:gd name="connsiteY1" fmla="*/ 180770 h 185066"/>
                  <a:gd name="connsiteX2" fmla="*/ 180770 w 185066"/>
                  <a:gd name="connsiteY2" fmla="*/ 92864 h 185066"/>
                  <a:gd name="connsiteX3" fmla="*/ 148714 w 185066"/>
                  <a:gd name="connsiteY3" fmla="*/ 25116 h 185066"/>
                  <a:gd name="connsiteX4" fmla="*/ 92864 w 185066"/>
                  <a:gd name="connsiteY4" fmla="*/ 4957 h 185066"/>
                  <a:gd name="connsiteX5" fmla="*/ 28421 w 185066"/>
                  <a:gd name="connsiteY5" fmla="*/ 33048 h 185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066" h="185066">
                    <a:moveTo>
                      <a:pt x="4957" y="92864"/>
                    </a:moveTo>
                    <a:cubicBezTo>
                      <a:pt x="4957" y="141444"/>
                      <a:pt x="44284" y="180770"/>
                      <a:pt x="92864" y="180770"/>
                    </a:cubicBezTo>
                    <a:cubicBezTo>
                      <a:pt x="141444" y="180770"/>
                      <a:pt x="180770" y="141444"/>
                      <a:pt x="180770" y="92864"/>
                    </a:cubicBezTo>
                    <a:cubicBezTo>
                      <a:pt x="180770" y="65434"/>
                      <a:pt x="168212" y="41310"/>
                      <a:pt x="148714" y="25116"/>
                    </a:cubicBezTo>
                    <a:cubicBezTo>
                      <a:pt x="133512" y="12228"/>
                      <a:pt x="114014" y="4957"/>
                      <a:pt x="92864" y="4957"/>
                    </a:cubicBezTo>
                    <a:cubicBezTo>
                      <a:pt x="67417" y="4957"/>
                      <a:pt x="44284" y="15863"/>
                      <a:pt x="28421" y="33048"/>
                    </a:cubicBezTo>
                  </a:path>
                </a:pathLst>
              </a:custGeom>
              <a:noFill/>
              <a:ln w="19050" cap="flat">
                <a:solidFill>
                  <a:schemeClr val="tx1"/>
                </a:solidFill>
                <a:prstDash val="solid"/>
                <a:round/>
              </a:ln>
            </p:spPr>
            <p:txBody>
              <a:bodyPr rtlCol="0" anchor="ctr"/>
              <a:lstStyle/>
              <a:p>
                <a:endParaRPr lang="en-US"/>
              </a:p>
            </p:txBody>
          </p:sp>
          <p:sp>
            <p:nvSpPr>
              <p:cNvPr id="30" name="Freeform: Shape 29">
                <a:extLst>
                  <a:ext uri="{FF2B5EF4-FFF2-40B4-BE49-F238E27FC236}">
                    <a16:creationId xmlns:a16="http://schemas.microsoft.com/office/drawing/2014/main" id="{7C7A7073-B62D-4755-ABEB-E30344340571}"/>
                  </a:ext>
                </a:extLst>
              </p:cNvPr>
              <p:cNvSpPr/>
              <p:nvPr/>
            </p:nvSpPr>
            <p:spPr>
              <a:xfrm>
                <a:off x="1923876" y="2505976"/>
                <a:ext cx="142105" cy="142105"/>
              </a:xfrm>
              <a:custGeom>
                <a:avLst/>
                <a:gdLst>
                  <a:gd name="connsiteX0" fmla="*/ 138469 w 142104"/>
                  <a:gd name="connsiteY0" fmla="*/ 71713 h 142104"/>
                  <a:gd name="connsiteX1" fmla="*/ 71713 w 142104"/>
                  <a:gd name="connsiteY1" fmla="*/ 138469 h 142104"/>
                  <a:gd name="connsiteX2" fmla="*/ 4957 w 142104"/>
                  <a:gd name="connsiteY2" fmla="*/ 71713 h 142104"/>
                  <a:gd name="connsiteX3" fmla="*/ 71713 w 142104"/>
                  <a:gd name="connsiteY3" fmla="*/ 4957 h 142104"/>
                </a:gdLst>
                <a:ahLst/>
                <a:cxnLst>
                  <a:cxn ang="0">
                    <a:pos x="connsiteX0" y="connsiteY0"/>
                  </a:cxn>
                  <a:cxn ang="0">
                    <a:pos x="connsiteX1" y="connsiteY1"/>
                  </a:cxn>
                  <a:cxn ang="0">
                    <a:pos x="connsiteX2" y="connsiteY2"/>
                  </a:cxn>
                  <a:cxn ang="0">
                    <a:pos x="connsiteX3" y="connsiteY3"/>
                  </a:cxn>
                </a:cxnLst>
                <a:rect l="l" t="t" r="r" b="b"/>
                <a:pathLst>
                  <a:path w="142104" h="142104">
                    <a:moveTo>
                      <a:pt x="138469" y="71713"/>
                    </a:moveTo>
                    <a:cubicBezTo>
                      <a:pt x="138469" y="108396"/>
                      <a:pt x="108396" y="138469"/>
                      <a:pt x="71713" y="138469"/>
                    </a:cubicBezTo>
                    <a:cubicBezTo>
                      <a:pt x="35030" y="138469"/>
                      <a:pt x="4957" y="108396"/>
                      <a:pt x="4957" y="71713"/>
                    </a:cubicBezTo>
                    <a:cubicBezTo>
                      <a:pt x="4957" y="35030"/>
                      <a:pt x="35030" y="4957"/>
                      <a:pt x="71713" y="4957"/>
                    </a:cubicBezTo>
                  </a:path>
                </a:pathLst>
              </a:custGeom>
              <a:noFill/>
              <a:ln w="19050" cap="flat">
                <a:solidFill>
                  <a:schemeClr val="tx1"/>
                </a:solidFill>
                <a:prstDash val="solid"/>
                <a:round/>
              </a:ln>
            </p:spPr>
            <p:txBody>
              <a:bodyPr rtlCol="0" anchor="ctr"/>
              <a:lstStyle/>
              <a:p>
                <a:endParaRPr lang="en-US"/>
              </a:p>
            </p:txBody>
          </p:sp>
          <p:sp>
            <p:nvSpPr>
              <p:cNvPr id="31" name="Freeform: Shape 30">
                <a:extLst>
                  <a:ext uri="{FF2B5EF4-FFF2-40B4-BE49-F238E27FC236}">
                    <a16:creationId xmlns:a16="http://schemas.microsoft.com/office/drawing/2014/main" id="{97A1DFB5-D4B9-4F2E-AD6B-4A98F7F9635E}"/>
                  </a:ext>
                </a:extLst>
              </p:cNvPr>
              <p:cNvSpPr/>
              <p:nvPr/>
            </p:nvSpPr>
            <p:spPr>
              <a:xfrm>
                <a:off x="1871330" y="2556208"/>
                <a:ext cx="33048" cy="9914"/>
              </a:xfrm>
              <a:custGeom>
                <a:avLst/>
                <a:gdLst>
                  <a:gd name="connsiteX0" fmla="*/ 4957 w 33047"/>
                  <a:gd name="connsiteY0" fmla="*/ 4957 h 9914"/>
                  <a:gd name="connsiteX1" fmla="*/ 29743 w 33047"/>
                  <a:gd name="connsiteY1" fmla="*/ 4957 h 9914"/>
                </a:gdLst>
                <a:ahLst/>
                <a:cxnLst>
                  <a:cxn ang="0">
                    <a:pos x="connsiteX0" y="connsiteY0"/>
                  </a:cxn>
                  <a:cxn ang="0">
                    <a:pos x="connsiteX1" y="connsiteY1"/>
                  </a:cxn>
                </a:cxnLst>
                <a:rect l="l" t="t" r="r" b="b"/>
                <a:pathLst>
                  <a:path w="33047" h="9914">
                    <a:moveTo>
                      <a:pt x="4957" y="4957"/>
                    </a:moveTo>
                    <a:lnTo>
                      <a:pt x="29743" y="4957"/>
                    </a:lnTo>
                  </a:path>
                </a:pathLst>
              </a:custGeom>
              <a:ln w="19050" cap="flat">
                <a:solidFill>
                  <a:schemeClr val="tx1"/>
                </a:solidFill>
                <a:prstDash val="solid"/>
                <a:round/>
              </a:ln>
            </p:spPr>
            <p:txBody>
              <a:bodyPr rtlCol="0" anchor="ctr"/>
              <a:lstStyle/>
              <a:p>
                <a:endParaRPr lang="en-US"/>
              </a:p>
            </p:txBody>
          </p:sp>
          <p:sp>
            <p:nvSpPr>
              <p:cNvPr id="32" name="Freeform: Shape 31">
                <a:extLst>
                  <a:ext uri="{FF2B5EF4-FFF2-40B4-BE49-F238E27FC236}">
                    <a16:creationId xmlns:a16="http://schemas.microsoft.com/office/drawing/2014/main" id="{A20B32F9-93CD-4CB6-BD07-DDA275B3B77C}"/>
                  </a:ext>
                </a:extLst>
              </p:cNvPr>
              <p:cNvSpPr/>
              <p:nvPr/>
            </p:nvSpPr>
            <p:spPr>
              <a:xfrm>
                <a:off x="1959567" y="2533405"/>
                <a:ext cx="42962" cy="76009"/>
              </a:xfrm>
              <a:custGeom>
                <a:avLst/>
                <a:gdLst>
                  <a:gd name="connsiteX0" fmla="*/ 4957 w 42961"/>
                  <a:gd name="connsiteY0" fmla="*/ 73035 h 76009"/>
                  <a:gd name="connsiteX1" fmla="*/ 39988 w 42961"/>
                  <a:gd name="connsiteY1" fmla="*/ 44614 h 76009"/>
                  <a:gd name="connsiteX2" fmla="*/ 39988 w 42961"/>
                  <a:gd name="connsiteY2" fmla="*/ 4957 h 76009"/>
                </a:gdLst>
                <a:ahLst/>
                <a:cxnLst>
                  <a:cxn ang="0">
                    <a:pos x="connsiteX0" y="connsiteY0"/>
                  </a:cxn>
                  <a:cxn ang="0">
                    <a:pos x="connsiteX1" y="connsiteY1"/>
                  </a:cxn>
                  <a:cxn ang="0">
                    <a:pos x="connsiteX2" y="connsiteY2"/>
                  </a:cxn>
                </a:cxnLst>
                <a:rect l="l" t="t" r="r" b="b"/>
                <a:pathLst>
                  <a:path w="42961" h="76009">
                    <a:moveTo>
                      <a:pt x="4957" y="73035"/>
                    </a:moveTo>
                    <a:lnTo>
                      <a:pt x="39988" y="44614"/>
                    </a:lnTo>
                    <a:lnTo>
                      <a:pt x="39988" y="4957"/>
                    </a:lnTo>
                  </a:path>
                </a:pathLst>
              </a:custGeom>
              <a:noFill/>
              <a:ln w="19050" cap="flat">
                <a:solidFill>
                  <a:schemeClr val="tx1"/>
                </a:solidFill>
                <a:prstDash val="solid"/>
                <a:round/>
              </a:ln>
            </p:spPr>
            <p:txBody>
              <a:bodyPr rtlCol="0" anchor="ctr"/>
              <a:lstStyle/>
              <a:p>
                <a:endParaRPr lang="en-US"/>
              </a:p>
            </p:txBody>
          </p:sp>
          <p:sp>
            <p:nvSpPr>
              <p:cNvPr id="33" name="Freeform: Shape 32">
                <a:extLst>
                  <a:ext uri="{FF2B5EF4-FFF2-40B4-BE49-F238E27FC236}">
                    <a16:creationId xmlns:a16="http://schemas.microsoft.com/office/drawing/2014/main" id="{6C5C333B-1C17-4BF8-A09E-F02404018B08}"/>
                  </a:ext>
                </a:extLst>
              </p:cNvPr>
              <p:cNvSpPr/>
              <p:nvPr/>
            </p:nvSpPr>
            <p:spPr>
              <a:xfrm>
                <a:off x="2060362" y="2696661"/>
                <a:ext cx="152019" cy="9914"/>
              </a:xfrm>
              <a:custGeom>
                <a:avLst/>
                <a:gdLst>
                  <a:gd name="connsiteX0" fmla="*/ 148714 w 152018"/>
                  <a:gd name="connsiteY0" fmla="*/ 4957 h 9914"/>
                  <a:gd name="connsiteX1" fmla="*/ 4957 w 152018"/>
                  <a:gd name="connsiteY1" fmla="*/ 4957 h 9914"/>
                </a:gdLst>
                <a:ahLst/>
                <a:cxnLst>
                  <a:cxn ang="0">
                    <a:pos x="connsiteX0" y="connsiteY0"/>
                  </a:cxn>
                  <a:cxn ang="0">
                    <a:pos x="connsiteX1" y="connsiteY1"/>
                  </a:cxn>
                </a:cxnLst>
                <a:rect l="l" t="t" r="r" b="b"/>
                <a:pathLst>
                  <a:path w="152018" h="9914">
                    <a:moveTo>
                      <a:pt x="148714" y="4957"/>
                    </a:moveTo>
                    <a:lnTo>
                      <a:pt x="4957" y="4957"/>
                    </a:lnTo>
                  </a:path>
                </a:pathLst>
              </a:custGeom>
              <a:ln w="19050" cap="flat">
                <a:solidFill>
                  <a:schemeClr val="tx1"/>
                </a:solid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426818D1-13AF-4648-A80E-DDC7BAF0D6A7}"/>
                  </a:ext>
                </a:extLst>
              </p:cNvPr>
              <p:cNvSpPr/>
              <p:nvPr/>
            </p:nvSpPr>
            <p:spPr>
              <a:xfrm>
                <a:off x="2035907" y="2692364"/>
                <a:ext cx="16524" cy="16524"/>
              </a:xfrm>
              <a:custGeom>
                <a:avLst/>
                <a:gdLst>
                  <a:gd name="connsiteX0" fmla="*/ 4957 w 16523"/>
                  <a:gd name="connsiteY0" fmla="*/ 4957 h 16523"/>
                  <a:gd name="connsiteX1" fmla="*/ 13219 w 16523"/>
                  <a:gd name="connsiteY1" fmla="*/ 4957 h 16523"/>
                  <a:gd name="connsiteX2" fmla="*/ 13219 w 16523"/>
                  <a:gd name="connsiteY2" fmla="*/ 13219 h 16523"/>
                  <a:gd name="connsiteX3" fmla="*/ 4957 w 16523"/>
                  <a:gd name="connsiteY3" fmla="*/ 13219 h 16523"/>
                </a:gdLst>
                <a:ahLst/>
                <a:cxnLst>
                  <a:cxn ang="0">
                    <a:pos x="connsiteX0" y="connsiteY0"/>
                  </a:cxn>
                  <a:cxn ang="0">
                    <a:pos x="connsiteX1" y="connsiteY1"/>
                  </a:cxn>
                  <a:cxn ang="0">
                    <a:pos x="connsiteX2" y="connsiteY2"/>
                  </a:cxn>
                  <a:cxn ang="0">
                    <a:pos x="connsiteX3" y="connsiteY3"/>
                  </a:cxn>
                </a:cxnLst>
                <a:rect l="l" t="t" r="r" b="b"/>
                <a:pathLst>
                  <a:path w="16523" h="16523">
                    <a:moveTo>
                      <a:pt x="4957" y="4957"/>
                    </a:moveTo>
                    <a:lnTo>
                      <a:pt x="13219" y="4957"/>
                    </a:lnTo>
                    <a:lnTo>
                      <a:pt x="13219" y="13219"/>
                    </a:lnTo>
                    <a:lnTo>
                      <a:pt x="4957" y="13219"/>
                    </a:lnTo>
                    <a:close/>
                  </a:path>
                </a:pathLst>
              </a:custGeom>
              <a:solidFill>
                <a:srgbClr val="9DA5A9"/>
              </a:solidFill>
              <a:ln w="19050" cap="flat">
                <a:solidFill>
                  <a:schemeClr val="tx1"/>
                </a:solid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A8DAA37C-3472-4F1E-A1D6-570BAD636A60}"/>
                  </a:ext>
                </a:extLst>
              </p:cNvPr>
              <p:cNvSpPr/>
              <p:nvPr/>
            </p:nvSpPr>
            <p:spPr>
              <a:xfrm>
                <a:off x="2060362" y="2725412"/>
                <a:ext cx="99143" cy="9914"/>
              </a:xfrm>
              <a:custGeom>
                <a:avLst/>
                <a:gdLst>
                  <a:gd name="connsiteX0" fmla="*/ 95508 w 99142"/>
                  <a:gd name="connsiteY0" fmla="*/ 4957 h 9914"/>
                  <a:gd name="connsiteX1" fmla="*/ 4957 w 99142"/>
                  <a:gd name="connsiteY1" fmla="*/ 4957 h 9914"/>
                </a:gdLst>
                <a:ahLst/>
                <a:cxnLst>
                  <a:cxn ang="0">
                    <a:pos x="connsiteX0" y="connsiteY0"/>
                  </a:cxn>
                  <a:cxn ang="0">
                    <a:pos x="connsiteX1" y="connsiteY1"/>
                  </a:cxn>
                </a:cxnLst>
                <a:rect l="l" t="t" r="r" b="b"/>
                <a:pathLst>
                  <a:path w="99142" h="9914">
                    <a:moveTo>
                      <a:pt x="95508" y="4957"/>
                    </a:moveTo>
                    <a:lnTo>
                      <a:pt x="4957" y="4957"/>
                    </a:lnTo>
                  </a:path>
                </a:pathLst>
              </a:custGeom>
              <a:ln w="19050" cap="flat">
                <a:solidFill>
                  <a:schemeClr val="tx1"/>
                </a:solid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676AFD7E-F196-465A-A454-F0EF37624EA9}"/>
                  </a:ext>
                </a:extLst>
              </p:cNvPr>
              <p:cNvSpPr/>
              <p:nvPr/>
            </p:nvSpPr>
            <p:spPr>
              <a:xfrm>
                <a:off x="2035907" y="2721116"/>
                <a:ext cx="16524" cy="16524"/>
              </a:xfrm>
              <a:custGeom>
                <a:avLst/>
                <a:gdLst>
                  <a:gd name="connsiteX0" fmla="*/ 4957 w 16523"/>
                  <a:gd name="connsiteY0" fmla="*/ 4957 h 16523"/>
                  <a:gd name="connsiteX1" fmla="*/ 13219 w 16523"/>
                  <a:gd name="connsiteY1" fmla="*/ 4957 h 16523"/>
                  <a:gd name="connsiteX2" fmla="*/ 13219 w 16523"/>
                  <a:gd name="connsiteY2" fmla="*/ 13219 h 16523"/>
                  <a:gd name="connsiteX3" fmla="*/ 4957 w 16523"/>
                  <a:gd name="connsiteY3" fmla="*/ 13219 h 16523"/>
                </a:gdLst>
                <a:ahLst/>
                <a:cxnLst>
                  <a:cxn ang="0">
                    <a:pos x="connsiteX0" y="connsiteY0"/>
                  </a:cxn>
                  <a:cxn ang="0">
                    <a:pos x="connsiteX1" y="connsiteY1"/>
                  </a:cxn>
                  <a:cxn ang="0">
                    <a:pos x="connsiteX2" y="connsiteY2"/>
                  </a:cxn>
                  <a:cxn ang="0">
                    <a:pos x="connsiteX3" y="connsiteY3"/>
                  </a:cxn>
                </a:cxnLst>
                <a:rect l="l" t="t" r="r" b="b"/>
                <a:pathLst>
                  <a:path w="16523" h="16523">
                    <a:moveTo>
                      <a:pt x="4957" y="4957"/>
                    </a:moveTo>
                    <a:lnTo>
                      <a:pt x="13219" y="4957"/>
                    </a:lnTo>
                    <a:lnTo>
                      <a:pt x="13219" y="13219"/>
                    </a:lnTo>
                    <a:lnTo>
                      <a:pt x="4957" y="13219"/>
                    </a:lnTo>
                    <a:close/>
                  </a:path>
                </a:pathLst>
              </a:custGeom>
              <a:solidFill>
                <a:srgbClr val="9DA5A9"/>
              </a:solidFill>
              <a:ln w="19050" cap="flat">
                <a:solidFill>
                  <a:schemeClr val="tx1"/>
                </a:solid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0D150169-71C8-4468-A8D7-DBEAD0971203}"/>
                  </a:ext>
                </a:extLst>
              </p:cNvPr>
              <p:cNvSpPr/>
              <p:nvPr/>
            </p:nvSpPr>
            <p:spPr>
              <a:xfrm>
                <a:off x="2072590" y="2639158"/>
                <a:ext cx="181762" cy="9914"/>
              </a:xfrm>
              <a:custGeom>
                <a:avLst/>
                <a:gdLst>
                  <a:gd name="connsiteX0" fmla="*/ 177796 w 181761"/>
                  <a:gd name="connsiteY0" fmla="*/ 4957 h 9914"/>
                  <a:gd name="connsiteX1" fmla="*/ 4957 w 181761"/>
                  <a:gd name="connsiteY1" fmla="*/ 4957 h 9914"/>
                </a:gdLst>
                <a:ahLst/>
                <a:cxnLst>
                  <a:cxn ang="0">
                    <a:pos x="connsiteX0" y="connsiteY0"/>
                  </a:cxn>
                  <a:cxn ang="0">
                    <a:pos x="connsiteX1" y="connsiteY1"/>
                  </a:cxn>
                </a:cxnLst>
                <a:rect l="l" t="t" r="r" b="b"/>
                <a:pathLst>
                  <a:path w="181761" h="9914">
                    <a:moveTo>
                      <a:pt x="177796" y="4957"/>
                    </a:moveTo>
                    <a:lnTo>
                      <a:pt x="4957" y="4957"/>
                    </a:lnTo>
                  </a:path>
                </a:pathLst>
              </a:custGeom>
              <a:ln w="19050" cap="flat">
                <a:solidFill>
                  <a:schemeClr val="tx1"/>
                </a:solid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7E743D27-52A1-4544-B501-C053CEDEBD4F}"/>
                  </a:ext>
                </a:extLst>
              </p:cNvPr>
              <p:cNvSpPr/>
              <p:nvPr/>
            </p:nvSpPr>
            <p:spPr>
              <a:xfrm>
                <a:off x="2060362" y="2667909"/>
                <a:ext cx="161933" cy="9914"/>
              </a:xfrm>
              <a:custGeom>
                <a:avLst/>
                <a:gdLst>
                  <a:gd name="connsiteX0" fmla="*/ 156976 w 161933"/>
                  <a:gd name="connsiteY0" fmla="*/ 4957 h 9914"/>
                  <a:gd name="connsiteX1" fmla="*/ 4957 w 161933"/>
                  <a:gd name="connsiteY1" fmla="*/ 4957 h 9914"/>
                </a:gdLst>
                <a:ahLst/>
                <a:cxnLst>
                  <a:cxn ang="0">
                    <a:pos x="connsiteX0" y="connsiteY0"/>
                  </a:cxn>
                  <a:cxn ang="0">
                    <a:pos x="connsiteX1" y="connsiteY1"/>
                  </a:cxn>
                </a:cxnLst>
                <a:rect l="l" t="t" r="r" b="b"/>
                <a:pathLst>
                  <a:path w="161933" h="9914">
                    <a:moveTo>
                      <a:pt x="156976" y="4957"/>
                    </a:moveTo>
                    <a:lnTo>
                      <a:pt x="4957" y="4957"/>
                    </a:lnTo>
                  </a:path>
                </a:pathLst>
              </a:custGeom>
              <a:ln w="19050" cap="flat">
                <a:solidFill>
                  <a:schemeClr val="tx1"/>
                </a:solid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0FC9B6DC-B680-41D9-91D4-1458FD18FB99}"/>
                  </a:ext>
                </a:extLst>
              </p:cNvPr>
              <p:cNvSpPr/>
              <p:nvPr/>
            </p:nvSpPr>
            <p:spPr>
              <a:xfrm>
                <a:off x="2035907" y="2663613"/>
                <a:ext cx="16524" cy="16524"/>
              </a:xfrm>
              <a:custGeom>
                <a:avLst/>
                <a:gdLst>
                  <a:gd name="connsiteX0" fmla="*/ 4957 w 16523"/>
                  <a:gd name="connsiteY0" fmla="*/ 4957 h 16523"/>
                  <a:gd name="connsiteX1" fmla="*/ 13219 w 16523"/>
                  <a:gd name="connsiteY1" fmla="*/ 4957 h 16523"/>
                  <a:gd name="connsiteX2" fmla="*/ 13219 w 16523"/>
                  <a:gd name="connsiteY2" fmla="*/ 13219 h 16523"/>
                  <a:gd name="connsiteX3" fmla="*/ 4957 w 16523"/>
                  <a:gd name="connsiteY3" fmla="*/ 13219 h 16523"/>
                </a:gdLst>
                <a:ahLst/>
                <a:cxnLst>
                  <a:cxn ang="0">
                    <a:pos x="connsiteX0" y="connsiteY0"/>
                  </a:cxn>
                  <a:cxn ang="0">
                    <a:pos x="connsiteX1" y="connsiteY1"/>
                  </a:cxn>
                  <a:cxn ang="0">
                    <a:pos x="connsiteX2" y="connsiteY2"/>
                  </a:cxn>
                  <a:cxn ang="0">
                    <a:pos x="connsiteX3" y="connsiteY3"/>
                  </a:cxn>
                </a:cxnLst>
                <a:rect l="l" t="t" r="r" b="b"/>
                <a:pathLst>
                  <a:path w="16523" h="16523">
                    <a:moveTo>
                      <a:pt x="4957" y="4957"/>
                    </a:moveTo>
                    <a:lnTo>
                      <a:pt x="13219" y="4957"/>
                    </a:lnTo>
                    <a:lnTo>
                      <a:pt x="13219" y="13219"/>
                    </a:lnTo>
                    <a:lnTo>
                      <a:pt x="4957" y="13219"/>
                    </a:lnTo>
                    <a:close/>
                  </a:path>
                </a:pathLst>
              </a:custGeom>
              <a:solidFill>
                <a:srgbClr val="9DA5A9"/>
              </a:solidFill>
              <a:ln w="19050" cap="flat">
                <a:solidFill>
                  <a:schemeClr val="tx1"/>
                </a:solid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08544388-25A1-4926-A05C-8CA69D704EE9}"/>
                  </a:ext>
                </a:extLst>
              </p:cNvPr>
              <p:cNvSpPr/>
              <p:nvPr/>
            </p:nvSpPr>
            <p:spPr>
              <a:xfrm>
                <a:off x="2060362" y="2754163"/>
                <a:ext cx="82619" cy="9914"/>
              </a:xfrm>
              <a:custGeom>
                <a:avLst/>
                <a:gdLst>
                  <a:gd name="connsiteX0" fmla="*/ 78984 w 82619"/>
                  <a:gd name="connsiteY0" fmla="*/ 4957 h 9914"/>
                  <a:gd name="connsiteX1" fmla="*/ 4957 w 82619"/>
                  <a:gd name="connsiteY1" fmla="*/ 4957 h 9914"/>
                </a:gdLst>
                <a:ahLst/>
                <a:cxnLst>
                  <a:cxn ang="0">
                    <a:pos x="connsiteX0" y="connsiteY0"/>
                  </a:cxn>
                  <a:cxn ang="0">
                    <a:pos x="connsiteX1" y="connsiteY1"/>
                  </a:cxn>
                </a:cxnLst>
                <a:rect l="l" t="t" r="r" b="b"/>
                <a:pathLst>
                  <a:path w="82619" h="9914">
                    <a:moveTo>
                      <a:pt x="78984" y="4957"/>
                    </a:moveTo>
                    <a:lnTo>
                      <a:pt x="4957" y="4957"/>
                    </a:lnTo>
                  </a:path>
                </a:pathLst>
              </a:custGeom>
              <a:ln w="19050" cap="flat">
                <a:solidFill>
                  <a:schemeClr val="tx1"/>
                </a:solid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658A5B69-1334-4E69-B3D5-719E02033A81}"/>
                  </a:ext>
                </a:extLst>
              </p:cNvPr>
              <p:cNvSpPr/>
              <p:nvPr/>
            </p:nvSpPr>
            <p:spPr>
              <a:xfrm>
                <a:off x="2035907" y="2749867"/>
                <a:ext cx="16524" cy="16524"/>
              </a:xfrm>
              <a:custGeom>
                <a:avLst/>
                <a:gdLst>
                  <a:gd name="connsiteX0" fmla="*/ 4957 w 16523"/>
                  <a:gd name="connsiteY0" fmla="*/ 4957 h 16523"/>
                  <a:gd name="connsiteX1" fmla="*/ 13219 w 16523"/>
                  <a:gd name="connsiteY1" fmla="*/ 4957 h 16523"/>
                  <a:gd name="connsiteX2" fmla="*/ 13219 w 16523"/>
                  <a:gd name="connsiteY2" fmla="*/ 13219 h 16523"/>
                  <a:gd name="connsiteX3" fmla="*/ 4957 w 16523"/>
                  <a:gd name="connsiteY3" fmla="*/ 13219 h 16523"/>
                </a:gdLst>
                <a:ahLst/>
                <a:cxnLst>
                  <a:cxn ang="0">
                    <a:pos x="connsiteX0" y="connsiteY0"/>
                  </a:cxn>
                  <a:cxn ang="0">
                    <a:pos x="connsiteX1" y="connsiteY1"/>
                  </a:cxn>
                  <a:cxn ang="0">
                    <a:pos x="connsiteX2" y="connsiteY2"/>
                  </a:cxn>
                  <a:cxn ang="0">
                    <a:pos x="connsiteX3" y="connsiteY3"/>
                  </a:cxn>
                </a:cxnLst>
                <a:rect l="l" t="t" r="r" b="b"/>
                <a:pathLst>
                  <a:path w="16523" h="16523">
                    <a:moveTo>
                      <a:pt x="4957" y="4957"/>
                    </a:moveTo>
                    <a:lnTo>
                      <a:pt x="13219" y="4957"/>
                    </a:lnTo>
                    <a:lnTo>
                      <a:pt x="13219" y="13219"/>
                    </a:lnTo>
                    <a:lnTo>
                      <a:pt x="4957" y="13219"/>
                    </a:lnTo>
                    <a:close/>
                  </a:path>
                </a:pathLst>
              </a:custGeom>
              <a:solidFill>
                <a:srgbClr val="9DA5A9"/>
              </a:solidFill>
              <a:ln w="19050" cap="flat">
                <a:solidFill>
                  <a:schemeClr val="tx1"/>
                </a:solid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E746012C-484B-4F8A-A666-855355EA3EEC}"/>
                  </a:ext>
                </a:extLst>
              </p:cNvPr>
              <p:cNvSpPr/>
              <p:nvPr/>
            </p:nvSpPr>
            <p:spPr>
              <a:xfrm>
                <a:off x="2060362" y="2782915"/>
                <a:ext cx="82619" cy="9914"/>
              </a:xfrm>
              <a:custGeom>
                <a:avLst/>
                <a:gdLst>
                  <a:gd name="connsiteX0" fmla="*/ 78984 w 82619"/>
                  <a:gd name="connsiteY0" fmla="*/ 4957 h 9914"/>
                  <a:gd name="connsiteX1" fmla="*/ 4957 w 82619"/>
                  <a:gd name="connsiteY1" fmla="*/ 4957 h 9914"/>
                </a:gdLst>
                <a:ahLst/>
                <a:cxnLst>
                  <a:cxn ang="0">
                    <a:pos x="connsiteX0" y="connsiteY0"/>
                  </a:cxn>
                  <a:cxn ang="0">
                    <a:pos x="connsiteX1" y="connsiteY1"/>
                  </a:cxn>
                </a:cxnLst>
                <a:rect l="l" t="t" r="r" b="b"/>
                <a:pathLst>
                  <a:path w="82619" h="9914">
                    <a:moveTo>
                      <a:pt x="78984" y="4957"/>
                    </a:moveTo>
                    <a:lnTo>
                      <a:pt x="4957" y="4957"/>
                    </a:lnTo>
                  </a:path>
                </a:pathLst>
              </a:custGeom>
              <a:ln w="19050" cap="flat">
                <a:solidFill>
                  <a:schemeClr val="tx1"/>
                </a:solid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42E27FEA-5AFF-483A-A5DD-7278FCA5EE74}"/>
                  </a:ext>
                </a:extLst>
              </p:cNvPr>
              <p:cNvSpPr/>
              <p:nvPr/>
            </p:nvSpPr>
            <p:spPr>
              <a:xfrm>
                <a:off x="2035907" y="2778619"/>
                <a:ext cx="16524" cy="16524"/>
              </a:xfrm>
              <a:custGeom>
                <a:avLst/>
                <a:gdLst>
                  <a:gd name="connsiteX0" fmla="*/ 4957 w 16523"/>
                  <a:gd name="connsiteY0" fmla="*/ 4957 h 16523"/>
                  <a:gd name="connsiteX1" fmla="*/ 13219 w 16523"/>
                  <a:gd name="connsiteY1" fmla="*/ 4957 h 16523"/>
                  <a:gd name="connsiteX2" fmla="*/ 13219 w 16523"/>
                  <a:gd name="connsiteY2" fmla="*/ 13219 h 16523"/>
                  <a:gd name="connsiteX3" fmla="*/ 4957 w 16523"/>
                  <a:gd name="connsiteY3" fmla="*/ 13219 h 16523"/>
                </a:gdLst>
                <a:ahLst/>
                <a:cxnLst>
                  <a:cxn ang="0">
                    <a:pos x="connsiteX0" y="connsiteY0"/>
                  </a:cxn>
                  <a:cxn ang="0">
                    <a:pos x="connsiteX1" y="connsiteY1"/>
                  </a:cxn>
                  <a:cxn ang="0">
                    <a:pos x="connsiteX2" y="connsiteY2"/>
                  </a:cxn>
                  <a:cxn ang="0">
                    <a:pos x="connsiteX3" y="connsiteY3"/>
                  </a:cxn>
                </a:cxnLst>
                <a:rect l="l" t="t" r="r" b="b"/>
                <a:pathLst>
                  <a:path w="16523" h="16523">
                    <a:moveTo>
                      <a:pt x="4957" y="4957"/>
                    </a:moveTo>
                    <a:lnTo>
                      <a:pt x="13219" y="4957"/>
                    </a:lnTo>
                    <a:lnTo>
                      <a:pt x="13219" y="13219"/>
                    </a:lnTo>
                    <a:lnTo>
                      <a:pt x="4957" y="13219"/>
                    </a:lnTo>
                    <a:close/>
                  </a:path>
                </a:pathLst>
              </a:custGeom>
              <a:solidFill>
                <a:srgbClr val="9DA5A9"/>
              </a:solidFill>
              <a:ln w="19050" cap="flat">
                <a:solidFill>
                  <a:schemeClr val="tx1"/>
                </a:solidFill>
                <a:prstDash val="solid"/>
                <a:miter/>
              </a:ln>
            </p:spPr>
            <p:txBody>
              <a:bodyPr rtlCol="0" anchor="ctr"/>
              <a:lstStyle/>
              <a:p>
                <a:endParaRPr lang="en-US"/>
              </a:p>
            </p:txBody>
          </p:sp>
        </p:grpSp>
        <p:cxnSp>
          <p:nvCxnSpPr>
            <p:cNvPr id="44" name="Straight Connector 43">
              <a:extLst>
                <a:ext uri="{FF2B5EF4-FFF2-40B4-BE49-F238E27FC236}">
                  <a16:creationId xmlns:a16="http://schemas.microsoft.com/office/drawing/2014/main" id="{DA26C3B3-4203-437E-8C2F-15E2795C911F}"/>
                </a:ext>
              </a:extLst>
            </p:cNvPr>
            <p:cNvCxnSpPr>
              <a:cxnSpLocks/>
            </p:cNvCxnSpPr>
            <p:nvPr/>
          </p:nvCxnSpPr>
          <p:spPr>
            <a:xfrm flipH="1">
              <a:off x="1657453" y="4508699"/>
              <a:ext cx="868092" cy="0"/>
            </a:xfrm>
            <a:prstGeom prst="line">
              <a:avLst/>
            </a:prstGeom>
            <a:ln w="25400" cap="rnd">
              <a:gradFill flip="none" rotWithShape="1">
                <a:gsLst>
                  <a:gs pos="0">
                    <a:schemeClr val="accent1"/>
                  </a:gs>
                  <a:gs pos="100000">
                    <a:srgbClr val="C00000"/>
                  </a:gs>
                </a:gsLst>
                <a:lin ang="0" scaled="1"/>
                <a:tileRect/>
              </a:gradFill>
              <a:headEnd type="none"/>
              <a:tailEnd type="none"/>
            </a:ln>
          </p:spPr>
          <p:style>
            <a:lnRef idx="1">
              <a:schemeClr val="accent1"/>
            </a:lnRef>
            <a:fillRef idx="0">
              <a:schemeClr val="accent1"/>
            </a:fillRef>
            <a:effectRef idx="0">
              <a:schemeClr val="accent1"/>
            </a:effectRef>
            <a:fontRef idx="minor">
              <a:schemeClr val="tx1"/>
            </a:fontRef>
          </p:style>
        </p:cxnSp>
        <p:sp>
          <p:nvSpPr>
            <p:cNvPr id="47" name="Rectangle 46">
              <a:extLst>
                <a:ext uri="{FF2B5EF4-FFF2-40B4-BE49-F238E27FC236}">
                  <a16:creationId xmlns:a16="http://schemas.microsoft.com/office/drawing/2014/main" id="{FD204BC5-1AA7-43F0-B250-A2C9B4695980}"/>
                </a:ext>
              </a:extLst>
            </p:cNvPr>
            <p:cNvSpPr/>
            <p:nvPr/>
          </p:nvSpPr>
          <p:spPr>
            <a:xfrm>
              <a:off x="881072" y="4840552"/>
              <a:ext cx="2420855" cy="757130"/>
            </a:xfrm>
            <a:prstGeom prst="rect">
              <a:avLst/>
            </a:prstGeom>
          </p:spPr>
          <p:txBody>
            <a:bodyPr wrap="none">
              <a:spAutoFit/>
            </a:bodyPr>
            <a:lstStyle/>
            <a:p>
              <a:pPr lvl="0" algn="ctr" defTabSz="1097278">
                <a:lnSpc>
                  <a:spcPct val="90000"/>
                </a:lnSpc>
                <a:spcBef>
                  <a:spcPct val="20000"/>
                </a:spcBef>
                <a:buSzPct val="90000"/>
              </a:pPr>
              <a:r>
                <a:rPr lang="en-US" sz="2400" dirty="0">
                  <a:latin typeface="+mj-lt"/>
                  <a:ea typeface="Amazon Ember Light" panose="020B0403020204020204" pitchFamily="34" charset="0"/>
                  <a:cs typeface="Amazon Ember Light" panose="020B0403020204020204" pitchFamily="34" charset="0"/>
                </a:rPr>
                <a:t>No provisioning,</a:t>
              </a:r>
              <a:br>
                <a:rPr lang="en-US" sz="2400" dirty="0">
                  <a:latin typeface="+mj-lt"/>
                  <a:ea typeface="Amazon Ember Light" panose="020B0403020204020204" pitchFamily="34" charset="0"/>
                  <a:cs typeface="Amazon Ember Light" panose="020B0403020204020204" pitchFamily="34" charset="0"/>
                </a:rPr>
              </a:br>
              <a:r>
                <a:rPr lang="en-US" sz="2400" dirty="0">
                  <a:latin typeface="+mj-lt"/>
                  <a:ea typeface="Amazon Ember Light" panose="020B0403020204020204" pitchFamily="34" charset="0"/>
                  <a:cs typeface="Amazon Ember Light" panose="020B0403020204020204" pitchFamily="34" charset="0"/>
                </a:rPr>
                <a:t>no management</a:t>
              </a:r>
            </a:p>
          </p:txBody>
        </p:sp>
      </p:grpSp>
      <p:grpSp>
        <p:nvGrpSpPr>
          <p:cNvPr id="187" name="Group 186">
            <a:extLst>
              <a:ext uri="{FF2B5EF4-FFF2-40B4-BE49-F238E27FC236}">
                <a16:creationId xmlns:a16="http://schemas.microsoft.com/office/drawing/2014/main" id="{187A47B0-632E-467D-9C18-5ECA02A7A7EF}"/>
              </a:ext>
            </a:extLst>
          </p:cNvPr>
          <p:cNvGrpSpPr/>
          <p:nvPr/>
        </p:nvGrpSpPr>
        <p:grpSpPr>
          <a:xfrm>
            <a:off x="4779279" y="2590833"/>
            <a:ext cx="2007221" cy="3096803"/>
            <a:chOff x="3953298" y="2500879"/>
            <a:chExt cx="2007221" cy="3096803"/>
          </a:xfrm>
        </p:grpSpPr>
        <p:cxnSp>
          <p:nvCxnSpPr>
            <p:cNvPr id="72" name="Straight Connector 71">
              <a:extLst>
                <a:ext uri="{FF2B5EF4-FFF2-40B4-BE49-F238E27FC236}">
                  <a16:creationId xmlns:a16="http://schemas.microsoft.com/office/drawing/2014/main" id="{20257F6B-ED6A-4BCF-A708-5327657B165B}"/>
                </a:ext>
              </a:extLst>
            </p:cNvPr>
            <p:cNvCxnSpPr>
              <a:cxnSpLocks/>
            </p:cNvCxnSpPr>
            <p:nvPr/>
          </p:nvCxnSpPr>
          <p:spPr>
            <a:xfrm flipH="1">
              <a:off x="4522862" y="4508699"/>
              <a:ext cx="868092" cy="0"/>
            </a:xfrm>
            <a:prstGeom prst="line">
              <a:avLst/>
            </a:prstGeom>
            <a:ln w="25400" cap="rnd">
              <a:gradFill flip="none" rotWithShape="1">
                <a:gsLst>
                  <a:gs pos="0">
                    <a:schemeClr val="accent1"/>
                  </a:gs>
                  <a:gs pos="100000">
                    <a:srgbClr val="C00000"/>
                  </a:gs>
                </a:gsLst>
                <a:lin ang="0" scaled="1"/>
                <a:tileRect/>
              </a:gradFill>
              <a:headEnd type="none"/>
              <a:tailEnd type="none"/>
            </a:ln>
          </p:spPr>
          <p:style>
            <a:lnRef idx="1">
              <a:schemeClr val="accent1"/>
            </a:lnRef>
            <a:fillRef idx="0">
              <a:schemeClr val="accent1"/>
            </a:fillRef>
            <a:effectRef idx="0">
              <a:schemeClr val="accent1"/>
            </a:effectRef>
            <a:fontRef idx="minor">
              <a:schemeClr val="tx1"/>
            </a:fontRef>
          </p:style>
        </p:cxnSp>
        <p:sp>
          <p:nvSpPr>
            <p:cNvPr id="73" name="Rectangle 72">
              <a:extLst>
                <a:ext uri="{FF2B5EF4-FFF2-40B4-BE49-F238E27FC236}">
                  <a16:creationId xmlns:a16="http://schemas.microsoft.com/office/drawing/2014/main" id="{E1DC347E-47D9-405E-B91D-3E33A5055FF2}"/>
                </a:ext>
              </a:extLst>
            </p:cNvPr>
            <p:cNvSpPr/>
            <p:nvPr/>
          </p:nvSpPr>
          <p:spPr>
            <a:xfrm>
              <a:off x="4167269" y="4840552"/>
              <a:ext cx="1579278" cy="757130"/>
            </a:xfrm>
            <a:prstGeom prst="rect">
              <a:avLst/>
            </a:prstGeom>
          </p:spPr>
          <p:txBody>
            <a:bodyPr wrap="none">
              <a:spAutoFit/>
            </a:bodyPr>
            <a:lstStyle/>
            <a:p>
              <a:pPr lvl="0" algn="ctr" defTabSz="1097278">
                <a:lnSpc>
                  <a:spcPct val="90000"/>
                </a:lnSpc>
                <a:spcBef>
                  <a:spcPct val="20000"/>
                </a:spcBef>
                <a:buSzPct val="90000"/>
              </a:pPr>
              <a:r>
                <a:rPr lang="en-US" sz="2400" dirty="0">
                  <a:latin typeface="+mj-lt"/>
                  <a:ea typeface="Amazon Ember Light" panose="020B0403020204020204" pitchFamily="34" charset="0"/>
                  <a:cs typeface="Amazon Ember Light" panose="020B0403020204020204" pitchFamily="34" charset="0"/>
                </a:rPr>
                <a:t>Automatic</a:t>
              </a:r>
              <a:br>
                <a:rPr lang="en-US" sz="2400" dirty="0">
                  <a:latin typeface="+mj-lt"/>
                  <a:ea typeface="Amazon Ember Light" panose="020B0403020204020204" pitchFamily="34" charset="0"/>
                  <a:cs typeface="Amazon Ember Light" panose="020B0403020204020204" pitchFamily="34" charset="0"/>
                </a:rPr>
              </a:br>
              <a:r>
                <a:rPr lang="en-US" sz="2400" dirty="0">
                  <a:latin typeface="+mj-lt"/>
                  <a:ea typeface="Amazon Ember Light" panose="020B0403020204020204" pitchFamily="34" charset="0"/>
                  <a:cs typeface="Amazon Ember Light" panose="020B0403020204020204" pitchFamily="34" charset="0"/>
                </a:rPr>
                <a:t>scaling</a:t>
              </a:r>
            </a:p>
          </p:txBody>
        </p:sp>
        <p:grpSp>
          <p:nvGrpSpPr>
            <p:cNvPr id="127" name="Graphic 392">
              <a:extLst>
                <a:ext uri="{FF2B5EF4-FFF2-40B4-BE49-F238E27FC236}">
                  <a16:creationId xmlns:a16="http://schemas.microsoft.com/office/drawing/2014/main" id="{75FA68F7-5130-487C-8C26-9C63910224DC}"/>
                </a:ext>
              </a:extLst>
            </p:cNvPr>
            <p:cNvGrpSpPr/>
            <p:nvPr/>
          </p:nvGrpSpPr>
          <p:grpSpPr>
            <a:xfrm>
              <a:off x="3953298" y="2500879"/>
              <a:ext cx="2007221" cy="2007221"/>
              <a:chOff x="7576599" y="895184"/>
              <a:chExt cx="660952" cy="660952"/>
            </a:xfrm>
          </p:grpSpPr>
          <p:sp>
            <p:nvSpPr>
              <p:cNvPr id="128" name="Freeform: Shape 127">
                <a:extLst>
                  <a:ext uri="{FF2B5EF4-FFF2-40B4-BE49-F238E27FC236}">
                    <a16:creationId xmlns:a16="http://schemas.microsoft.com/office/drawing/2014/main" id="{9E238866-8124-4E9D-A6E2-F793D3AC07D1}"/>
                  </a:ext>
                </a:extLst>
              </p:cNvPr>
              <p:cNvSpPr/>
              <p:nvPr/>
            </p:nvSpPr>
            <p:spPr>
              <a:xfrm>
                <a:off x="7900135" y="1032332"/>
                <a:ext cx="231333" cy="175152"/>
              </a:xfrm>
              <a:custGeom>
                <a:avLst/>
                <a:gdLst>
                  <a:gd name="connsiteX0" fmla="*/ 4957 w 231333"/>
                  <a:gd name="connsiteY0" fmla="*/ 130538 h 175152"/>
                  <a:gd name="connsiteX1" fmla="*/ 4957 w 231333"/>
                  <a:gd name="connsiteY1" fmla="*/ 15532 h 175152"/>
                  <a:gd name="connsiteX2" fmla="*/ 15532 w 231333"/>
                  <a:gd name="connsiteY2" fmla="*/ 4957 h 175152"/>
                  <a:gd name="connsiteX3" fmla="*/ 217453 w 231333"/>
                  <a:gd name="connsiteY3" fmla="*/ 4957 h 175152"/>
                  <a:gd name="connsiteX4" fmla="*/ 228028 w 231333"/>
                  <a:gd name="connsiteY4" fmla="*/ 15532 h 175152"/>
                  <a:gd name="connsiteX5" fmla="*/ 228028 w 231333"/>
                  <a:gd name="connsiteY5" fmla="*/ 171848 h 175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333" h="175152">
                    <a:moveTo>
                      <a:pt x="4957" y="130538"/>
                    </a:moveTo>
                    <a:lnTo>
                      <a:pt x="4957" y="15532"/>
                    </a:lnTo>
                    <a:cubicBezTo>
                      <a:pt x="4957" y="9584"/>
                      <a:pt x="9584" y="4957"/>
                      <a:pt x="15532" y="4957"/>
                    </a:cubicBezTo>
                    <a:lnTo>
                      <a:pt x="217453" y="4957"/>
                    </a:lnTo>
                    <a:cubicBezTo>
                      <a:pt x="223402" y="4957"/>
                      <a:pt x="228028" y="9584"/>
                      <a:pt x="228028" y="15532"/>
                    </a:cubicBezTo>
                    <a:lnTo>
                      <a:pt x="228028" y="171848"/>
                    </a:lnTo>
                  </a:path>
                </a:pathLst>
              </a:custGeom>
              <a:noFill/>
              <a:ln w="19050" cap="flat">
                <a:solidFill>
                  <a:schemeClr val="tx1"/>
                </a:solidFill>
                <a:prstDash val="solid"/>
                <a:round/>
              </a:ln>
            </p:spPr>
            <p:txBody>
              <a:bodyPr rtlCol="0" anchor="ctr"/>
              <a:lstStyle/>
              <a:p>
                <a:endParaRPr lang="en-US"/>
              </a:p>
            </p:txBody>
          </p:sp>
          <p:sp>
            <p:nvSpPr>
              <p:cNvPr id="129" name="Freeform: Shape 128">
                <a:extLst>
                  <a:ext uri="{FF2B5EF4-FFF2-40B4-BE49-F238E27FC236}">
                    <a16:creationId xmlns:a16="http://schemas.microsoft.com/office/drawing/2014/main" id="{003F8E43-C62F-4E9C-994B-5FFC7BF89E3A}"/>
                  </a:ext>
                </a:extLst>
              </p:cNvPr>
              <p:cNvSpPr/>
              <p:nvPr/>
            </p:nvSpPr>
            <p:spPr>
              <a:xfrm>
                <a:off x="7969865" y="1338683"/>
                <a:ext cx="89229" cy="9914"/>
              </a:xfrm>
              <a:custGeom>
                <a:avLst/>
                <a:gdLst>
                  <a:gd name="connsiteX0" fmla="*/ 86254 w 89228"/>
                  <a:gd name="connsiteY0" fmla="*/ 4957 h 9914"/>
                  <a:gd name="connsiteX1" fmla="*/ 4957 w 89228"/>
                  <a:gd name="connsiteY1" fmla="*/ 4957 h 9914"/>
                </a:gdLst>
                <a:ahLst/>
                <a:cxnLst>
                  <a:cxn ang="0">
                    <a:pos x="connsiteX0" y="connsiteY0"/>
                  </a:cxn>
                  <a:cxn ang="0">
                    <a:pos x="connsiteX1" y="connsiteY1"/>
                  </a:cxn>
                </a:cxnLst>
                <a:rect l="l" t="t" r="r" b="b"/>
                <a:pathLst>
                  <a:path w="89228" h="9914">
                    <a:moveTo>
                      <a:pt x="86254" y="4957"/>
                    </a:moveTo>
                    <a:lnTo>
                      <a:pt x="4957" y="4957"/>
                    </a:lnTo>
                  </a:path>
                </a:pathLst>
              </a:custGeom>
              <a:ln w="19050" cap="flat">
                <a:solidFill>
                  <a:schemeClr val="tx1"/>
                </a:solidFill>
                <a:prstDash val="solid"/>
                <a:round/>
              </a:ln>
            </p:spPr>
            <p:txBody>
              <a:bodyPr rtlCol="0" anchor="ctr"/>
              <a:lstStyle/>
              <a:p>
                <a:endParaRPr lang="en-US"/>
              </a:p>
            </p:txBody>
          </p:sp>
          <p:sp>
            <p:nvSpPr>
              <p:cNvPr id="130" name="Freeform: Shape 129">
                <a:extLst>
                  <a:ext uri="{FF2B5EF4-FFF2-40B4-BE49-F238E27FC236}">
                    <a16:creationId xmlns:a16="http://schemas.microsoft.com/office/drawing/2014/main" id="{EF54A116-2BD5-4CA7-9A9F-844CF2C72E72}"/>
                  </a:ext>
                </a:extLst>
              </p:cNvPr>
              <p:cNvSpPr/>
              <p:nvPr/>
            </p:nvSpPr>
            <p:spPr>
              <a:xfrm>
                <a:off x="7918311" y="1050508"/>
                <a:ext cx="194981" cy="155324"/>
              </a:xfrm>
              <a:custGeom>
                <a:avLst/>
                <a:gdLst>
                  <a:gd name="connsiteX0" fmla="*/ 4957 w 194980"/>
                  <a:gd name="connsiteY0" fmla="*/ 112362 h 155323"/>
                  <a:gd name="connsiteX1" fmla="*/ 4957 w 194980"/>
                  <a:gd name="connsiteY1" fmla="*/ 12889 h 155323"/>
                  <a:gd name="connsiteX2" fmla="*/ 12889 w 194980"/>
                  <a:gd name="connsiteY2" fmla="*/ 4957 h 155323"/>
                  <a:gd name="connsiteX3" fmla="*/ 184075 w 194980"/>
                  <a:gd name="connsiteY3" fmla="*/ 4957 h 155323"/>
                  <a:gd name="connsiteX4" fmla="*/ 192007 w 194980"/>
                  <a:gd name="connsiteY4" fmla="*/ 12889 h 155323"/>
                  <a:gd name="connsiteX5" fmla="*/ 192007 w 194980"/>
                  <a:gd name="connsiteY5" fmla="*/ 153341 h 155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4980" h="155323">
                    <a:moveTo>
                      <a:pt x="4957" y="112362"/>
                    </a:moveTo>
                    <a:lnTo>
                      <a:pt x="4957" y="12889"/>
                    </a:lnTo>
                    <a:cubicBezTo>
                      <a:pt x="4957" y="8592"/>
                      <a:pt x="8592" y="4957"/>
                      <a:pt x="12889" y="4957"/>
                    </a:cubicBezTo>
                    <a:lnTo>
                      <a:pt x="184075" y="4957"/>
                    </a:lnTo>
                    <a:cubicBezTo>
                      <a:pt x="188371" y="4957"/>
                      <a:pt x="192007" y="8592"/>
                      <a:pt x="192007" y="12889"/>
                    </a:cubicBezTo>
                    <a:lnTo>
                      <a:pt x="192007" y="153341"/>
                    </a:lnTo>
                  </a:path>
                </a:pathLst>
              </a:custGeom>
              <a:noFill/>
              <a:ln w="19050" cap="flat">
                <a:solidFill>
                  <a:schemeClr val="tx1"/>
                </a:solidFill>
                <a:prstDash val="solid"/>
                <a:round/>
              </a:ln>
            </p:spPr>
            <p:txBody>
              <a:bodyPr rtlCol="0" anchor="ctr"/>
              <a:lstStyle/>
              <a:p>
                <a:endParaRPr lang="en-US"/>
              </a:p>
            </p:txBody>
          </p:sp>
          <p:sp>
            <p:nvSpPr>
              <p:cNvPr id="131" name="Freeform: Shape 130">
                <a:extLst>
                  <a:ext uri="{FF2B5EF4-FFF2-40B4-BE49-F238E27FC236}">
                    <a16:creationId xmlns:a16="http://schemas.microsoft.com/office/drawing/2014/main" id="{8B14C2C2-322F-40EE-BFF1-0421DCC81F75}"/>
                  </a:ext>
                </a:extLst>
              </p:cNvPr>
              <p:cNvSpPr/>
              <p:nvPr/>
            </p:nvSpPr>
            <p:spPr>
              <a:xfrm>
                <a:off x="7969865" y="1286137"/>
                <a:ext cx="89229" cy="9914"/>
              </a:xfrm>
              <a:custGeom>
                <a:avLst/>
                <a:gdLst>
                  <a:gd name="connsiteX0" fmla="*/ 86254 w 89228"/>
                  <a:gd name="connsiteY0" fmla="*/ 4957 h 9914"/>
                  <a:gd name="connsiteX1" fmla="*/ 4957 w 89228"/>
                  <a:gd name="connsiteY1" fmla="*/ 4957 h 9914"/>
                </a:gdLst>
                <a:ahLst/>
                <a:cxnLst>
                  <a:cxn ang="0">
                    <a:pos x="connsiteX0" y="connsiteY0"/>
                  </a:cxn>
                  <a:cxn ang="0">
                    <a:pos x="connsiteX1" y="connsiteY1"/>
                  </a:cxn>
                </a:cxnLst>
                <a:rect l="l" t="t" r="r" b="b"/>
                <a:pathLst>
                  <a:path w="89228" h="9914">
                    <a:moveTo>
                      <a:pt x="86254" y="4957"/>
                    </a:moveTo>
                    <a:lnTo>
                      <a:pt x="4957" y="4957"/>
                    </a:lnTo>
                  </a:path>
                </a:pathLst>
              </a:custGeom>
              <a:ln w="19050" cap="flat">
                <a:solidFill>
                  <a:schemeClr val="tx1"/>
                </a:solidFill>
                <a:prstDash val="solid"/>
                <a:round/>
              </a:ln>
            </p:spPr>
            <p:txBody>
              <a:bodyPr rtlCol="0" anchor="ctr"/>
              <a:lstStyle/>
              <a:p>
                <a:endParaRPr lang="en-US"/>
              </a:p>
            </p:txBody>
          </p:sp>
          <p:sp>
            <p:nvSpPr>
              <p:cNvPr id="132" name="Freeform: Shape 131">
                <a:extLst>
                  <a:ext uri="{FF2B5EF4-FFF2-40B4-BE49-F238E27FC236}">
                    <a16:creationId xmlns:a16="http://schemas.microsoft.com/office/drawing/2014/main" id="{8B933188-CD38-4FBE-A1A6-490789AED37E}"/>
                  </a:ext>
                </a:extLst>
              </p:cNvPr>
              <p:cNvSpPr/>
              <p:nvPr/>
            </p:nvSpPr>
            <p:spPr>
              <a:xfrm>
                <a:off x="8000600" y="1298365"/>
                <a:ext cx="33048" cy="33048"/>
              </a:xfrm>
              <a:custGeom>
                <a:avLst/>
                <a:gdLst>
                  <a:gd name="connsiteX0" fmla="*/ 29412 w 33047"/>
                  <a:gd name="connsiteY0" fmla="*/ 17185 h 33047"/>
                  <a:gd name="connsiteX1" fmla="*/ 17185 w 33047"/>
                  <a:gd name="connsiteY1" fmla="*/ 29412 h 33047"/>
                  <a:gd name="connsiteX2" fmla="*/ 4957 w 33047"/>
                  <a:gd name="connsiteY2" fmla="*/ 17185 h 33047"/>
                  <a:gd name="connsiteX3" fmla="*/ 17185 w 33047"/>
                  <a:gd name="connsiteY3" fmla="*/ 4957 h 33047"/>
                  <a:gd name="connsiteX4" fmla="*/ 29412 w 33047"/>
                  <a:gd name="connsiteY4" fmla="*/ 17185 h 33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47" h="33047">
                    <a:moveTo>
                      <a:pt x="29412" y="17185"/>
                    </a:moveTo>
                    <a:cubicBezTo>
                      <a:pt x="29412" y="23938"/>
                      <a:pt x="23938" y="29412"/>
                      <a:pt x="17185" y="29412"/>
                    </a:cubicBezTo>
                    <a:cubicBezTo>
                      <a:pt x="10432" y="29412"/>
                      <a:pt x="4957" y="23938"/>
                      <a:pt x="4957" y="17185"/>
                    </a:cubicBezTo>
                    <a:cubicBezTo>
                      <a:pt x="4957" y="10432"/>
                      <a:pt x="10432" y="4957"/>
                      <a:pt x="17185" y="4957"/>
                    </a:cubicBezTo>
                    <a:cubicBezTo>
                      <a:pt x="23938" y="4957"/>
                      <a:pt x="29412" y="10432"/>
                      <a:pt x="29412" y="17185"/>
                    </a:cubicBezTo>
                    <a:close/>
                  </a:path>
                </a:pathLst>
              </a:custGeom>
              <a:noFill/>
              <a:ln w="19050" cap="flat">
                <a:solidFill>
                  <a:schemeClr val="tx1"/>
                </a:solidFill>
                <a:prstDash val="solid"/>
                <a:round/>
              </a:ln>
            </p:spPr>
            <p:txBody>
              <a:bodyPr rtlCol="0" anchor="ctr"/>
              <a:lstStyle/>
              <a:p>
                <a:endParaRPr lang="en-US"/>
              </a:p>
            </p:txBody>
          </p:sp>
          <p:sp>
            <p:nvSpPr>
              <p:cNvPr id="133" name="Freeform: Shape 132">
                <a:extLst>
                  <a:ext uri="{FF2B5EF4-FFF2-40B4-BE49-F238E27FC236}">
                    <a16:creationId xmlns:a16="http://schemas.microsoft.com/office/drawing/2014/main" id="{17D5FB64-B9C5-4B80-B1C5-DA2A674CD13E}"/>
                  </a:ext>
                </a:extLst>
              </p:cNvPr>
              <p:cNvSpPr/>
              <p:nvPr/>
            </p:nvSpPr>
            <p:spPr>
              <a:xfrm>
                <a:off x="7623857" y="1399490"/>
                <a:ext cx="370133" cy="33048"/>
              </a:xfrm>
              <a:custGeom>
                <a:avLst/>
                <a:gdLst>
                  <a:gd name="connsiteX0" fmla="*/ 4957 w 370133"/>
                  <a:gd name="connsiteY0" fmla="*/ 5288 h 33047"/>
                  <a:gd name="connsiteX1" fmla="*/ 4957 w 370133"/>
                  <a:gd name="connsiteY1" fmla="*/ 23133 h 33047"/>
                  <a:gd name="connsiteX2" fmla="*/ 6279 w 370133"/>
                  <a:gd name="connsiteY2" fmla="*/ 24125 h 33047"/>
                  <a:gd name="connsiteX3" fmla="*/ 26438 w 370133"/>
                  <a:gd name="connsiteY3" fmla="*/ 30734 h 33047"/>
                  <a:gd name="connsiteX4" fmla="*/ 347000 w 370133"/>
                  <a:gd name="connsiteY4" fmla="*/ 30734 h 33047"/>
                  <a:gd name="connsiteX5" fmla="*/ 363524 w 370133"/>
                  <a:gd name="connsiteY5" fmla="*/ 24786 h 33047"/>
                  <a:gd name="connsiteX6" fmla="*/ 365837 w 370133"/>
                  <a:gd name="connsiteY6" fmla="*/ 22803 h 33047"/>
                  <a:gd name="connsiteX7" fmla="*/ 365837 w 370133"/>
                  <a:gd name="connsiteY7" fmla="*/ 4957 h 33047"/>
                  <a:gd name="connsiteX8" fmla="*/ 4957 w 370133"/>
                  <a:gd name="connsiteY8" fmla="*/ 5288 h 3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0133" h="33047">
                    <a:moveTo>
                      <a:pt x="4957" y="5288"/>
                    </a:moveTo>
                    <a:lnTo>
                      <a:pt x="4957" y="23133"/>
                    </a:lnTo>
                    <a:lnTo>
                      <a:pt x="6279" y="24125"/>
                    </a:lnTo>
                    <a:cubicBezTo>
                      <a:pt x="12228" y="28421"/>
                      <a:pt x="19168" y="30734"/>
                      <a:pt x="26438" y="30734"/>
                    </a:cubicBezTo>
                    <a:lnTo>
                      <a:pt x="347000" y="30734"/>
                    </a:lnTo>
                    <a:cubicBezTo>
                      <a:pt x="352948" y="30734"/>
                      <a:pt x="358897" y="28751"/>
                      <a:pt x="363524" y="24786"/>
                    </a:cubicBezTo>
                    <a:lnTo>
                      <a:pt x="365837" y="22803"/>
                    </a:lnTo>
                    <a:lnTo>
                      <a:pt x="365837" y="4957"/>
                    </a:lnTo>
                    <a:lnTo>
                      <a:pt x="4957" y="5288"/>
                    </a:lnTo>
                    <a:close/>
                  </a:path>
                </a:pathLst>
              </a:custGeom>
              <a:noFill/>
              <a:ln w="19050" cap="flat">
                <a:solidFill>
                  <a:schemeClr val="tx1"/>
                </a:solidFill>
                <a:prstDash val="solid"/>
                <a:round/>
              </a:ln>
            </p:spPr>
            <p:txBody>
              <a:bodyPr rtlCol="0" anchor="ctr"/>
              <a:lstStyle/>
              <a:p>
                <a:endParaRPr lang="en-US"/>
              </a:p>
            </p:txBody>
          </p:sp>
          <p:sp>
            <p:nvSpPr>
              <p:cNvPr id="134" name="Freeform: Shape 133">
                <a:extLst>
                  <a:ext uri="{FF2B5EF4-FFF2-40B4-BE49-F238E27FC236}">
                    <a16:creationId xmlns:a16="http://schemas.microsoft.com/office/drawing/2014/main" id="{8092F29D-CFC1-48DE-9705-0C30CB7240F0}"/>
                  </a:ext>
                </a:extLst>
              </p:cNvPr>
              <p:cNvSpPr/>
              <p:nvPr/>
            </p:nvSpPr>
            <p:spPr>
              <a:xfrm>
                <a:off x="7674089" y="1197239"/>
                <a:ext cx="270990" cy="188371"/>
              </a:xfrm>
              <a:custGeom>
                <a:avLst/>
                <a:gdLst>
                  <a:gd name="connsiteX0" fmla="*/ 268016 w 270990"/>
                  <a:gd name="connsiteY0" fmla="*/ 178127 h 188371"/>
                  <a:gd name="connsiteX1" fmla="*/ 260746 w 270990"/>
                  <a:gd name="connsiteY1" fmla="*/ 185397 h 188371"/>
                  <a:gd name="connsiteX2" fmla="*/ 12228 w 270990"/>
                  <a:gd name="connsiteY2" fmla="*/ 185397 h 188371"/>
                  <a:gd name="connsiteX3" fmla="*/ 4957 w 270990"/>
                  <a:gd name="connsiteY3" fmla="*/ 178127 h 188371"/>
                  <a:gd name="connsiteX4" fmla="*/ 4957 w 270990"/>
                  <a:gd name="connsiteY4" fmla="*/ 12228 h 188371"/>
                  <a:gd name="connsiteX5" fmla="*/ 12228 w 270990"/>
                  <a:gd name="connsiteY5" fmla="*/ 4957 h 188371"/>
                  <a:gd name="connsiteX6" fmla="*/ 259424 w 270990"/>
                  <a:gd name="connsiteY6" fmla="*/ 4957 h 188371"/>
                  <a:gd name="connsiteX7" fmla="*/ 266694 w 270990"/>
                  <a:gd name="connsiteY7" fmla="*/ 12228 h 188371"/>
                  <a:gd name="connsiteX8" fmla="*/ 268016 w 270990"/>
                  <a:gd name="connsiteY8" fmla="*/ 178127 h 188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990" h="188371">
                    <a:moveTo>
                      <a:pt x="268016" y="178127"/>
                    </a:moveTo>
                    <a:cubicBezTo>
                      <a:pt x="268016" y="182092"/>
                      <a:pt x="264711" y="185397"/>
                      <a:pt x="260746" y="185397"/>
                    </a:cubicBezTo>
                    <a:lnTo>
                      <a:pt x="12228" y="185397"/>
                    </a:lnTo>
                    <a:cubicBezTo>
                      <a:pt x="8262" y="185397"/>
                      <a:pt x="4957" y="182092"/>
                      <a:pt x="4957" y="178127"/>
                    </a:cubicBezTo>
                    <a:lnTo>
                      <a:pt x="4957" y="12228"/>
                    </a:lnTo>
                    <a:cubicBezTo>
                      <a:pt x="4957" y="8262"/>
                      <a:pt x="8262" y="4957"/>
                      <a:pt x="12228" y="4957"/>
                    </a:cubicBezTo>
                    <a:lnTo>
                      <a:pt x="259424" y="4957"/>
                    </a:lnTo>
                    <a:cubicBezTo>
                      <a:pt x="263389" y="4957"/>
                      <a:pt x="266694" y="8262"/>
                      <a:pt x="266694" y="12228"/>
                    </a:cubicBezTo>
                    <a:lnTo>
                      <a:pt x="268016" y="178127"/>
                    </a:lnTo>
                    <a:close/>
                  </a:path>
                </a:pathLst>
              </a:custGeom>
              <a:noFill/>
              <a:ln w="19050" cap="flat">
                <a:solidFill>
                  <a:schemeClr val="tx1"/>
                </a:solidFill>
                <a:prstDash val="solid"/>
                <a:round/>
              </a:ln>
            </p:spPr>
            <p:txBody>
              <a:bodyPr rtlCol="0" anchor="ctr"/>
              <a:lstStyle/>
              <a:p>
                <a:endParaRPr lang="en-US"/>
              </a:p>
            </p:txBody>
          </p:sp>
          <p:sp>
            <p:nvSpPr>
              <p:cNvPr id="135" name="Freeform: Shape 134">
                <a:extLst>
                  <a:ext uri="{FF2B5EF4-FFF2-40B4-BE49-F238E27FC236}">
                    <a16:creationId xmlns:a16="http://schemas.microsoft.com/office/drawing/2014/main" id="{E850CA16-DD3D-4676-80FF-BDD42C87E40A}"/>
                  </a:ext>
                </a:extLst>
              </p:cNvPr>
              <p:cNvSpPr/>
              <p:nvPr/>
            </p:nvSpPr>
            <p:spPr>
              <a:xfrm>
                <a:off x="7655252" y="1180054"/>
                <a:ext cx="307343" cy="228028"/>
              </a:xfrm>
              <a:custGeom>
                <a:avLst/>
                <a:gdLst>
                  <a:gd name="connsiteX0" fmla="*/ 303707 w 307342"/>
                  <a:gd name="connsiteY0" fmla="*/ 216462 h 228028"/>
                  <a:gd name="connsiteX1" fmla="*/ 296437 w 307342"/>
                  <a:gd name="connsiteY1" fmla="*/ 223732 h 228028"/>
                  <a:gd name="connsiteX2" fmla="*/ 12228 w 307342"/>
                  <a:gd name="connsiteY2" fmla="*/ 223732 h 228028"/>
                  <a:gd name="connsiteX3" fmla="*/ 4957 w 307342"/>
                  <a:gd name="connsiteY3" fmla="*/ 216462 h 228028"/>
                  <a:gd name="connsiteX4" fmla="*/ 4957 w 307342"/>
                  <a:gd name="connsiteY4" fmla="*/ 12228 h 228028"/>
                  <a:gd name="connsiteX5" fmla="*/ 12228 w 307342"/>
                  <a:gd name="connsiteY5" fmla="*/ 4957 h 228028"/>
                  <a:gd name="connsiteX6" fmla="*/ 296437 w 307342"/>
                  <a:gd name="connsiteY6" fmla="*/ 4957 h 228028"/>
                  <a:gd name="connsiteX7" fmla="*/ 303707 w 307342"/>
                  <a:gd name="connsiteY7" fmla="*/ 12228 h 228028"/>
                  <a:gd name="connsiteX8" fmla="*/ 303707 w 307342"/>
                  <a:gd name="connsiteY8" fmla="*/ 216462 h 228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7342" h="228028">
                    <a:moveTo>
                      <a:pt x="303707" y="216462"/>
                    </a:moveTo>
                    <a:cubicBezTo>
                      <a:pt x="303707" y="220427"/>
                      <a:pt x="300403" y="223732"/>
                      <a:pt x="296437" y="223732"/>
                    </a:cubicBezTo>
                    <a:lnTo>
                      <a:pt x="12228" y="223732"/>
                    </a:lnTo>
                    <a:cubicBezTo>
                      <a:pt x="8262" y="223732"/>
                      <a:pt x="4957" y="220427"/>
                      <a:pt x="4957" y="216462"/>
                    </a:cubicBezTo>
                    <a:lnTo>
                      <a:pt x="4957" y="12228"/>
                    </a:lnTo>
                    <a:cubicBezTo>
                      <a:pt x="4957" y="8262"/>
                      <a:pt x="8262" y="4957"/>
                      <a:pt x="12228" y="4957"/>
                    </a:cubicBezTo>
                    <a:lnTo>
                      <a:pt x="296437" y="4957"/>
                    </a:lnTo>
                    <a:cubicBezTo>
                      <a:pt x="300403" y="4957"/>
                      <a:pt x="303707" y="8262"/>
                      <a:pt x="303707" y="12228"/>
                    </a:cubicBezTo>
                    <a:lnTo>
                      <a:pt x="303707" y="216462"/>
                    </a:lnTo>
                    <a:close/>
                  </a:path>
                </a:pathLst>
              </a:custGeom>
              <a:noFill/>
              <a:ln w="19050" cap="flat">
                <a:solidFill>
                  <a:schemeClr val="tx1"/>
                </a:solidFill>
                <a:prstDash val="solid"/>
                <a:round/>
              </a:ln>
            </p:spPr>
            <p:txBody>
              <a:bodyPr rtlCol="0" anchor="ctr"/>
              <a:lstStyle/>
              <a:p>
                <a:endParaRPr lang="en-US"/>
              </a:p>
            </p:txBody>
          </p:sp>
          <p:sp>
            <p:nvSpPr>
              <p:cNvPr id="136" name="Freeform: Shape 135">
                <a:extLst>
                  <a:ext uri="{FF2B5EF4-FFF2-40B4-BE49-F238E27FC236}">
                    <a16:creationId xmlns:a16="http://schemas.microsoft.com/office/drawing/2014/main" id="{2420FE3F-0FAF-43F2-94FF-6255BAD1086E}"/>
                  </a:ext>
                </a:extLst>
              </p:cNvPr>
              <p:cNvSpPr/>
              <p:nvPr/>
            </p:nvSpPr>
            <p:spPr>
              <a:xfrm>
                <a:off x="8067025" y="1249454"/>
                <a:ext cx="112362" cy="158628"/>
              </a:xfrm>
              <a:custGeom>
                <a:avLst/>
                <a:gdLst>
                  <a:gd name="connsiteX0" fmla="*/ 4957 w 112361"/>
                  <a:gd name="connsiteY0" fmla="*/ 4957 h 158628"/>
                  <a:gd name="connsiteX1" fmla="*/ 108066 w 112361"/>
                  <a:gd name="connsiteY1" fmla="*/ 4957 h 158628"/>
                  <a:gd name="connsiteX2" fmla="*/ 108066 w 112361"/>
                  <a:gd name="connsiteY2" fmla="*/ 154002 h 158628"/>
                  <a:gd name="connsiteX3" fmla="*/ 4957 w 112361"/>
                  <a:gd name="connsiteY3" fmla="*/ 154002 h 158628"/>
                </a:gdLst>
                <a:ahLst/>
                <a:cxnLst>
                  <a:cxn ang="0">
                    <a:pos x="connsiteX0" y="connsiteY0"/>
                  </a:cxn>
                  <a:cxn ang="0">
                    <a:pos x="connsiteX1" y="connsiteY1"/>
                  </a:cxn>
                  <a:cxn ang="0">
                    <a:pos x="connsiteX2" y="connsiteY2"/>
                  </a:cxn>
                  <a:cxn ang="0">
                    <a:pos x="connsiteX3" y="connsiteY3"/>
                  </a:cxn>
                </a:cxnLst>
                <a:rect l="l" t="t" r="r" b="b"/>
                <a:pathLst>
                  <a:path w="112361" h="158628">
                    <a:moveTo>
                      <a:pt x="4957" y="4957"/>
                    </a:moveTo>
                    <a:lnTo>
                      <a:pt x="108066" y="4957"/>
                    </a:lnTo>
                    <a:lnTo>
                      <a:pt x="108066" y="154002"/>
                    </a:lnTo>
                    <a:lnTo>
                      <a:pt x="4957" y="154002"/>
                    </a:lnTo>
                    <a:close/>
                  </a:path>
                </a:pathLst>
              </a:custGeom>
              <a:noFill/>
              <a:ln w="19050" cap="flat">
                <a:solidFill>
                  <a:schemeClr val="tx1"/>
                </a:solidFill>
                <a:prstDash val="solid"/>
                <a:round/>
              </a:ln>
            </p:spPr>
            <p:txBody>
              <a:bodyPr rtlCol="0" anchor="ctr"/>
              <a:lstStyle/>
              <a:p>
                <a:endParaRPr lang="en-US"/>
              </a:p>
            </p:txBody>
          </p:sp>
          <p:sp>
            <p:nvSpPr>
              <p:cNvPr id="137" name="Freeform: Shape 136">
                <a:extLst>
                  <a:ext uri="{FF2B5EF4-FFF2-40B4-BE49-F238E27FC236}">
                    <a16:creationId xmlns:a16="http://schemas.microsoft.com/office/drawing/2014/main" id="{C162D375-697C-4934-824D-9B80A268F366}"/>
                  </a:ext>
                </a:extLst>
              </p:cNvPr>
              <p:cNvSpPr/>
              <p:nvPr/>
            </p:nvSpPr>
            <p:spPr>
              <a:xfrm>
                <a:off x="8114614" y="1234252"/>
                <a:ext cx="33048" cy="9914"/>
              </a:xfrm>
              <a:custGeom>
                <a:avLst/>
                <a:gdLst>
                  <a:gd name="connsiteX0" fmla="*/ 30404 w 33047"/>
                  <a:gd name="connsiteY0" fmla="*/ 4957 h 9914"/>
                  <a:gd name="connsiteX1" fmla="*/ 4957 w 33047"/>
                  <a:gd name="connsiteY1" fmla="*/ 4957 h 9914"/>
                </a:gdLst>
                <a:ahLst/>
                <a:cxnLst>
                  <a:cxn ang="0">
                    <a:pos x="connsiteX0" y="connsiteY0"/>
                  </a:cxn>
                  <a:cxn ang="0">
                    <a:pos x="connsiteX1" y="connsiteY1"/>
                  </a:cxn>
                </a:cxnLst>
                <a:rect l="l" t="t" r="r" b="b"/>
                <a:pathLst>
                  <a:path w="33047" h="9914">
                    <a:moveTo>
                      <a:pt x="30404" y="4957"/>
                    </a:moveTo>
                    <a:lnTo>
                      <a:pt x="4957" y="4957"/>
                    </a:lnTo>
                  </a:path>
                </a:pathLst>
              </a:custGeom>
              <a:ln w="19050" cap="flat">
                <a:solidFill>
                  <a:schemeClr val="tx1"/>
                </a:solidFill>
                <a:prstDash val="solid"/>
                <a:round/>
              </a:ln>
            </p:spPr>
            <p:txBody>
              <a:bodyPr rtlCol="0" anchor="ctr"/>
              <a:lstStyle/>
              <a:p>
                <a:endParaRPr lang="en-US"/>
              </a:p>
            </p:txBody>
          </p:sp>
          <p:sp>
            <p:nvSpPr>
              <p:cNvPr id="138" name="Freeform: Shape 137">
                <a:extLst>
                  <a:ext uri="{FF2B5EF4-FFF2-40B4-BE49-F238E27FC236}">
                    <a16:creationId xmlns:a16="http://schemas.microsoft.com/office/drawing/2014/main" id="{F40B0A89-63C5-4978-94D8-BDA32C818692}"/>
                  </a:ext>
                </a:extLst>
              </p:cNvPr>
              <p:cNvSpPr/>
              <p:nvPr/>
            </p:nvSpPr>
            <p:spPr>
              <a:xfrm>
                <a:off x="8100403" y="1230287"/>
                <a:ext cx="16524" cy="16524"/>
              </a:xfrm>
              <a:custGeom>
                <a:avLst/>
                <a:gdLst>
                  <a:gd name="connsiteX0" fmla="*/ 12889 w 16523"/>
                  <a:gd name="connsiteY0" fmla="*/ 8923 h 16523"/>
                  <a:gd name="connsiteX1" fmla="*/ 8923 w 16523"/>
                  <a:gd name="connsiteY1" fmla="*/ 12889 h 16523"/>
                  <a:gd name="connsiteX2" fmla="*/ 4957 w 16523"/>
                  <a:gd name="connsiteY2" fmla="*/ 8923 h 16523"/>
                  <a:gd name="connsiteX3" fmla="*/ 8923 w 16523"/>
                  <a:gd name="connsiteY3" fmla="*/ 4957 h 16523"/>
                  <a:gd name="connsiteX4" fmla="*/ 12889 w 16523"/>
                  <a:gd name="connsiteY4" fmla="*/ 8923 h 1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23" h="16523">
                    <a:moveTo>
                      <a:pt x="12889" y="8923"/>
                    </a:moveTo>
                    <a:cubicBezTo>
                      <a:pt x="12889" y="11113"/>
                      <a:pt x="11113" y="12889"/>
                      <a:pt x="8923" y="12889"/>
                    </a:cubicBezTo>
                    <a:cubicBezTo>
                      <a:pt x="6733" y="12889"/>
                      <a:pt x="4957" y="11113"/>
                      <a:pt x="4957" y="8923"/>
                    </a:cubicBezTo>
                    <a:cubicBezTo>
                      <a:pt x="4957" y="6733"/>
                      <a:pt x="6733" y="4957"/>
                      <a:pt x="8923" y="4957"/>
                    </a:cubicBezTo>
                    <a:cubicBezTo>
                      <a:pt x="11113" y="4957"/>
                      <a:pt x="12889" y="6733"/>
                      <a:pt x="12889" y="8923"/>
                    </a:cubicBezTo>
                    <a:close/>
                  </a:path>
                </a:pathLst>
              </a:custGeom>
              <a:solidFill>
                <a:srgbClr val="879196"/>
              </a:solidFill>
              <a:ln w="19050" cap="flat">
                <a:solidFill>
                  <a:schemeClr val="tx1"/>
                </a:solid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8AD43872-2737-49D2-AD1C-E328F0ADCC92}"/>
                  </a:ext>
                </a:extLst>
              </p:cNvPr>
              <p:cNvSpPr/>
              <p:nvPr/>
            </p:nvSpPr>
            <p:spPr>
              <a:xfrm>
                <a:off x="8067025" y="1218720"/>
                <a:ext cx="112362" cy="211505"/>
              </a:xfrm>
              <a:custGeom>
                <a:avLst/>
                <a:gdLst>
                  <a:gd name="connsiteX0" fmla="*/ 108066 w 112361"/>
                  <a:gd name="connsiteY0" fmla="*/ 195311 h 211504"/>
                  <a:gd name="connsiteX1" fmla="*/ 90550 w 112361"/>
                  <a:gd name="connsiteY1" fmla="*/ 208861 h 211504"/>
                  <a:gd name="connsiteX2" fmla="*/ 22472 w 112361"/>
                  <a:gd name="connsiteY2" fmla="*/ 208861 h 211504"/>
                  <a:gd name="connsiteX3" fmla="*/ 4957 w 112361"/>
                  <a:gd name="connsiteY3" fmla="*/ 195311 h 211504"/>
                  <a:gd name="connsiteX4" fmla="*/ 4957 w 112361"/>
                  <a:gd name="connsiteY4" fmla="*/ 22472 h 211504"/>
                  <a:gd name="connsiteX5" fmla="*/ 22472 w 112361"/>
                  <a:gd name="connsiteY5" fmla="*/ 4957 h 211504"/>
                  <a:gd name="connsiteX6" fmla="*/ 90550 w 112361"/>
                  <a:gd name="connsiteY6" fmla="*/ 4957 h 211504"/>
                  <a:gd name="connsiteX7" fmla="*/ 108066 w 112361"/>
                  <a:gd name="connsiteY7" fmla="*/ 22472 h 211504"/>
                  <a:gd name="connsiteX8" fmla="*/ 108066 w 112361"/>
                  <a:gd name="connsiteY8" fmla="*/ 195311 h 211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361" h="211504">
                    <a:moveTo>
                      <a:pt x="108066" y="195311"/>
                    </a:moveTo>
                    <a:cubicBezTo>
                      <a:pt x="108066" y="204895"/>
                      <a:pt x="100134" y="208861"/>
                      <a:pt x="90550" y="208861"/>
                    </a:cubicBezTo>
                    <a:lnTo>
                      <a:pt x="22472" y="208861"/>
                    </a:lnTo>
                    <a:cubicBezTo>
                      <a:pt x="12889" y="208861"/>
                      <a:pt x="4957" y="204895"/>
                      <a:pt x="4957" y="195311"/>
                    </a:cubicBezTo>
                    <a:lnTo>
                      <a:pt x="4957" y="22472"/>
                    </a:lnTo>
                    <a:cubicBezTo>
                      <a:pt x="4957" y="12889"/>
                      <a:pt x="12889" y="4957"/>
                      <a:pt x="22472" y="4957"/>
                    </a:cubicBezTo>
                    <a:lnTo>
                      <a:pt x="90550" y="4957"/>
                    </a:lnTo>
                    <a:cubicBezTo>
                      <a:pt x="100134" y="4957"/>
                      <a:pt x="108066" y="12889"/>
                      <a:pt x="108066" y="22472"/>
                    </a:cubicBezTo>
                    <a:lnTo>
                      <a:pt x="108066" y="195311"/>
                    </a:lnTo>
                    <a:close/>
                  </a:path>
                </a:pathLst>
              </a:custGeom>
              <a:noFill/>
              <a:ln w="19050" cap="flat">
                <a:solidFill>
                  <a:schemeClr val="tx1"/>
                </a:solidFill>
                <a:prstDash val="solid"/>
                <a:round/>
              </a:ln>
            </p:spPr>
            <p:txBody>
              <a:bodyPr rtlCol="0" anchor="ctr"/>
              <a:lstStyle/>
              <a:p>
                <a:endParaRPr lang="en-US"/>
              </a:p>
            </p:txBody>
          </p:sp>
          <p:sp>
            <p:nvSpPr>
              <p:cNvPr id="140" name="Freeform: Shape 139">
                <a:extLst>
                  <a:ext uri="{FF2B5EF4-FFF2-40B4-BE49-F238E27FC236}">
                    <a16:creationId xmlns:a16="http://schemas.microsoft.com/office/drawing/2014/main" id="{E93533AB-334A-4A6A-96CF-246AD8DF7AED}"/>
                  </a:ext>
                </a:extLst>
              </p:cNvPr>
              <p:cNvSpPr/>
              <p:nvPr/>
            </p:nvSpPr>
            <p:spPr>
              <a:xfrm>
                <a:off x="7674750" y="1243175"/>
                <a:ext cx="270990" cy="125581"/>
              </a:xfrm>
              <a:custGeom>
                <a:avLst/>
                <a:gdLst>
                  <a:gd name="connsiteX0" fmla="*/ 4957 w 270990"/>
                  <a:gd name="connsiteY0" fmla="*/ 93194 h 125580"/>
                  <a:gd name="connsiteX1" fmla="*/ 31065 w 270990"/>
                  <a:gd name="connsiteY1" fmla="*/ 93194 h 125580"/>
                  <a:gd name="connsiteX2" fmla="*/ 44284 w 270990"/>
                  <a:gd name="connsiteY2" fmla="*/ 79975 h 125580"/>
                  <a:gd name="connsiteX3" fmla="*/ 44284 w 270990"/>
                  <a:gd name="connsiteY3" fmla="*/ 57503 h 125580"/>
                  <a:gd name="connsiteX4" fmla="*/ 57503 w 270990"/>
                  <a:gd name="connsiteY4" fmla="*/ 44284 h 125580"/>
                  <a:gd name="connsiteX5" fmla="*/ 60477 w 270990"/>
                  <a:gd name="connsiteY5" fmla="*/ 44284 h 125580"/>
                  <a:gd name="connsiteX6" fmla="*/ 73696 w 270990"/>
                  <a:gd name="connsiteY6" fmla="*/ 57503 h 125580"/>
                  <a:gd name="connsiteX7" fmla="*/ 73696 w 270990"/>
                  <a:gd name="connsiteY7" fmla="*/ 79975 h 125580"/>
                  <a:gd name="connsiteX8" fmla="*/ 85924 w 270990"/>
                  <a:gd name="connsiteY8" fmla="*/ 93194 h 125580"/>
                  <a:gd name="connsiteX9" fmla="*/ 98151 w 270990"/>
                  <a:gd name="connsiteY9" fmla="*/ 79975 h 125580"/>
                  <a:gd name="connsiteX10" fmla="*/ 98151 w 270990"/>
                  <a:gd name="connsiteY10" fmla="*/ 33048 h 125580"/>
                  <a:gd name="connsiteX11" fmla="*/ 111370 w 270990"/>
                  <a:gd name="connsiteY11" fmla="*/ 19829 h 125580"/>
                  <a:gd name="connsiteX12" fmla="*/ 114345 w 270990"/>
                  <a:gd name="connsiteY12" fmla="*/ 19829 h 125580"/>
                  <a:gd name="connsiteX13" fmla="*/ 127564 w 270990"/>
                  <a:gd name="connsiteY13" fmla="*/ 33048 h 125580"/>
                  <a:gd name="connsiteX14" fmla="*/ 127564 w 270990"/>
                  <a:gd name="connsiteY14" fmla="*/ 109388 h 125580"/>
                  <a:gd name="connsiteX15" fmla="*/ 139791 w 270990"/>
                  <a:gd name="connsiteY15" fmla="*/ 122607 h 125580"/>
                  <a:gd name="connsiteX16" fmla="*/ 152019 w 270990"/>
                  <a:gd name="connsiteY16" fmla="*/ 109388 h 125580"/>
                  <a:gd name="connsiteX17" fmla="*/ 152019 w 270990"/>
                  <a:gd name="connsiteY17" fmla="*/ 18176 h 125580"/>
                  <a:gd name="connsiteX18" fmla="*/ 165238 w 270990"/>
                  <a:gd name="connsiteY18" fmla="*/ 4957 h 125580"/>
                  <a:gd name="connsiteX19" fmla="*/ 168212 w 270990"/>
                  <a:gd name="connsiteY19" fmla="*/ 4957 h 125580"/>
                  <a:gd name="connsiteX20" fmla="*/ 181431 w 270990"/>
                  <a:gd name="connsiteY20" fmla="*/ 18176 h 125580"/>
                  <a:gd name="connsiteX21" fmla="*/ 181431 w 270990"/>
                  <a:gd name="connsiteY21" fmla="*/ 45606 h 125580"/>
                  <a:gd name="connsiteX22" fmla="*/ 193659 w 270990"/>
                  <a:gd name="connsiteY22" fmla="*/ 58825 h 125580"/>
                  <a:gd name="connsiteX23" fmla="*/ 205887 w 270990"/>
                  <a:gd name="connsiteY23" fmla="*/ 45606 h 125580"/>
                  <a:gd name="connsiteX24" fmla="*/ 205887 w 270990"/>
                  <a:gd name="connsiteY24" fmla="*/ 18176 h 125580"/>
                  <a:gd name="connsiteX25" fmla="*/ 219106 w 270990"/>
                  <a:gd name="connsiteY25" fmla="*/ 4957 h 125580"/>
                  <a:gd name="connsiteX26" fmla="*/ 222080 w 270990"/>
                  <a:gd name="connsiteY26" fmla="*/ 4957 h 125580"/>
                  <a:gd name="connsiteX27" fmla="*/ 235299 w 270990"/>
                  <a:gd name="connsiteY27" fmla="*/ 18176 h 125580"/>
                  <a:gd name="connsiteX28" fmla="*/ 235299 w 270990"/>
                  <a:gd name="connsiteY28" fmla="*/ 70061 h 125580"/>
                  <a:gd name="connsiteX29" fmla="*/ 248518 w 270990"/>
                  <a:gd name="connsiteY29" fmla="*/ 83280 h 125580"/>
                  <a:gd name="connsiteX30" fmla="*/ 268677 w 270990"/>
                  <a:gd name="connsiteY30" fmla="*/ 83280 h 12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70990" h="125580">
                    <a:moveTo>
                      <a:pt x="4957" y="93194"/>
                    </a:moveTo>
                    <a:lnTo>
                      <a:pt x="31065" y="93194"/>
                    </a:lnTo>
                    <a:cubicBezTo>
                      <a:pt x="38335" y="93194"/>
                      <a:pt x="44284" y="87246"/>
                      <a:pt x="44284" y="79975"/>
                    </a:cubicBezTo>
                    <a:lnTo>
                      <a:pt x="44284" y="57503"/>
                    </a:lnTo>
                    <a:cubicBezTo>
                      <a:pt x="44284" y="50232"/>
                      <a:pt x="50232" y="44284"/>
                      <a:pt x="57503" y="44284"/>
                    </a:cubicBezTo>
                    <a:lnTo>
                      <a:pt x="60477" y="44284"/>
                    </a:lnTo>
                    <a:cubicBezTo>
                      <a:pt x="67748" y="44284"/>
                      <a:pt x="73696" y="50232"/>
                      <a:pt x="73696" y="57503"/>
                    </a:cubicBezTo>
                    <a:lnTo>
                      <a:pt x="73696" y="79975"/>
                    </a:lnTo>
                    <a:cubicBezTo>
                      <a:pt x="73696" y="87246"/>
                      <a:pt x="79314" y="93194"/>
                      <a:pt x="85924" y="93194"/>
                    </a:cubicBezTo>
                    <a:cubicBezTo>
                      <a:pt x="92533" y="93194"/>
                      <a:pt x="98151" y="87246"/>
                      <a:pt x="98151" y="79975"/>
                    </a:cubicBezTo>
                    <a:lnTo>
                      <a:pt x="98151" y="33048"/>
                    </a:lnTo>
                    <a:cubicBezTo>
                      <a:pt x="98151" y="25777"/>
                      <a:pt x="104100" y="19829"/>
                      <a:pt x="111370" y="19829"/>
                    </a:cubicBezTo>
                    <a:lnTo>
                      <a:pt x="114345" y="19829"/>
                    </a:lnTo>
                    <a:cubicBezTo>
                      <a:pt x="121615" y="19829"/>
                      <a:pt x="127564" y="25777"/>
                      <a:pt x="127564" y="33048"/>
                    </a:cubicBezTo>
                    <a:lnTo>
                      <a:pt x="127564" y="109388"/>
                    </a:lnTo>
                    <a:cubicBezTo>
                      <a:pt x="127564" y="116658"/>
                      <a:pt x="133182" y="122607"/>
                      <a:pt x="139791" y="122607"/>
                    </a:cubicBezTo>
                    <a:cubicBezTo>
                      <a:pt x="146401" y="122607"/>
                      <a:pt x="152019" y="116658"/>
                      <a:pt x="152019" y="109388"/>
                    </a:cubicBezTo>
                    <a:lnTo>
                      <a:pt x="152019" y="18176"/>
                    </a:lnTo>
                    <a:cubicBezTo>
                      <a:pt x="152019" y="10906"/>
                      <a:pt x="157968" y="4957"/>
                      <a:pt x="165238" y="4957"/>
                    </a:cubicBezTo>
                    <a:lnTo>
                      <a:pt x="168212" y="4957"/>
                    </a:lnTo>
                    <a:cubicBezTo>
                      <a:pt x="175483" y="4957"/>
                      <a:pt x="181431" y="10906"/>
                      <a:pt x="181431" y="18176"/>
                    </a:cubicBezTo>
                    <a:lnTo>
                      <a:pt x="181431" y="45606"/>
                    </a:lnTo>
                    <a:cubicBezTo>
                      <a:pt x="181431" y="52876"/>
                      <a:pt x="187049" y="58825"/>
                      <a:pt x="193659" y="58825"/>
                    </a:cubicBezTo>
                    <a:cubicBezTo>
                      <a:pt x="200268" y="58825"/>
                      <a:pt x="205887" y="52876"/>
                      <a:pt x="205887" y="45606"/>
                    </a:cubicBezTo>
                    <a:lnTo>
                      <a:pt x="205887" y="18176"/>
                    </a:lnTo>
                    <a:cubicBezTo>
                      <a:pt x="205887" y="10906"/>
                      <a:pt x="211835" y="4957"/>
                      <a:pt x="219106" y="4957"/>
                    </a:cubicBezTo>
                    <a:lnTo>
                      <a:pt x="222080" y="4957"/>
                    </a:lnTo>
                    <a:cubicBezTo>
                      <a:pt x="229350" y="4957"/>
                      <a:pt x="235299" y="10906"/>
                      <a:pt x="235299" y="18176"/>
                    </a:cubicBezTo>
                    <a:lnTo>
                      <a:pt x="235299" y="70061"/>
                    </a:lnTo>
                    <a:cubicBezTo>
                      <a:pt x="235299" y="77331"/>
                      <a:pt x="241247" y="83280"/>
                      <a:pt x="248518" y="83280"/>
                    </a:cubicBezTo>
                    <a:lnTo>
                      <a:pt x="268677" y="83280"/>
                    </a:lnTo>
                  </a:path>
                </a:pathLst>
              </a:custGeom>
              <a:noFill/>
              <a:ln w="19050" cap="flat">
                <a:solidFill>
                  <a:schemeClr val="tx1"/>
                </a:solid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FFE8E59F-1774-4D0C-A526-7CE97EDA8448}"/>
                  </a:ext>
                </a:extLst>
              </p:cNvPr>
              <p:cNvSpPr/>
              <p:nvPr/>
            </p:nvSpPr>
            <p:spPr>
              <a:xfrm>
                <a:off x="7922277" y="1093470"/>
                <a:ext cx="188371" cy="89229"/>
              </a:xfrm>
              <a:custGeom>
                <a:avLst/>
                <a:gdLst>
                  <a:gd name="connsiteX0" fmla="*/ 4957 w 188371"/>
                  <a:gd name="connsiteY0" fmla="*/ 65104 h 89228"/>
                  <a:gd name="connsiteX1" fmla="*/ 18507 w 188371"/>
                  <a:gd name="connsiteY1" fmla="*/ 65104 h 89228"/>
                  <a:gd name="connsiteX2" fmla="*/ 31726 w 188371"/>
                  <a:gd name="connsiteY2" fmla="*/ 51885 h 89228"/>
                  <a:gd name="connsiteX3" fmla="*/ 31726 w 188371"/>
                  <a:gd name="connsiteY3" fmla="*/ 44945 h 89228"/>
                  <a:gd name="connsiteX4" fmla="*/ 41640 w 188371"/>
                  <a:gd name="connsiteY4" fmla="*/ 31726 h 89228"/>
                  <a:gd name="connsiteX5" fmla="*/ 51554 w 188371"/>
                  <a:gd name="connsiteY5" fmla="*/ 44945 h 89228"/>
                  <a:gd name="connsiteX6" fmla="*/ 51554 w 188371"/>
                  <a:gd name="connsiteY6" fmla="*/ 51885 h 89228"/>
                  <a:gd name="connsiteX7" fmla="*/ 59816 w 188371"/>
                  <a:gd name="connsiteY7" fmla="*/ 65104 h 89228"/>
                  <a:gd name="connsiteX8" fmla="*/ 68078 w 188371"/>
                  <a:gd name="connsiteY8" fmla="*/ 51885 h 89228"/>
                  <a:gd name="connsiteX9" fmla="*/ 68078 w 188371"/>
                  <a:gd name="connsiteY9" fmla="*/ 28090 h 89228"/>
                  <a:gd name="connsiteX10" fmla="*/ 77992 w 188371"/>
                  <a:gd name="connsiteY10" fmla="*/ 14871 h 89228"/>
                  <a:gd name="connsiteX11" fmla="*/ 87907 w 188371"/>
                  <a:gd name="connsiteY11" fmla="*/ 28090 h 89228"/>
                  <a:gd name="connsiteX12" fmla="*/ 87907 w 188371"/>
                  <a:gd name="connsiteY12" fmla="*/ 72044 h 89228"/>
                  <a:gd name="connsiteX13" fmla="*/ 96169 w 188371"/>
                  <a:gd name="connsiteY13" fmla="*/ 85263 h 89228"/>
                  <a:gd name="connsiteX14" fmla="*/ 104430 w 188371"/>
                  <a:gd name="connsiteY14" fmla="*/ 72044 h 89228"/>
                  <a:gd name="connsiteX15" fmla="*/ 104430 w 188371"/>
                  <a:gd name="connsiteY15" fmla="*/ 18176 h 89228"/>
                  <a:gd name="connsiteX16" fmla="*/ 114345 w 188371"/>
                  <a:gd name="connsiteY16" fmla="*/ 4957 h 89228"/>
                  <a:gd name="connsiteX17" fmla="*/ 124259 w 188371"/>
                  <a:gd name="connsiteY17" fmla="*/ 18176 h 89228"/>
                  <a:gd name="connsiteX18" fmla="*/ 124259 w 188371"/>
                  <a:gd name="connsiteY18" fmla="*/ 28421 h 89228"/>
                  <a:gd name="connsiteX19" fmla="*/ 132521 w 188371"/>
                  <a:gd name="connsiteY19" fmla="*/ 41640 h 89228"/>
                  <a:gd name="connsiteX20" fmla="*/ 140783 w 188371"/>
                  <a:gd name="connsiteY20" fmla="*/ 28421 h 89228"/>
                  <a:gd name="connsiteX21" fmla="*/ 140783 w 188371"/>
                  <a:gd name="connsiteY21" fmla="*/ 18176 h 89228"/>
                  <a:gd name="connsiteX22" fmla="*/ 150697 w 188371"/>
                  <a:gd name="connsiteY22" fmla="*/ 4957 h 89228"/>
                  <a:gd name="connsiteX23" fmla="*/ 160611 w 188371"/>
                  <a:gd name="connsiteY23" fmla="*/ 18176 h 89228"/>
                  <a:gd name="connsiteX24" fmla="*/ 160611 w 188371"/>
                  <a:gd name="connsiteY24" fmla="*/ 45275 h 89228"/>
                  <a:gd name="connsiteX25" fmla="*/ 172178 w 188371"/>
                  <a:gd name="connsiteY25" fmla="*/ 58494 h 89228"/>
                  <a:gd name="connsiteX26" fmla="*/ 183745 w 188371"/>
                  <a:gd name="connsiteY26" fmla="*/ 58494 h 89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8371" h="89228">
                    <a:moveTo>
                      <a:pt x="4957" y="65104"/>
                    </a:moveTo>
                    <a:lnTo>
                      <a:pt x="18507" y="65104"/>
                    </a:lnTo>
                    <a:cubicBezTo>
                      <a:pt x="25777" y="65104"/>
                      <a:pt x="31726" y="59155"/>
                      <a:pt x="31726" y="51885"/>
                    </a:cubicBezTo>
                    <a:lnTo>
                      <a:pt x="31726" y="44945"/>
                    </a:lnTo>
                    <a:cubicBezTo>
                      <a:pt x="31726" y="37674"/>
                      <a:pt x="36352" y="31726"/>
                      <a:pt x="41640" y="31726"/>
                    </a:cubicBezTo>
                    <a:cubicBezTo>
                      <a:pt x="46928" y="31726"/>
                      <a:pt x="51554" y="37674"/>
                      <a:pt x="51554" y="44945"/>
                    </a:cubicBezTo>
                    <a:lnTo>
                      <a:pt x="51554" y="51885"/>
                    </a:lnTo>
                    <a:cubicBezTo>
                      <a:pt x="51554" y="59155"/>
                      <a:pt x="55190" y="65104"/>
                      <a:pt x="59816" y="65104"/>
                    </a:cubicBezTo>
                    <a:cubicBezTo>
                      <a:pt x="64443" y="65104"/>
                      <a:pt x="68078" y="59155"/>
                      <a:pt x="68078" y="51885"/>
                    </a:cubicBezTo>
                    <a:lnTo>
                      <a:pt x="68078" y="28090"/>
                    </a:lnTo>
                    <a:cubicBezTo>
                      <a:pt x="68078" y="20820"/>
                      <a:pt x="72705" y="14871"/>
                      <a:pt x="77992" y="14871"/>
                    </a:cubicBezTo>
                    <a:cubicBezTo>
                      <a:pt x="83280" y="14871"/>
                      <a:pt x="87907" y="20820"/>
                      <a:pt x="87907" y="28090"/>
                    </a:cubicBezTo>
                    <a:lnTo>
                      <a:pt x="87907" y="72044"/>
                    </a:lnTo>
                    <a:cubicBezTo>
                      <a:pt x="87907" y="79314"/>
                      <a:pt x="91542" y="85263"/>
                      <a:pt x="96169" y="85263"/>
                    </a:cubicBezTo>
                    <a:cubicBezTo>
                      <a:pt x="100795" y="85263"/>
                      <a:pt x="104430" y="79314"/>
                      <a:pt x="104430" y="72044"/>
                    </a:cubicBezTo>
                    <a:lnTo>
                      <a:pt x="104430" y="18176"/>
                    </a:lnTo>
                    <a:cubicBezTo>
                      <a:pt x="104430" y="10906"/>
                      <a:pt x="109057" y="4957"/>
                      <a:pt x="114345" y="4957"/>
                    </a:cubicBezTo>
                    <a:cubicBezTo>
                      <a:pt x="119632" y="4957"/>
                      <a:pt x="124259" y="10906"/>
                      <a:pt x="124259" y="18176"/>
                    </a:cubicBezTo>
                    <a:lnTo>
                      <a:pt x="124259" y="28421"/>
                    </a:lnTo>
                    <a:cubicBezTo>
                      <a:pt x="124259" y="35691"/>
                      <a:pt x="127894" y="41640"/>
                      <a:pt x="132521" y="41640"/>
                    </a:cubicBezTo>
                    <a:cubicBezTo>
                      <a:pt x="137148" y="41640"/>
                      <a:pt x="140783" y="35691"/>
                      <a:pt x="140783" y="28421"/>
                    </a:cubicBezTo>
                    <a:lnTo>
                      <a:pt x="140783" y="18176"/>
                    </a:lnTo>
                    <a:cubicBezTo>
                      <a:pt x="140783" y="10906"/>
                      <a:pt x="145409" y="4957"/>
                      <a:pt x="150697" y="4957"/>
                    </a:cubicBezTo>
                    <a:cubicBezTo>
                      <a:pt x="155985" y="4957"/>
                      <a:pt x="160611" y="10906"/>
                      <a:pt x="160611" y="18176"/>
                    </a:cubicBezTo>
                    <a:lnTo>
                      <a:pt x="160611" y="45275"/>
                    </a:lnTo>
                    <a:cubicBezTo>
                      <a:pt x="160611" y="52546"/>
                      <a:pt x="165899" y="58494"/>
                      <a:pt x="172178" y="58494"/>
                    </a:cubicBezTo>
                    <a:cubicBezTo>
                      <a:pt x="178457" y="58494"/>
                      <a:pt x="183745" y="58494"/>
                      <a:pt x="183745" y="58494"/>
                    </a:cubicBezTo>
                  </a:path>
                </a:pathLst>
              </a:custGeom>
              <a:noFill/>
              <a:ln w="19050" cap="flat">
                <a:solidFill>
                  <a:schemeClr val="tx1"/>
                </a:solid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C14D9E0B-1AFC-4E9B-AC5B-044BF51131EA}"/>
                  </a:ext>
                </a:extLst>
              </p:cNvPr>
              <p:cNvSpPr/>
              <p:nvPr/>
            </p:nvSpPr>
            <p:spPr>
              <a:xfrm>
                <a:off x="8067025" y="1300348"/>
                <a:ext cx="115667" cy="52876"/>
              </a:xfrm>
              <a:custGeom>
                <a:avLst/>
                <a:gdLst>
                  <a:gd name="connsiteX0" fmla="*/ 4957 w 115666"/>
                  <a:gd name="connsiteY0" fmla="*/ 38666 h 52876"/>
                  <a:gd name="connsiteX1" fmla="*/ 12889 w 115666"/>
                  <a:gd name="connsiteY1" fmla="*/ 38666 h 52876"/>
                  <a:gd name="connsiteX2" fmla="*/ 20820 w 115666"/>
                  <a:gd name="connsiteY2" fmla="*/ 29412 h 52876"/>
                  <a:gd name="connsiteX3" fmla="*/ 26769 w 115666"/>
                  <a:gd name="connsiteY3" fmla="*/ 20159 h 52876"/>
                  <a:gd name="connsiteX4" fmla="*/ 32717 w 115666"/>
                  <a:gd name="connsiteY4" fmla="*/ 29412 h 52876"/>
                  <a:gd name="connsiteX5" fmla="*/ 37674 w 115666"/>
                  <a:gd name="connsiteY5" fmla="*/ 38666 h 52876"/>
                  <a:gd name="connsiteX6" fmla="*/ 42631 w 115666"/>
                  <a:gd name="connsiteY6" fmla="*/ 25447 h 52876"/>
                  <a:gd name="connsiteX7" fmla="*/ 42631 w 115666"/>
                  <a:gd name="connsiteY7" fmla="*/ 23794 h 52876"/>
                  <a:gd name="connsiteX8" fmla="*/ 48580 w 115666"/>
                  <a:gd name="connsiteY8" fmla="*/ 10575 h 52876"/>
                  <a:gd name="connsiteX9" fmla="*/ 54529 w 115666"/>
                  <a:gd name="connsiteY9" fmla="*/ 23794 h 52876"/>
                  <a:gd name="connsiteX10" fmla="*/ 54529 w 115666"/>
                  <a:gd name="connsiteY10" fmla="*/ 36683 h 52876"/>
                  <a:gd name="connsiteX11" fmla="*/ 59486 w 115666"/>
                  <a:gd name="connsiteY11" fmla="*/ 49902 h 52876"/>
                  <a:gd name="connsiteX12" fmla="*/ 64443 w 115666"/>
                  <a:gd name="connsiteY12" fmla="*/ 36683 h 52876"/>
                  <a:gd name="connsiteX13" fmla="*/ 64443 w 115666"/>
                  <a:gd name="connsiteY13" fmla="*/ 18176 h 52876"/>
                  <a:gd name="connsiteX14" fmla="*/ 70391 w 115666"/>
                  <a:gd name="connsiteY14" fmla="*/ 4957 h 52876"/>
                  <a:gd name="connsiteX15" fmla="*/ 76340 w 115666"/>
                  <a:gd name="connsiteY15" fmla="*/ 15202 h 52876"/>
                  <a:gd name="connsiteX16" fmla="*/ 81297 w 115666"/>
                  <a:gd name="connsiteY16" fmla="*/ 25447 h 52876"/>
                  <a:gd name="connsiteX17" fmla="*/ 86254 w 115666"/>
                  <a:gd name="connsiteY17" fmla="*/ 15202 h 52876"/>
                  <a:gd name="connsiteX18" fmla="*/ 92203 w 115666"/>
                  <a:gd name="connsiteY18" fmla="*/ 4957 h 52876"/>
                  <a:gd name="connsiteX19" fmla="*/ 98151 w 115666"/>
                  <a:gd name="connsiteY19" fmla="*/ 18176 h 52876"/>
                  <a:gd name="connsiteX20" fmla="*/ 98151 w 115666"/>
                  <a:gd name="connsiteY20" fmla="*/ 21481 h 52876"/>
                  <a:gd name="connsiteX21" fmla="*/ 104761 w 115666"/>
                  <a:gd name="connsiteY21" fmla="*/ 34700 h 52876"/>
                  <a:gd name="connsiteX22" fmla="*/ 111370 w 115666"/>
                  <a:gd name="connsiteY22" fmla="*/ 34700 h 52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5666" h="52876">
                    <a:moveTo>
                      <a:pt x="4957" y="38666"/>
                    </a:moveTo>
                    <a:cubicBezTo>
                      <a:pt x="4957" y="38666"/>
                      <a:pt x="8592" y="38666"/>
                      <a:pt x="12889" y="38666"/>
                    </a:cubicBezTo>
                    <a:cubicBezTo>
                      <a:pt x="17185" y="38666"/>
                      <a:pt x="20820" y="34370"/>
                      <a:pt x="20820" y="29412"/>
                    </a:cubicBezTo>
                    <a:cubicBezTo>
                      <a:pt x="20820" y="24455"/>
                      <a:pt x="23464" y="20159"/>
                      <a:pt x="26769" y="20159"/>
                    </a:cubicBezTo>
                    <a:cubicBezTo>
                      <a:pt x="30073" y="20159"/>
                      <a:pt x="32717" y="24455"/>
                      <a:pt x="32717" y="29412"/>
                    </a:cubicBezTo>
                    <a:cubicBezTo>
                      <a:pt x="32717" y="34370"/>
                      <a:pt x="35030" y="38666"/>
                      <a:pt x="37674" y="38666"/>
                    </a:cubicBezTo>
                    <a:cubicBezTo>
                      <a:pt x="40318" y="38666"/>
                      <a:pt x="42631" y="32717"/>
                      <a:pt x="42631" y="25447"/>
                    </a:cubicBezTo>
                    <a:lnTo>
                      <a:pt x="42631" y="23794"/>
                    </a:lnTo>
                    <a:cubicBezTo>
                      <a:pt x="42631" y="16524"/>
                      <a:pt x="45275" y="10575"/>
                      <a:pt x="48580" y="10575"/>
                    </a:cubicBezTo>
                    <a:cubicBezTo>
                      <a:pt x="51885" y="10575"/>
                      <a:pt x="54529" y="16524"/>
                      <a:pt x="54529" y="23794"/>
                    </a:cubicBezTo>
                    <a:lnTo>
                      <a:pt x="54529" y="36683"/>
                    </a:lnTo>
                    <a:cubicBezTo>
                      <a:pt x="54529" y="43953"/>
                      <a:pt x="56842" y="49902"/>
                      <a:pt x="59486" y="49902"/>
                    </a:cubicBezTo>
                    <a:cubicBezTo>
                      <a:pt x="62130" y="49902"/>
                      <a:pt x="64443" y="43953"/>
                      <a:pt x="64443" y="36683"/>
                    </a:cubicBezTo>
                    <a:lnTo>
                      <a:pt x="64443" y="18176"/>
                    </a:lnTo>
                    <a:cubicBezTo>
                      <a:pt x="64443" y="10906"/>
                      <a:pt x="67087" y="4957"/>
                      <a:pt x="70391" y="4957"/>
                    </a:cubicBezTo>
                    <a:cubicBezTo>
                      <a:pt x="73696" y="4957"/>
                      <a:pt x="76340" y="9584"/>
                      <a:pt x="76340" y="15202"/>
                    </a:cubicBezTo>
                    <a:cubicBezTo>
                      <a:pt x="76340" y="20820"/>
                      <a:pt x="78653" y="25447"/>
                      <a:pt x="81297" y="25447"/>
                    </a:cubicBezTo>
                    <a:cubicBezTo>
                      <a:pt x="83941" y="25447"/>
                      <a:pt x="86254" y="20820"/>
                      <a:pt x="86254" y="15202"/>
                    </a:cubicBezTo>
                    <a:cubicBezTo>
                      <a:pt x="86254" y="9584"/>
                      <a:pt x="88898" y="4957"/>
                      <a:pt x="92203" y="4957"/>
                    </a:cubicBezTo>
                    <a:cubicBezTo>
                      <a:pt x="95508" y="4957"/>
                      <a:pt x="98151" y="10906"/>
                      <a:pt x="98151" y="18176"/>
                    </a:cubicBezTo>
                    <a:lnTo>
                      <a:pt x="98151" y="21481"/>
                    </a:lnTo>
                    <a:cubicBezTo>
                      <a:pt x="98151" y="28751"/>
                      <a:pt x="101126" y="34700"/>
                      <a:pt x="104761" y="34700"/>
                    </a:cubicBezTo>
                    <a:cubicBezTo>
                      <a:pt x="108396" y="34700"/>
                      <a:pt x="111370" y="34700"/>
                      <a:pt x="111370" y="34700"/>
                    </a:cubicBezTo>
                  </a:path>
                </a:pathLst>
              </a:custGeom>
              <a:noFill/>
              <a:ln w="19050" cap="flat">
                <a:solidFill>
                  <a:schemeClr val="tx1"/>
                </a:solidFill>
                <a:prstDash val="solid"/>
                <a:miter/>
              </a:ln>
            </p:spPr>
            <p:txBody>
              <a:bodyPr rtlCol="0" anchor="ctr"/>
              <a:lstStyle/>
              <a:p>
                <a:endParaRPr lang="en-US"/>
              </a:p>
            </p:txBody>
          </p:sp>
        </p:grpSp>
      </p:grpSp>
      <p:grpSp>
        <p:nvGrpSpPr>
          <p:cNvPr id="186" name="Group 185">
            <a:extLst>
              <a:ext uri="{FF2B5EF4-FFF2-40B4-BE49-F238E27FC236}">
                <a16:creationId xmlns:a16="http://schemas.microsoft.com/office/drawing/2014/main" id="{D7E18521-4B22-4A7B-B2DB-9F9BB3113966}"/>
              </a:ext>
            </a:extLst>
          </p:cNvPr>
          <p:cNvGrpSpPr/>
          <p:nvPr/>
        </p:nvGrpSpPr>
        <p:grpSpPr>
          <a:xfrm>
            <a:off x="7795031" y="2541964"/>
            <a:ext cx="2056090" cy="3145672"/>
            <a:chOff x="7098494" y="2452010"/>
            <a:chExt cx="2056090" cy="3145672"/>
          </a:xfrm>
        </p:grpSpPr>
        <p:cxnSp>
          <p:nvCxnSpPr>
            <p:cNvPr id="98" name="Straight Connector 97">
              <a:extLst>
                <a:ext uri="{FF2B5EF4-FFF2-40B4-BE49-F238E27FC236}">
                  <a16:creationId xmlns:a16="http://schemas.microsoft.com/office/drawing/2014/main" id="{1ADCF4D4-B93A-469B-9DA7-DDB7CB8F59A5}"/>
                </a:ext>
              </a:extLst>
            </p:cNvPr>
            <p:cNvCxnSpPr>
              <a:cxnSpLocks/>
            </p:cNvCxnSpPr>
            <p:nvPr/>
          </p:nvCxnSpPr>
          <p:spPr>
            <a:xfrm flipH="1">
              <a:off x="7692493" y="4508699"/>
              <a:ext cx="868092" cy="0"/>
            </a:xfrm>
            <a:prstGeom prst="line">
              <a:avLst/>
            </a:prstGeom>
            <a:ln w="25400" cap="rnd">
              <a:gradFill flip="none" rotWithShape="1">
                <a:gsLst>
                  <a:gs pos="0">
                    <a:schemeClr val="accent1"/>
                  </a:gs>
                  <a:gs pos="100000">
                    <a:srgbClr val="C00000"/>
                  </a:gs>
                </a:gsLst>
                <a:lin ang="0" scaled="1"/>
                <a:tileRect/>
              </a:gradFill>
              <a:headEnd type="none"/>
              <a:tailEnd type="none"/>
            </a:ln>
          </p:spPr>
          <p:style>
            <a:lnRef idx="1">
              <a:schemeClr val="accent1"/>
            </a:lnRef>
            <a:fillRef idx="0">
              <a:schemeClr val="accent1"/>
            </a:fillRef>
            <a:effectRef idx="0">
              <a:schemeClr val="accent1"/>
            </a:effectRef>
            <a:fontRef idx="minor">
              <a:schemeClr val="tx1"/>
            </a:fontRef>
          </p:style>
        </p:cxnSp>
        <p:sp>
          <p:nvSpPr>
            <p:cNvPr id="99" name="Rectangle 98">
              <a:extLst>
                <a:ext uri="{FF2B5EF4-FFF2-40B4-BE49-F238E27FC236}">
                  <a16:creationId xmlns:a16="http://schemas.microsoft.com/office/drawing/2014/main" id="{BEF8524F-2F62-47D0-9951-592EC063EC49}"/>
                </a:ext>
              </a:extLst>
            </p:cNvPr>
            <p:cNvSpPr/>
            <p:nvPr/>
          </p:nvSpPr>
          <p:spPr>
            <a:xfrm>
              <a:off x="7556511" y="4840552"/>
              <a:ext cx="1140056" cy="757130"/>
            </a:xfrm>
            <a:prstGeom prst="rect">
              <a:avLst/>
            </a:prstGeom>
          </p:spPr>
          <p:txBody>
            <a:bodyPr wrap="none">
              <a:spAutoFit/>
            </a:bodyPr>
            <a:lstStyle/>
            <a:p>
              <a:pPr lvl="0" algn="ctr" defTabSz="1097278">
                <a:lnSpc>
                  <a:spcPct val="90000"/>
                </a:lnSpc>
                <a:spcBef>
                  <a:spcPct val="20000"/>
                </a:spcBef>
                <a:buSzPct val="90000"/>
              </a:pPr>
              <a:r>
                <a:rPr lang="en-US" sz="2400" dirty="0">
                  <a:latin typeface="+mj-lt"/>
                  <a:ea typeface="Amazon Ember Light" panose="020B0403020204020204" pitchFamily="34" charset="0"/>
                  <a:cs typeface="Amazon Ember Light" panose="020B0403020204020204" pitchFamily="34" charset="0"/>
                </a:rPr>
                <a:t>Pay for</a:t>
              </a:r>
              <a:br>
                <a:rPr lang="en-US" sz="2400" dirty="0">
                  <a:latin typeface="+mj-lt"/>
                  <a:ea typeface="Amazon Ember Light" panose="020B0403020204020204" pitchFamily="34" charset="0"/>
                  <a:cs typeface="Amazon Ember Light" panose="020B0403020204020204" pitchFamily="34" charset="0"/>
                </a:rPr>
              </a:br>
              <a:r>
                <a:rPr lang="en-US" sz="2400" dirty="0">
                  <a:latin typeface="+mj-lt"/>
                  <a:ea typeface="Amazon Ember Light" panose="020B0403020204020204" pitchFamily="34" charset="0"/>
                  <a:cs typeface="Amazon Ember Light" panose="020B0403020204020204" pitchFamily="34" charset="0"/>
                </a:rPr>
                <a:t>value</a:t>
              </a:r>
            </a:p>
          </p:txBody>
        </p:sp>
        <p:grpSp>
          <p:nvGrpSpPr>
            <p:cNvPr id="143" name="Graphic 286">
              <a:extLst>
                <a:ext uri="{FF2B5EF4-FFF2-40B4-BE49-F238E27FC236}">
                  <a16:creationId xmlns:a16="http://schemas.microsoft.com/office/drawing/2014/main" id="{75F60B0C-9410-401E-822D-FDC2AD648815}"/>
                </a:ext>
              </a:extLst>
            </p:cNvPr>
            <p:cNvGrpSpPr/>
            <p:nvPr/>
          </p:nvGrpSpPr>
          <p:grpSpPr>
            <a:xfrm>
              <a:off x="7098494" y="2452010"/>
              <a:ext cx="2056090" cy="2056090"/>
              <a:chOff x="11067221" y="3113582"/>
              <a:chExt cx="660952" cy="660952"/>
            </a:xfrm>
          </p:grpSpPr>
          <p:sp>
            <p:nvSpPr>
              <p:cNvPr id="144" name="Freeform: Shape 143">
                <a:extLst>
                  <a:ext uri="{FF2B5EF4-FFF2-40B4-BE49-F238E27FC236}">
                    <a16:creationId xmlns:a16="http://schemas.microsoft.com/office/drawing/2014/main" id="{9D9083CB-B511-4C8F-945E-1B5B40A3B345}"/>
                  </a:ext>
                </a:extLst>
              </p:cNvPr>
              <p:cNvSpPr/>
              <p:nvPr/>
            </p:nvSpPr>
            <p:spPr>
              <a:xfrm>
                <a:off x="11412238" y="3229910"/>
                <a:ext cx="171848" cy="72705"/>
              </a:xfrm>
              <a:custGeom>
                <a:avLst/>
                <a:gdLst>
                  <a:gd name="connsiteX0" fmla="*/ 169204 w 171847"/>
                  <a:gd name="connsiteY0" fmla="*/ 66756 h 72704"/>
                  <a:gd name="connsiteX1" fmla="*/ 139791 w 171847"/>
                  <a:gd name="connsiteY1" fmla="*/ 4957 h 72704"/>
                  <a:gd name="connsiteX2" fmla="*/ 4957 w 171847"/>
                  <a:gd name="connsiteY2" fmla="*/ 69069 h 72704"/>
                </a:gdLst>
                <a:ahLst/>
                <a:cxnLst>
                  <a:cxn ang="0">
                    <a:pos x="connsiteX0" y="connsiteY0"/>
                  </a:cxn>
                  <a:cxn ang="0">
                    <a:pos x="connsiteX1" y="connsiteY1"/>
                  </a:cxn>
                  <a:cxn ang="0">
                    <a:pos x="connsiteX2" y="connsiteY2"/>
                  </a:cxn>
                </a:cxnLst>
                <a:rect l="l" t="t" r="r" b="b"/>
                <a:pathLst>
                  <a:path w="171847" h="72704">
                    <a:moveTo>
                      <a:pt x="169204" y="66756"/>
                    </a:moveTo>
                    <a:lnTo>
                      <a:pt x="139791" y="4957"/>
                    </a:lnTo>
                    <a:lnTo>
                      <a:pt x="4957" y="69069"/>
                    </a:lnTo>
                  </a:path>
                </a:pathLst>
              </a:custGeom>
              <a:noFill/>
              <a:ln w="19050" cap="flat">
                <a:solidFill>
                  <a:schemeClr val="tx1"/>
                </a:solidFill>
                <a:prstDash val="solid"/>
                <a:round/>
              </a:ln>
            </p:spPr>
            <p:txBody>
              <a:bodyPr rtlCol="0" anchor="ctr"/>
              <a:lstStyle/>
              <a:p>
                <a:endParaRPr lang="en-US"/>
              </a:p>
            </p:txBody>
          </p:sp>
          <p:sp>
            <p:nvSpPr>
              <p:cNvPr id="145" name="Freeform: Shape 144">
                <a:extLst>
                  <a:ext uri="{FF2B5EF4-FFF2-40B4-BE49-F238E27FC236}">
                    <a16:creationId xmlns:a16="http://schemas.microsoft.com/office/drawing/2014/main" id="{59DF5C1F-8023-48BC-B263-FDB5E5040E86}"/>
                  </a:ext>
                </a:extLst>
              </p:cNvPr>
              <p:cNvSpPr/>
              <p:nvPr/>
            </p:nvSpPr>
            <p:spPr>
              <a:xfrm>
                <a:off x="11634648" y="3413985"/>
                <a:ext cx="23133" cy="46267"/>
              </a:xfrm>
              <a:custGeom>
                <a:avLst/>
                <a:gdLst>
                  <a:gd name="connsiteX0" fmla="*/ 4957 w 23133"/>
                  <a:gd name="connsiteY0" fmla="*/ 42631 h 46266"/>
                  <a:gd name="connsiteX1" fmla="*/ 19498 w 23133"/>
                  <a:gd name="connsiteY1" fmla="*/ 35691 h 46266"/>
                  <a:gd name="connsiteX2" fmla="*/ 4957 w 23133"/>
                  <a:gd name="connsiteY2" fmla="*/ 4957 h 46266"/>
                </a:gdLst>
                <a:ahLst/>
                <a:cxnLst>
                  <a:cxn ang="0">
                    <a:pos x="connsiteX0" y="connsiteY0"/>
                  </a:cxn>
                  <a:cxn ang="0">
                    <a:pos x="connsiteX1" y="connsiteY1"/>
                  </a:cxn>
                  <a:cxn ang="0">
                    <a:pos x="connsiteX2" y="connsiteY2"/>
                  </a:cxn>
                </a:cxnLst>
                <a:rect l="l" t="t" r="r" b="b"/>
                <a:pathLst>
                  <a:path w="23133" h="46266">
                    <a:moveTo>
                      <a:pt x="4957" y="42631"/>
                    </a:moveTo>
                    <a:lnTo>
                      <a:pt x="19498" y="35691"/>
                    </a:lnTo>
                    <a:lnTo>
                      <a:pt x="4957" y="4957"/>
                    </a:lnTo>
                  </a:path>
                </a:pathLst>
              </a:custGeom>
              <a:noFill/>
              <a:ln w="19050" cap="flat">
                <a:solidFill>
                  <a:schemeClr val="tx1"/>
                </a:solidFill>
                <a:prstDash val="solid"/>
                <a:round/>
              </a:ln>
            </p:spPr>
            <p:txBody>
              <a:bodyPr rtlCol="0" anchor="ctr"/>
              <a:lstStyle/>
              <a:p>
                <a:endParaRPr lang="en-US"/>
              </a:p>
            </p:txBody>
          </p:sp>
          <p:sp>
            <p:nvSpPr>
              <p:cNvPr id="146" name="Freeform: Shape 145">
                <a:extLst>
                  <a:ext uri="{FF2B5EF4-FFF2-40B4-BE49-F238E27FC236}">
                    <a16:creationId xmlns:a16="http://schemas.microsoft.com/office/drawing/2014/main" id="{0D5B0399-8445-409D-8C6C-ABC744FA4904}"/>
                  </a:ext>
                </a:extLst>
              </p:cNvPr>
              <p:cNvSpPr/>
              <p:nvPr/>
            </p:nvSpPr>
            <p:spPr>
              <a:xfrm>
                <a:off x="11207012" y="3573935"/>
                <a:ext cx="175152" cy="76009"/>
              </a:xfrm>
              <a:custGeom>
                <a:avLst/>
                <a:gdLst>
                  <a:gd name="connsiteX0" fmla="*/ 4957 w 175152"/>
                  <a:gd name="connsiteY0" fmla="*/ 4957 h 76009"/>
                  <a:gd name="connsiteX1" fmla="*/ 36352 w 175152"/>
                  <a:gd name="connsiteY1" fmla="*/ 71052 h 76009"/>
                  <a:gd name="connsiteX2" fmla="*/ 172839 w 175152"/>
                  <a:gd name="connsiteY2" fmla="*/ 6279 h 76009"/>
                </a:gdLst>
                <a:ahLst/>
                <a:cxnLst>
                  <a:cxn ang="0">
                    <a:pos x="connsiteX0" y="connsiteY0"/>
                  </a:cxn>
                  <a:cxn ang="0">
                    <a:pos x="connsiteX1" y="connsiteY1"/>
                  </a:cxn>
                  <a:cxn ang="0">
                    <a:pos x="connsiteX2" y="connsiteY2"/>
                  </a:cxn>
                </a:cxnLst>
                <a:rect l="l" t="t" r="r" b="b"/>
                <a:pathLst>
                  <a:path w="175152" h="76009">
                    <a:moveTo>
                      <a:pt x="4957" y="4957"/>
                    </a:moveTo>
                    <a:lnTo>
                      <a:pt x="36352" y="71052"/>
                    </a:lnTo>
                    <a:lnTo>
                      <a:pt x="172839" y="6279"/>
                    </a:lnTo>
                  </a:path>
                </a:pathLst>
              </a:custGeom>
              <a:noFill/>
              <a:ln w="19050" cap="flat">
                <a:solidFill>
                  <a:schemeClr val="tx1"/>
                </a:solidFill>
                <a:prstDash val="solid"/>
                <a:round/>
              </a:ln>
            </p:spPr>
            <p:txBody>
              <a:bodyPr rtlCol="0" anchor="ctr"/>
              <a:lstStyle/>
              <a:p>
                <a:endParaRPr lang="en-US"/>
              </a:p>
            </p:txBody>
          </p:sp>
          <p:sp>
            <p:nvSpPr>
              <p:cNvPr id="147" name="Freeform: Shape 146">
                <a:extLst>
                  <a:ext uri="{FF2B5EF4-FFF2-40B4-BE49-F238E27FC236}">
                    <a16:creationId xmlns:a16="http://schemas.microsoft.com/office/drawing/2014/main" id="{90BAC551-2A6B-465C-B91C-A0C9253F2DAC}"/>
                  </a:ext>
                </a:extLst>
              </p:cNvPr>
              <p:cNvSpPr/>
              <p:nvPr/>
            </p:nvSpPr>
            <p:spPr>
              <a:xfrm>
                <a:off x="11136290" y="3417950"/>
                <a:ext cx="23133" cy="42962"/>
              </a:xfrm>
              <a:custGeom>
                <a:avLst/>
                <a:gdLst>
                  <a:gd name="connsiteX0" fmla="*/ 20159 w 23133"/>
                  <a:gd name="connsiteY0" fmla="*/ 4957 h 42961"/>
                  <a:gd name="connsiteX1" fmla="*/ 4957 w 23133"/>
                  <a:gd name="connsiteY1" fmla="*/ 12228 h 42961"/>
                  <a:gd name="connsiteX2" fmla="*/ 17515 w 23133"/>
                  <a:gd name="connsiteY2" fmla="*/ 38666 h 42961"/>
                </a:gdLst>
                <a:ahLst/>
                <a:cxnLst>
                  <a:cxn ang="0">
                    <a:pos x="connsiteX0" y="connsiteY0"/>
                  </a:cxn>
                  <a:cxn ang="0">
                    <a:pos x="connsiteX1" y="connsiteY1"/>
                  </a:cxn>
                  <a:cxn ang="0">
                    <a:pos x="connsiteX2" y="connsiteY2"/>
                  </a:cxn>
                </a:cxnLst>
                <a:rect l="l" t="t" r="r" b="b"/>
                <a:pathLst>
                  <a:path w="23133" h="42961">
                    <a:moveTo>
                      <a:pt x="20159" y="4957"/>
                    </a:moveTo>
                    <a:lnTo>
                      <a:pt x="4957" y="12228"/>
                    </a:lnTo>
                    <a:lnTo>
                      <a:pt x="17515" y="38666"/>
                    </a:lnTo>
                  </a:path>
                </a:pathLst>
              </a:custGeom>
              <a:noFill/>
              <a:ln w="19050" cap="flat">
                <a:solidFill>
                  <a:schemeClr val="tx1"/>
                </a:solidFill>
                <a:prstDash val="solid"/>
                <a:round/>
              </a:ln>
            </p:spPr>
            <p:txBody>
              <a:bodyPr rtlCol="0" anchor="ctr"/>
              <a:lstStyle/>
              <a:p>
                <a:endParaRPr lang="en-US"/>
              </a:p>
            </p:txBody>
          </p:sp>
          <p:sp>
            <p:nvSpPr>
              <p:cNvPr id="148" name="Freeform: Shape 147">
                <a:extLst>
                  <a:ext uri="{FF2B5EF4-FFF2-40B4-BE49-F238E27FC236}">
                    <a16:creationId xmlns:a16="http://schemas.microsoft.com/office/drawing/2014/main" id="{6FFE3B76-BE8F-42C4-903B-DCE4CC270C36}"/>
                  </a:ext>
                </a:extLst>
              </p:cNvPr>
              <p:cNvSpPr/>
              <p:nvPr/>
            </p:nvSpPr>
            <p:spPr>
              <a:xfrm>
                <a:off x="11165372" y="3315833"/>
                <a:ext cx="462666" cy="244552"/>
              </a:xfrm>
              <a:custGeom>
                <a:avLst/>
                <a:gdLst>
                  <a:gd name="connsiteX0" fmla="*/ 4957 w 462666"/>
                  <a:gd name="connsiteY0" fmla="*/ 4957 h 244552"/>
                  <a:gd name="connsiteX1" fmla="*/ 459692 w 462666"/>
                  <a:gd name="connsiteY1" fmla="*/ 4957 h 244552"/>
                  <a:gd name="connsiteX2" fmla="*/ 459692 w 462666"/>
                  <a:gd name="connsiteY2" fmla="*/ 242900 h 244552"/>
                  <a:gd name="connsiteX3" fmla="*/ 4957 w 462666"/>
                  <a:gd name="connsiteY3" fmla="*/ 242900 h 244552"/>
                </a:gdLst>
                <a:ahLst/>
                <a:cxnLst>
                  <a:cxn ang="0">
                    <a:pos x="connsiteX0" y="connsiteY0"/>
                  </a:cxn>
                  <a:cxn ang="0">
                    <a:pos x="connsiteX1" y="connsiteY1"/>
                  </a:cxn>
                  <a:cxn ang="0">
                    <a:pos x="connsiteX2" y="connsiteY2"/>
                  </a:cxn>
                  <a:cxn ang="0">
                    <a:pos x="connsiteX3" y="connsiteY3"/>
                  </a:cxn>
                </a:cxnLst>
                <a:rect l="l" t="t" r="r" b="b"/>
                <a:pathLst>
                  <a:path w="462666" h="244552">
                    <a:moveTo>
                      <a:pt x="4957" y="4957"/>
                    </a:moveTo>
                    <a:lnTo>
                      <a:pt x="459692" y="4957"/>
                    </a:lnTo>
                    <a:lnTo>
                      <a:pt x="459692" y="242900"/>
                    </a:lnTo>
                    <a:lnTo>
                      <a:pt x="4957" y="242900"/>
                    </a:lnTo>
                    <a:close/>
                  </a:path>
                </a:pathLst>
              </a:custGeom>
              <a:noFill/>
              <a:ln w="19050" cap="flat">
                <a:solidFill>
                  <a:schemeClr val="tx1"/>
                </a:solidFill>
                <a:prstDash val="solid"/>
                <a:round/>
              </a:ln>
            </p:spPr>
            <p:txBody>
              <a:bodyPr rtlCol="0" anchor="ctr"/>
              <a:lstStyle/>
              <a:p>
                <a:endParaRPr lang="en-US"/>
              </a:p>
            </p:txBody>
          </p:sp>
          <p:sp>
            <p:nvSpPr>
              <p:cNvPr id="149" name="Freeform: Shape 148">
                <a:extLst>
                  <a:ext uri="{FF2B5EF4-FFF2-40B4-BE49-F238E27FC236}">
                    <a16:creationId xmlns:a16="http://schemas.microsoft.com/office/drawing/2014/main" id="{D6565174-8653-4C01-ADBD-44FC0C776878}"/>
                  </a:ext>
                </a:extLst>
              </p:cNvPr>
              <p:cNvSpPr/>
              <p:nvPr/>
            </p:nvSpPr>
            <p:spPr>
              <a:xfrm>
                <a:off x="11452886" y="3529651"/>
                <a:ext cx="42962" cy="9914"/>
              </a:xfrm>
              <a:custGeom>
                <a:avLst/>
                <a:gdLst>
                  <a:gd name="connsiteX0" fmla="*/ 4957 w 42961"/>
                  <a:gd name="connsiteY0" fmla="*/ 4957 h 9914"/>
                  <a:gd name="connsiteX1" fmla="*/ 38335 w 42961"/>
                  <a:gd name="connsiteY1" fmla="*/ 4957 h 9914"/>
                </a:gdLst>
                <a:ahLst/>
                <a:cxnLst>
                  <a:cxn ang="0">
                    <a:pos x="connsiteX0" y="connsiteY0"/>
                  </a:cxn>
                  <a:cxn ang="0">
                    <a:pos x="connsiteX1" y="connsiteY1"/>
                  </a:cxn>
                </a:cxnLst>
                <a:rect l="l" t="t" r="r" b="b"/>
                <a:pathLst>
                  <a:path w="42961" h="9914">
                    <a:moveTo>
                      <a:pt x="4957" y="4957"/>
                    </a:moveTo>
                    <a:lnTo>
                      <a:pt x="38335" y="4957"/>
                    </a:lnTo>
                  </a:path>
                </a:pathLst>
              </a:custGeom>
              <a:ln w="19050" cap="flat">
                <a:solidFill>
                  <a:schemeClr val="tx1"/>
                </a:solidFill>
                <a:prstDash val="solid"/>
                <a:round/>
              </a:ln>
            </p:spPr>
            <p:txBody>
              <a:bodyPr rtlCol="0" anchor="ctr"/>
              <a:lstStyle/>
              <a:p>
                <a:endParaRPr lang="en-US"/>
              </a:p>
            </p:txBody>
          </p:sp>
          <p:sp>
            <p:nvSpPr>
              <p:cNvPr id="150" name="Freeform: Shape 149">
                <a:extLst>
                  <a:ext uri="{FF2B5EF4-FFF2-40B4-BE49-F238E27FC236}">
                    <a16:creationId xmlns:a16="http://schemas.microsoft.com/office/drawing/2014/main" id="{2B41289D-01E8-4AB7-B655-9EFABF0B7D58}"/>
                  </a:ext>
                </a:extLst>
              </p:cNvPr>
              <p:cNvSpPr/>
              <p:nvPr/>
            </p:nvSpPr>
            <p:spPr>
              <a:xfrm>
                <a:off x="11188506" y="3340289"/>
                <a:ext cx="257771" cy="198286"/>
              </a:xfrm>
              <a:custGeom>
                <a:avLst/>
                <a:gdLst>
                  <a:gd name="connsiteX0" fmla="*/ 93525 w 257771"/>
                  <a:gd name="connsiteY0" fmla="*/ 4957 h 198285"/>
                  <a:gd name="connsiteX1" fmla="*/ 50232 w 257771"/>
                  <a:gd name="connsiteY1" fmla="*/ 4957 h 198285"/>
                  <a:gd name="connsiteX2" fmla="*/ 57833 w 257771"/>
                  <a:gd name="connsiteY2" fmla="*/ 25777 h 198285"/>
                  <a:gd name="connsiteX3" fmla="*/ 25777 w 257771"/>
                  <a:gd name="connsiteY3" fmla="*/ 57833 h 198285"/>
                  <a:gd name="connsiteX4" fmla="*/ 4957 w 257771"/>
                  <a:gd name="connsiteY4" fmla="*/ 50232 h 198285"/>
                  <a:gd name="connsiteX5" fmla="*/ 4957 w 257771"/>
                  <a:gd name="connsiteY5" fmla="*/ 152680 h 198285"/>
                  <a:gd name="connsiteX6" fmla="*/ 25777 w 257771"/>
                  <a:gd name="connsiteY6" fmla="*/ 145079 h 198285"/>
                  <a:gd name="connsiteX7" fmla="*/ 57833 w 257771"/>
                  <a:gd name="connsiteY7" fmla="*/ 177135 h 198285"/>
                  <a:gd name="connsiteX8" fmla="*/ 52876 w 257771"/>
                  <a:gd name="connsiteY8" fmla="*/ 194320 h 198285"/>
                  <a:gd name="connsiteX9" fmla="*/ 254467 w 257771"/>
                  <a:gd name="connsiteY9" fmla="*/ 194320 h 198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771" h="198285">
                    <a:moveTo>
                      <a:pt x="93525" y="4957"/>
                    </a:moveTo>
                    <a:lnTo>
                      <a:pt x="50232" y="4957"/>
                    </a:lnTo>
                    <a:cubicBezTo>
                      <a:pt x="54859" y="10575"/>
                      <a:pt x="57833" y="17846"/>
                      <a:pt x="57833" y="25777"/>
                    </a:cubicBezTo>
                    <a:cubicBezTo>
                      <a:pt x="57833" y="43623"/>
                      <a:pt x="43292" y="57833"/>
                      <a:pt x="25777" y="57833"/>
                    </a:cubicBezTo>
                    <a:cubicBezTo>
                      <a:pt x="17846" y="57833"/>
                      <a:pt x="10575" y="54859"/>
                      <a:pt x="4957" y="50232"/>
                    </a:cubicBezTo>
                    <a:lnTo>
                      <a:pt x="4957" y="152680"/>
                    </a:lnTo>
                    <a:cubicBezTo>
                      <a:pt x="10575" y="148053"/>
                      <a:pt x="17846" y="145079"/>
                      <a:pt x="25777" y="145079"/>
                    </a:cubicBezTo>
                    <a:cubicBezTo>
                      <a:pt x="43623" y="145079"/>
                      <a:pt x="57833" y="159620"/>
                      <a:pt x="57833" y="177135"/>
                    </a:cubicBezTo>
                    <a:cubicBezTo>
                      <a:pt x="57833" y="183414"/>
                      <a:pt x="55850" y="189363"/>
                      <a:pt x="52876" y="194320"/>
                    </a:cubicBezTo>
                    <a:lnTo>
                      <a:pt x="254467" y="194320"/>
                    </a:lnTo>
                  </a:path>
                </a:pathLst>
              </a:custGeom>
              <a:noFill/>
              <a:ln w="19050" cap="flat">
                <a:solidFill>
                  <a:schemeClr val="tx1"/>
                </a:solidFill>
                <a:prstDash val="solid"/>
                <a:round/>
              </a:ln>
            </p:spPr>
            <p:txBody>
              <a:bodyPr rtlCol="0" anchor="ctr"/>
              <a:lstStyle/>
              <a:p>
                <a:endParaRPr lang="en-US"/>
              </a:p>
            </p:txBody>
          </p:sp>
          <p:sp>
            <p:nvSpPr>
              <p:cNvPr id="151" name="Freeform: Shape 150">
                <a:extLst>
                  <a:ext uri="{FF2B5EF4-FFF2-40B4-BE49-F238E27FC236}">
                    <a16:creationId xmlns:a16="http://schemas.microsoft.com/office/drawing/2014/main" id="{4C4E1C25-E13B-486D-9B58-85CABADB62B5}"/>
                  </a:ext>
                </a:extLst>
              </p:cNvPr>
              <p:cNvSpPr/>
              <p:nvPr/>
            </p:nvSpPr>
            <p:spPr>
              <a:xfrm>
                <a:off x="11293928" y="3340289"/>
                <a:ext cx="49571" cy="9914"/>
              </a:xfrm>
              <a:custGeom>
                <a:avLst/>
                <a:gdLst>
                  <a:gd name="connsiteX0" fmla="*/ 44945 w 49571"/>
                  <a:gd name="connsiteY0" fmla="*/ 4957 h 9914"/>
                  <a:gd name="connsiteX1" fmla="*/ 4957 w 49571"/>
                  <a:gd name="connsiteY1" fmla="*/ 4957 h 9914"/>
                </a:gdLst>
                <a:ahLst/>
                <a:cxnLst>
                  <a:cxn ang="0">
                    <a:pos x="connsiteX0" y="connsiteY0"/>
                  </a:cxn>
                  <a:cxn ang="0">
                    <a:pos x="connsiteX1" y="connsiteY1"/>
                  </a:cxn>
                </a:cxnLst>
                <a:rect l="l" t="t" r="r" b="b"/>
                <a:pathLst>
                  <a:path w="49571" h="9914">
                    <a:moveTo>
                      <a:pt x="44945" y="4957"/>
                    </a:moveTo>
                    <a:lnTo>
                      <a:pt x="4957" y="4957"/>
                    </a:lnTo>
                  </a:path>
                </a:pathLst>
              </a:custGeom>
              <a:ln w="19050" cap="flat">
                <a:solidFill>
                  <a:schemeClr val="tx1"/>
                </a:solidFill>
                <a:prstDash val="solid"/>
                <a:round/>
              </a:ln>
            </p:spPr>
            <p:txBody>
              <a:bodyPr rtlCol="0" anchor="ctr"/>
              <a:lstStyle/>
              <a:p>
                <a:endParaRPr lang="en-US"/>
              </a:p>
            </p:txBody>
          </p:sp>
          <p:sp>
            <p:nvSpPr>
              <p:cNvPr id="152" name="Freeform: Shape 151">
                <a:extLst>
                  <a:ext uri="{FF2B5EF4-FFF2-40B4-BE49-F238E27FC236}">
                    <a16:creationId xmlns:a16="http://schemas.microsoft.com/office/drawing/2014/main" id="{A51803A5-BEE6-4200-A96D-0D17F6DB568C}"/>
                  </a:ext>
                </a:extLst>
              </p:cNvPr>
              <p:cNvSpPr/>
              <p:nvPr/>
            </p:nvSpPr>
            <p:spPr>
              <a:xfrm>
                <a:off x="11349778" y="3340289"/>
                <a:ext cx="254467" cy="198286"/>
              </a:xfrm>
              <a:custGeom>
                <a:avLst/>
                <a:gdLst>
                  <a:gd name="connsiteX0" fmla="*/ 157968 w 254466"/>
                  <a:gd name="connsiteY0" fmla="*/ 194320 h 198285"/>
                  <a:gd name="connsiteX1" fmla="*/ 204234 w 254466"/>
                  <a:gd name="connsiteY1" fmla="*/ 194320 h 198285"/>
                  <a:gd name="connsiteX2" fmla="*/ 199277 w 254466"/>
                  <a:gd name="connsiteY2" fmla="*/ 177135 h 198285"/>
                  <a:gd name="connsiteX3" fmla="*/ 231333 w 254466"/>
                  <a:gd name="connsiteY3" fmla="*/ 145079 h 198285"/>
                  <a:gd name="connsiteX4" fmla="*/ 252153 w 254466"/>
                  <a:gd name="connsiteY4" fmla="*/ 152680 h 198285"/>
                  <a:gd name="connsiteX5" fmla="*/ 252153 w 254466"/>
                  <a:gd name="connsiteY5" fmla="*/ 50232 h 198285"/>
                  <a:gd name="connsiteX6" fmla="*/ 231333 w 254466"/>
                  <a:gd name="connsiteY6" fmla="*/ 57833 h 198285"/>
                  <a:gd name="connsiteX7" fmla="*/ 199277 w 254466"/>
                  <a:gd name="connsiteY7" fmla="*/ 25777 h 198285"/>
                  <a:gd name="connsiteX8" fmla="*/ 206878 w 254466"/>
                  <a:gd name="connsiteY8" fmla="*/ 4957 h 198285"/>
                  <a:gd name="connsiteX9" fmla="*/ 4957 w 254466"/>
                  <a:gd name="connsiteY9" fmla="*/ 4957 h 198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466" h="198285">
                    <a:moveTo>
                      <a:pt x="157968" y="194320"/>
                    </a:moveTo>
                    <a:lnTo>
                      <a:pt x="204234" y="194320"/>
                    </a:lnTo>
                    <a:cubicBezTo>
                      <a:pt x="201260" y="189363"/>
                      <a:pt x="199277" y="183414"/>
                      <a:pt x="199277" y="177135"/>
                    </a:cubicBezTo>
                    <a:cubicBezTo>
                      <a:pt x="199277" y="159289"/>
                      <a:pt x="213818" y="145079"/>
                      <a:pt x="231333" y="145079"/>
                    </a:cubicBezTo>
                    <a:cubicBezTo>
                      <a:pt x="239265" y="145079"/>
                      <a:pt x="246535" y="148053"/>
                      <a:pt x="252153" y="152680"/>
                    </a:cubicBezTo>
                    <a:lnTo>
                      <a:pt x="252153" y="50232"/>
                    </a:lnTo>
                    <a:cubicBezTo>
                      <a:pt x="246535" y="54859"/>
                      <a:pt x="239265" y="57833"/>
                      <a:pt x="231333" y="57833"/>
                    </a:cubicBezTo>
                    <a:cubicBezTo>
                      <a:pt x="213488" y="57833"/>
                      <a:pt x="199277" y="43292"/>
                      <a:pt x="199277" y="25777"/>
                    </a:cubicBezTo>
                    <a:cubicBezTo>
                      <a:pt x="199277" y="17846"/>
                      <a:pt x="202251" y="10575"/>
                      <a:pt x="206878" y="4957"/>
                    </a:cubicBezTo>
                    <a:lnTo>
                      <a:pt x="4957" y="4957"/>
                    </a:lnTo>
                  </a:path>
                </a:pathLst>
              </a:custGeom>
              <a:noFill/>
              <a:ln w="19050" cap="flat">
                <a:solidFill>
                  <a:schemeClr val="tx1"/>
                </a:solidFill>
                <a:prstDash val="solid"/>
                <a:round/>
              </a:ln>
            </p:spPr>
            <p:txBody>
              <a:bodyPr rtlCol="0" anchor="ctr"/>
              <a:lstStyle/>
              <a:p>
                <a:endParaRPr lang="en-US"/>
              </a:p>
            </p:txBody>
          </p:sp>
          <p:sp>
            <p:nvSpPr>
              <p:cNvPr id="153" name="Freeform: Shape 152">
                <a:extLst>
                  <a:ext uri="{FF2B5EF4-FFF2-40B4-BE49-F238E27FC236}">
                    <a16:creationId xmlns:a16="http://schemas.microsoft.com/office/drawing/2014/main" id="{AFF499BC-F299-4E97-BD47-C3D18645F35D}"/>
                  </a:ext>
                </a:extLst>
              </p:cNvPr>
              <p:cNvSpPr/>
              <p:nvPr/>
            </p:nvSpPr>
            <p:spPr>
              <a:xfrm>
                <a:off x="11335898" y="3387877"/>
                <a:ext cx="118971" cy="122276"/>
              </a:xfrm>
              <a:custGeom>
                <a:avLst/>
                <a:gdLst>
                  <a:gd name="connsiteX0" fmla="*/ 115336 w 118971"/>
                  <a:gd name="connsiteY0" fmla="*/ 95838 h 122276"/>
                  <a:gd name="connsiteX1" fmla="*/ 67417 w 118971"/>
                  <a:gd name="connsiteY1" fmla="*/ 120293 h 122276"/>
                  <a:gd name="connsiteX2" fmla="*/ 4957 w 118971"/>
                  <a:gd name="connsiteY2" fmla="*/ 52215 h 122276"/>
                  <a:gd name="connsiteX3" fmla="*/ 22472 w 118971"/>
                  <a:gd name="connsiteY3" fmla="*/ 4957 h 122276"/>
                </a:gdLst>
                <a:ahLst/>
                <a:cxnLst>
                  <a:cxn ang="0">
                    <a:pos x="connsiteX0" y="connsiteY0"/>
                  </a:cxn>
                  <a:cxn ang="0">
                    <a:pos x="connsiteX1" y="connsiteY1"/>
                  </a:cxn>
                  <a:cxn ang="0">
                    <a:pos x="connsiteX2" y="connsiteY2"/>
                  </a:cxn>
                  <a:cxn ang="0">
                    <a:pos x="connsiteX3" y="connsiteY3"/>
                  </a:cxn>
                </a:cxnLst>
                <a:rect l="l" t="t" r="r" b="b"/>
                <a:pathLst>
                  <a:path w="118971" h="122276">
                    <a:moveTo>
                      <a:pt x="115336" y="95838"/>
                    </a:moveTo>
                    <a:cubicBezTo>
                      <a:pt x="103769" y="110709"/>
                      <a:pt x="86585" y="120293"/>
                      <a:pt x="67417" y="120293"/>
                    </a:cubicBezTo>
                    <a:cubicBezTo>
                      <a:pt x="33048" y="120293"/>
                      <a:pt x="4957" y="89889"/>
                      <a:pt x="4957" y="52215"/>
                    </a:cubicBezTo>
                    <a:cubicBezTo>
                      <a:pt x="4957" y="33709"/>
                      <a:pt x="11567" y="17185"/>
                      <a:pt x="22472" y="4957"/>
                    </a:cubicBezTo>
                  </a:path>
                </a:pathLst>
              </a:custGeom>
              <a:noFill/>
              <a:ln w="19050" cap="flat">
                <a:solidFill>
                  <a:schemeClr val="tx1"/>
                </a:solidFill>
                <a:prstDash val="solid"/>
                <a:round/>
              </a:ln>
            </p:spPr>
            <p:txBody>
              <a:bodyPr rtlCol="0" anchor="ctr"/>
              <a:lstStyle/>
              <a:p>
                <a:endParaRPr lang="en-US"/>
              </a:p>
            </p:txBody>
          </p:sp>
          <p:sp>
            <p:nvSpPr>
              <p:cNvPr id="154" name="Freeform: Shape 153">
                <a:extLst>
                  <a:ext uri="{FF2B5EF4-FFF2-40B4-BE49-F238E27FC236}">
                    <a16:creationId xmlns:a16="http://schemas.microsoft.com/office/drawing/2014/main" id="{40D8F808-4342-4C76-9179-86D069304E42}"/>
                  </a:ext>
                </a:extLst>
              </p:cNvPr>
              <p:cNvSpPr/>
              <p:nvPr/>
            </p:nvSpPr>
            <p:spPr>
              <a:xfrm>
                <a:off x="11369937" y="3366727"/>
                <a:ext cx="99143" cy="95838"/>
              </a:xfrm>
              <a:custGeom>
                <a:avLst/>
                <a:gdLst>
                  <a:gd name="connsiteX0" fmla="*/ 4957 w 99142"/>
                  <a:gd name="connsiteY0" fmla="*/ 12558 h 95838"/>
                  <a:gd name="connsiteX1" fmla="*/ 33378 w 99142"/>
                  <a:gd name="connsiteY1" fmla="*/ 4957 h 95838"/>
                  <a:gd name="connsiteX2" fmla="*/ 95838 w 99142"/>
                  <a:gd name="connsiteY2" fmla="*/ 73035 h 95838"/>
                  <a:gd name="connsiteX3" fmla="*/ 92864 w 99142"/>
                  <a:gd name="connsiteY3" fmla="*/ 93525 h 95838"/>
                </a:gdLst>
                <a:ahLst/>
                <a:cxnLst>
                  <a:cxn ang="0">
                    <a:pos x="connsiteX0" y="connsiteY0"/>
                  </a:cxn>
                  <a:cxn ang="0">
                    <a:pos x="connsiteX1" y="connsiteY1"/>
                  </a:cxn>
                  <a:cxn ang="0">
                    <a:pos x="connsiteX2" y="connsiteY2"/>
                  </a:cxn>
                  <a:cxn ang="0">
                    <a:pos x="connsiteX3" y="connsiteY3"/>
                  </a:cxn>
                </a:cxnLst>
                <a:rect l="l" t="t" r="r" b="b"/>
                <a:pathLst>
                  <a:path w="99142" h="95838">
                    <a:moveTo>
                      <a:pt x="4957" y="12558"/>
                    </a:moveTo>
                    <a:cubicBezTo>
                      <a:pt x="13550" y="7931"/>
                      <a:pt x="23133" y="4957"/>
                      <a:pt x="33378" y="4957"/>
                    </a:cubicBezTo>
                    <a:cubicBezTo>
                      <a:pt x="67748" y="4957"/>
                      <a:pt x="95838" y="35361"/>
                      <a:pt x="95838" y="73035"/>
                    </a:cubicBezTo>
                    <a:cubicBezTo>
                      <a:pt x="95838" y="80306"/>
                      <a:pt x="94847" y="87246"/>
                      <a:pt x="92864" y="93525"/>
                    </a:cubicBezTo>
                  </a:path>
                </a:pathLst>
              </a:custGeom>
              <a:noFill/>
              <a:ln w="19050" cap="flat">
                <a:solidFill>
                  <a:schemeClr val="tx1"/>
                </a:solidFill>
                <a:prstDash val="solid"/>
                <a:round/>
              </a:ln>
            </p:spPr>
            <p:txBody>
              <a:bodyPr rtlCol="0" anchor="ctr"/>
              <a:lstStyle/>
              <a:p>
                <a:endParaRPr lang="en-US"/>
              </a:p>
            </p:txBody>
          </p:sp>
        </p:grpSp>
      </p:grpSp>
      <p:grpSp>
        <p:nvGrpSpPr>
          <p:cNvPr id="185" name="Group 184">
            <a:extLst>
              <a:ext uri="{FF2B5EF4-FFF2-40B4-BE49-F238E27FC236}">
                <a16:creationId xmlns:a16="http://schemas.microsoft.com/office/drawing/2014/main" id="{DC77F5E7-57FC-4678-A812-8840E622BB46}"/>
              </a:ext>
            </a:extLst>
          </p:cNvPr>
          <p:cNvGrpSpPr/>
          <p:nvPr/>
        </p:nvGrpSpPr>
        <p:grpSpPr>
          <a:xfrm>
            <a:off x="10919765" y="2670950"/>
            <a:ext cx="2300630" cy="3016686"/>
            <a:chOff x="10450944" y="2580996"/>
            <a:chExt cx="2300630" cy="3016686"/>
          </a:xfrm>
        </p:grpSpPr>
        <p:cxnSp>
          <p:nvCxnSpPr>
            <p:cNvPr id="124" name="Straight Connector 123">
              <a:extLst>
                <a:ext uri="{FF2B5EF4-FFF2-40B4-BE49-F238E27FC236}">
                  <a16:creationId xmlns:a16="http://schemas.microsoft.com/office/drawing/2014/main" id="{2A800EFD-F311-46D8-99B2-88CB4443D96D}"/>
                </a:ext>
              </a:extLst>
            </p:cNvPr>
            <p:cNvCxnSpPr>
              <a:cxnSpLocks/>
            </p:cNvCxnSpPr>
            <p:nvPr/>
          </p:nvCxnSpPr>
          <p:spPr>
            <a:xfrm flipH="1">
              <a:off x="11167213" y="4508699"/>
              <a:ext cx="868092" cy="0"/>
            </a:xfrm>
            <a:prstGeom prst="line">
              <a:avLst/>
            </a:prstGeom>
            <a:ln w="25400" cap="rnd">
              <a:gradFill flip="none" rotWithShape="1">
                <a:gsLst>
                  <a:gs pos="0">
                    <a:schemeClr val="accent1"/>
                  </a:gs>
                  <a:gs pos="100000">
                    <a:srgbClr val="C00000"/>
                  </a:gs>
                </a:gsLst>
                <a:lin ang="0" scaled="1"/>
                <a:tileRect/>
              </a:gradFill>
              <a:headEnd type="none"/>
              <a:tailEnd type="none"/>
            </a:ln>
          </p:spPr>
          <p:style>
            <a:lnRef idx="1">
              <a:schemeClr val="accent1"/>
            </a:lnRef>
            <a:fillRef idx="0">
              <a:schemeClr val="accent1"/>
            </a:fillRef>
            <a:effectRef idx="0">
              <a:schemeClr val="accent1"/>
            </a:effectRef>
            <a:fontRef idx="minor">
              <a:schemeClr val="tx1"/>
            </a:fontRef>
          </p:style>
        </p:cxnSp>
        <p:sp>
          <p:nvSpPr>
            <p:cNvPr id="125" name="Rectangle 124">
              <a:extLst>
                <a:ext uri="{FF2B5EF4-FFF2-40B4-BE49-F238E27FC236}">
                  <a16:creationId xmlns:a16="http://schemas.microsoft.com/office/drawing/2014/main" id="{829062CC-0529-4B98-9B8C-91CB9617545F}"/>
                </a:ext>
              </a:extLst>
            </p:cNvPr>
            <p:cNvSpPr/>
            <p:nvPr/>
          </p:nvSpPr>
          <p:spPr>
            <a:xfrm>
              <a:off x="10450944" y="4840552"/>
              <a:ext cx="2300630" cy="757130"/>
            </a:xfrm>
            <a:prstGeom prst="rect">
              <a:avLst/>
            </a:prstGeom>
          </p:spPr>
          <p:txBody>
            <a:bodyPr wrap="none">
              <a:spAutoFit/>
            </a:bodyPr>
            <a:lstStyle/>
            <a:p>
              <a:pPr lvl="0" algn="ctr" defTabSz="1097278">
                <a:lnSpc>
                  <a:spcPct val="90000"/>
                </a:lnSpc>
                <a:spcBef>
                  <a:spcPct val="20000"/>
                </a:spcBef>
                <a:buSzPct val="90000"/>
              </a:pPr>
              <a:r>
                <a:rPr lang="en-US" sz="2400" dirty="0">
                  <a:latin typeface="+mj-lt"/>
                  <a:ea typeface="Amazon Ember Light" panose="020B0403020204020204" pitchFamily="34" charset="0"/>
                  <a:cs typeface="Amazon Ember Light" panose="020B0403020204020204" pitchFamily="34" charset="0"/>
                </a:rPr>
                <a:t>Highly available</a:t>
              </a:r>
              <a:br>
                <a:rPr lang="en-US" sz="2400" dirty="0">
                  <a:latin typeface="+mj-lt"/>
                  <a:ea typeface="Amazon Ember Light" panose="020B0403020204020204" pitchFamily="34" charset="0"/>
                  <a:cs typeface="Amazon Ember Light" panose="020B0403020204020204" pitchFamily="34" charset="0"/>
                </a:rPr>
              </a:br>
              <a:r>
                <a:rPr lang="en-US" sz="2400" dirty="0">
                  <a:latin typeface="+mj-lt"/>
                  <a:ea typeface="Amazon Ember Light" panose="020B0403020204020204" pitchFamily="34" charset="0"/>
                  <a:cs typeface="Amazon Ember Light" panose="020B0403020204020204" pitchFamily="34" charset="0"/>
                </a:rPr>
                <a:t>and secure</a:t>
              </a:r>
            </a:p>
          </p:txBody>
        </p:sp>
        <p:grpSp>
          <p:nvGrpSpPr>
            <p:cNvPr id="184" name="Group 183">
              <a:extLst>
                <a:ext uri="{FF2B5EF4-FFF2-40B4-BE49-F238E27FC236}">
                  <a16:creationId xmlns:a16="http://schemas.microsoft.com/office/drawing/2014/main" id="{B495D2D4-2E71-445B-8138-562435FC326B}"/>
                </a:ext>
              </a:extLst>
            </p:cNvPr>
            <p:cNvGrpSpPr/>
            <p:nvPr/>
          </p:nvGrpSpPr>
          <p:grpSpPr>
            <a:xfrm>
              <a:off x="10719732" y="2580996"/>
              <a:ext cx="1763055" cy="1927103"/>
              <a:chOff x="9663468" y="2355354"/>
              <a:chExt cx="1969490" cy="2152746"/>
            </a:xfrm>
          </p:grpSpPr>
          <p:grpSp>
            <p:nvGrpSpPr>
              <p:cNvPr id="155" name="Graphic 222">
                <a:extLst>
                  <a:ext uri="{FF2B5EF4-FFF2-40B4-BE49-F238E27FC236}">
                    <a16:creationId xmlns:a16="http://schemas.microsoft.com/office/drawing/2014/main" id="{9E436087-4D18-4234-B47D-F2F2121AD123}"/>
                  </a:ext>
                </a:extLst>
              </p:cNvPr>
              <p:cNvGrpSpPr/>
              <p:nvPr/>
            </p:nvGrpSpPr>
            <p:grpSpPr>
              <a:xfrm>
                <a:off x="9663468" y="2538610"/>
                <a:ext cx="1969490" cy="1969490"/>
                <a:chOff x="285253" y="4592514"/>
                <a:chExt cx="660952" cy="660952"/>
              </a:xfrm>
            </p:grpSpPr>
            <p:sp>
              <p:nvSpPr>
                <p:cNvPr id="156" name="Freeform: Shape 155">
                  <a:extLst>
                    <a:ext uri="{FF2B5EF4-FFF2-40B4-BE49-F238E27FC236}">
                      <a16:creationId xmlns:a16="http://schemas.microsoft.com/office/drawing/2014/main" id="{F6966EE5-A176-4007-8A8F-9D114CDA7625}"/>
                    </a:ext>
                  </a:extLst>
                </p:cNvPr>
                <p:cNvSpPr/>
                <p:nvPr/>
              </p:nvSpPr>
              <p:spPr>
                <a:xfrm>
                  <a:off x="535754" y="4722335"/>
                  <a:ext cx="175152" cy="333781"/>
                </a:xfrm>
                <a:custGeom>
                  <a:avLst/>
                  <a:gdLst>
                    <a:gd name="connsiteX0" fmla="*/ 4957 w 175152"/>
                    <a:gd name="connsiteY0" fmla="*/ 80031 h 333780"/>
                    <a:gd name="connsiteX1" fmla="*/ 77992 w 175152"/>
                    <a:gd name="connsiteY1" fmla="*/ 5013 h 333780"/>
                    <a:gd name="connsiteX2" fmla="*/ 157968 w 175152"/>
                    <a:gd name="connsiteY2" fmla="*/ 101512 h 333780"/>
                    <a:gd name="connsiteX3" fmla="*/ 147723 w 175152"/>
                    <a:gd name="connsiteY3" fmla="*/ 330202 h 333780"/>
                  </a:gdLst>
                  <a:ahLst/>
                  <a:cxnLst>
                    <a:cxn ang="0">
                      <a:pos x="connsiteX0" y="connsiteY0"/>
                    </a:cxn>
                    <a:cxn ang="0">
                      <a:pos x="connsiteX1" y="connsiteY1"/>
                    </a:cxn>
                    <a:cxn ang="0">
                      <a:pos x="connsiteX2" y="connsiteY2"/>
                    </a:cxn>
                    <a:cxn ang="0">
                      <a:pos x="connsiteX3" y="connsiteY3"/>
                    </a:cxn>
                  </a:cxnLst>
                  <a:rect l="l" t="t" r="r" b="b"/>
                  <a:pathLst>
                    <a:path w="175152" h="333780">
                      <a:moveTo>
                        <a:pt x="4957" y="80031"/>
                      </a:moveTo>
                      <a:cubicBezTo>
                        <a:pt x="15202" y="53924"/>
                        <a:pt x="38666" y="3031"/>
                        <a:pt x="77992" y="5013"/>
                      </a:cubicBezTo>
                      <a:cubicBezTo>
                        <a:pt x="106413" y="6666"/>
                        <a:pt x="134504" y="27816"/>
                        <a:pt x="157968" y="101512"/>
                      </a:cubicBezTo>
                      <a:cubicBezTo>
                        <a:pt x="174161" y="151745"/>
                        <a:pt x="179448" y="248244"/>
                        <a:pt x="147723" y="330202"/>
                      </a:cubicBezTo>
                    </a:path>
                  </a:pathLst>
                </a:custGeom>
                <a:noFill/>
                <a:ln w="19050" cap="flat">
                  <a:solidFill>
                    <a:schemeClr val="tx1"/>
                  </a:solidFill>
                  <a:prstDash val="solid"/>
                  <a:round/>
                </a:ln>
              </p:spPr>
              <p:txBody>
                <a:bodyPr rtlCol="0" anchor="ctr"/>
                <a:lstStyle/>
                <a:p>
                  <a:endParaRPr lang="en-US"/>
                </a:p>
              </p:txBody>
            </p:sp>
            <p:sp>
              <p:nvSpPr>
                <p:cNvPr id="157" name="Freeform: Shape 156">
                  <a:extLst>
                    <a:ext uri="{FF2B5EF4-FFF2-40B4-BE49-F238E27FC236}">
                      <a16:creationId xmlns:a16="http://schemas.microsoft.com/office/drawing/2014/main" id="{C884D769-7D7A-49DB-A88F-97A751D52903}"/>
                    </a:ext>
                  </a:extLst>
                </p:cNvPr>
                <p:cNvSpPr/>
                <p:nvPr/>
              </p:nvSpPr>
              <p:spPr>
                <a:xfrm>
                  <a:off x="521543" y="4986441"/>
                  <a:ext cx="145409" cy="135495"/>
                </a:xfrm>
                <a:custGeom>
                  <a:avLst/>
                  <a:gdLst>
                    <a:gd name="connsiteX0" fmla="*/ 142766 w 145409"/>
                    <a:gd name="connsiteY0" fmla="*/ 100465 h 135495"/>
                    <a:gd name="connsiteX1" fmla="*/ 93194 w 145409"/>
                    <a:gd name="connsiteY1" fmla="*/ 132190 h 135495"/>
                    <a:gd name="connsiteX2" fmla="*/ 4957 w 145409"/>
                    <a:gd name="connsiteY2" fmla="*/ 4957 h 135495"/>
                  </a:gdLst>
                  <a:ahLst/>
                  <a:cxnLst>
                    <a:cxn ang="0">
                      <a:pos x="connsiteX0" y="connsiteY0"/>
                    </a:cxn>
                    <a:cxn ang="0">
                      <a:pos x="connsiteX1" y="connsiteY1"/>
                    </a:cxn>
                    <a:cxn ang="0">
                      <a:pos x="connsiteX2" y="connsiteY2"/>
                    </a:cxn>
                  </a:cxnLst>
                  <a:rect l="l" t="t" r="r" b="b"/>
                  <a:pathLst>
                    <a:path w="145409" h="135495">
                      <a:moveTo>
                        <a:pt x="142766" y="100465"/>
                      </a:moveTo>
                      <a:cubicBezTo>
                        <a:pt x="142766" y="100465"/>
                        <a:pt x="120624" y="132190"/>
                        <a:pt x="93194" y="132190"/>
                      </a:cubicBezTo>
                      <a:cubicBezTo>
                        <a:pt x="80636" y="132190"/>
                        <a:pt x="29082" y="126903"/>
                        <a:pt x="4957" y="4957"/>
                      </a:cubicBezTo>
                    </a:path>
                  </a:pathLst>
                </a:custGeom>
                <a:noFill/>
                <a:ln w="19050" cap="flat">
                  <a:solidFill>
                    <a:schemeClr val="tx1"/>
                  </a:solidFill>
                  <a:prstDash val="solid"/>
                  <a:round/>
                </a:ln>
              </p:spPr>
              <p:txBody>
                <a:bodyPr rtlCol="0" anchor="ctr"/>
                <a:lstStyle/>
                <a:p>
                  <a:endParaRPr lang="en-US"/>
                </a:p>
              </p:txBody>
            </p:sp>
            <p:sp>
              <p:nvSpPr>
                <p:cNvPr id="158" name="Freeform: Shape 157">
                  <a:extLst>
                    <a:ext uri="{FF2B5EF4-FFF2-40B4-BE49-F238E27FC236}">
                      <a16:creationId xmlns:a16="http://schemas.microsoft.com/office/drawing/2014/main" id="{3019507E-74EF-47CD-8989-3DDFDF7F57D0}"/>
                    </a:ext>
                  </a:extLst>
                </p:cNvPr>
                <p:cNvSpPr/>
                <p:nvPr/>
              </p:nvSpPr>
              <p:spPr>
                <a:xfrm>
                  <a:off x="516089" y="4835744"/>
                  <a:ext cx="16524" cy="118971"/>
                </a:xfrm>
                <a:custGeom>
                  <a:avLst/>
                  <a:gdLst>
                    <a:gd name="connsiteX0" fmla="*/ 13386 w 16523"/>
                    <a:gd name="connsiteY0" fmla="*/ 4957 h 118971"/>
                    <a:gd name="connsiteX1" fmla="*/ 5785 w 16523"/>
                    <a:gd name="connsiteY1" fmla="*/ 116658 h 118971"/>
                  </a:gdLst>
                  <a:ahLst/>
                  <a:cxnLst>
                    <a:cxn ang="0">
                      <a:pos x="connsiteX0" y="connsiteY0"/>
                    </a:cxn>
                    <a:cxn ang="0">
                      <a:pos x="connsiteX1" y="connsiteY1"/>
                    </a:cxn>
                  </a:cxnLst>
                  <a:rect l="l" t="t" r="r" b="b"/>
                  <a:pathLst>
                    <a:path w="16523" h="118971">
                      <a:moveTo>
                        <a:pt x="13386" y="4957"/>
                      </a:moveTo>
                      <a:cubicBezTo>
                        <a:pt x="13386" y="4957"/>
                        <a:pt x="1819" y="54859"/>
                        <a:pt x="5785" y="116658"/>
                      </a:cubicBezTo>
                    </a:path>
                  </a:pathLst>
                </a:custGeom>
                <a:noFill/>
                <a:ln w="19050" cap="flat">
                  <a:solidFill>
                    <a:schemeClr val="tx1"/>
                  </a:solidFill>
                  <a:prstDash val="solid"/>
                  <a:round/>
                </a:ln>
              </p:spPr>
              <p:txBody>
                <a:bodyPr rtlCol="0" anchor="ctr"/>
                <a:lstStyle/>
                <a:p>
                  <a:endParaRPr lang="en-US"/>
                </a:p>
              </p:txBody>
            </p:sp>
            <p:sp>
              <p:nvSpPr>
                <p:cNvPr id="159" name="Freeform: Shape 158">
                  <a:extLst>
                    <a:ext uri="{FF2B5EF4-FFF2-40B4-BE49-F238E27FC236}">
                      <a16:creationId xmlns:a16="http://schemas.microsoft.com/office/drawing/2014/main" id="{DECC43C4-A799-4472-B0C2-74B74CDD7A0D}"/>
                    </a:ext>
                  </a:extLst>
                </p:cNvPr>
                <p:cNvSpPr/>
                <p:nvPr/>
              </p:nvSpPr>
              <p:spPr>
                <a:xfrm>
                  <a:off x="468006" y="4786173"/>
                  <a:ext cx="52876" cy="36352"/>
                </a:xfrm>
                <a:custGeom>
                  <a:avLst/>
                  <a:gdLst>
                    <a:gd name="connsiteX0" fmla="*/ 49571 w 52876"/>
                    <a:gd name="connsiteY0" fmla="*/ 31395 h 36352"/>
                    <a:gd name="connsiteX1" fmla="*/ 4957 w 52876"/>
                    <a:gd name="connsiteY1" fmla="*/ 4957 h 36352"/>
                  </a:gdLst>
                  <a:ahLst/>
                  <a:cxnLst>
                    <a:cxn ang="0">
                      <a:pos x="connsiteX0" y="connsiteY0"/>
                    </a:cxn>
                    <a:cxn ang="0">
                      <a:pos x="connsiteX1" y="connsiteY1"/>
                    </a:cxn>
                  </a:cxnLst>
                  <a:rect l="l" t="t" r="r" b="b"/>
                  <a:pathLst>
                    <a:path w="52876" h="36352">
                      <a:moveTo>
                        <a:pt x="49571" y="31395"/>
                      </a:moveTo>
                      <a:cubicBezTo>
                        <a:pt x="37344" y="27430"/>
                        <a:pt x="17846" y="22472"/>
                        <a:pt x="4957" y="4957"/>
                      </a:cubicBezTo>
                    </a:path>
                  </a:pathLst>
                </a:custGeom>
                <a:noFill/>
                <a:ln w="19050" cap="flat">
                  <a:solidFill>
                    <a:schemeClr val="tx1"/>
                  </a:solidFill>
                  <a:prstDash val="solid"/>
                  <a:round/>
                </a:ln>
              </p:spPr>
              <p:txBody>
                <a:bodyPr rtlCol="0" anchor="ctr"/>
                <a:lstStyle/>
                <a:p>
                  <a:endParaRPr lang="en-US"/>
                </a:p>
              </p:txBody>
            </p:sp>
            <p:sp>
              <p:nvSpPr>
                <p:cNvPr id="160" name="Freeform: Shape 159">
                  <a:extLst>
                    <a:ext uri="{FF2B5EF4-FFF2-40B4-BE49-F238E27FC236}">
                      <a16:creationId xmlns:a16="http://schemas.microsoft.com/office/drawing/2014/main" id="{809682DC-8DBD-44BC-8BBD-1867A2802198}"/>
                    </a:ext>
                  </a:extLst>
                </p:cNvPr>
                <p:cNvSpPr/>
                <p:nvPr/>
              </p:nvSpPr>
              <p:spPr>
                <a:xfrm>
                  <a:off x="549964" y="4814594"/>
                  <a:ext cx="168543" cy="19829"/>
                </a:xfrm>
                <a:custGeom>
                  <a:avLst/>
                  <a:gdLst>
                    <a:gd name="connsiteX0" fmla="*/ 4957 w 168542"/>
                    <a:gd name="connsiteY0" fmla="*/ 11236 h 19828"/>
                    <a:gd name="connsiteX1" fmla="*/ 164577 w 168542"/>
                    <a:gd name="connsiteY1" fmla="*/ 4957 h 19828"/>
                  </a:gdLst>
                  <a:ahLst/>
                  <a:cxnLst>
                    <a:cxn ang="0">
                      <a:pos x="connsiteX0" y="connsiteY0"/>
                    </a:cxn>
                    <a:cxn ang="0">
                      <a:pos x="connsiteX1" y="connsiteY1"/>
                    </a:cxn>
                  </a:cxnLst>
                  <a:rect l="l" t="t" r="r" b="b"/>
                  <a:pathLst>
                    <a:path w="168542" h="19828">
                      <a:moveTo>
                        <a:pt x="4957" y="11236"/>
                      </a:moveTo>
                      <a:cubicBezTo>
                        <a:pt x="35030" y="14871"/>
                        <a:pt x="91542" y="24125"/>
                        <a:pt x="164577" y="4957"/>
                      </a:cubicBezTo>
                    </a:path>
                  </a:pathLst>
                </a:custGeom>
                <a:noFill/>
                <a:ln w="19050" cap="flat">
                  <a:solidFill>
                    <a:schemeClr val="tx1"/>
                  </a:solidFill>
                  <a:prstDash val="solid"/>
                  <a:round/>
                </a:ln>
              </p:spPr>
              <p:txBody>
                <a:bodyPr rtlCol="0" anchor="ctr"/>
                <a:lstStyle/>
                <a:p>
                  <a:endParaRPr lang="en-US"/>
                </a:p>
              </p:txBody>
            </p:sp>
            <p:sp>
              <p:nvSpPr>
                <p:cNvPr id="161" name="Freeform: Shape 160">
                  <a:extLst>
                    <a:ext uri="{FF2B5EF4-FFF2-40B4-BE49-F238E27FC236}">
                      <a16:creationId xmlns:a16="http://schemas.microsoft.com/office/drawing/2014/main" id="{1EC1A95F-4449-4556-BF7B-F692BB862812}"/>
                    </a:ext>
                  </a:extLst>
                </p:cNvPr>
                <p:cNvSpPr/>
                <p:nvPr/>
              </p:nvSpPr>
              <p:spPr>
                <a:xfrm>
                  <a:off x="746598" y="4788817"/>
                  <a:ext cx="19829" cy="19829"/>
                </a:xfrm>
                <a:custGeom>
                  <a:avLst/>
                  <a:gdLst>
                    <a:gd name="connsiteX0" fmla="*/ 4957 w 19828"/>
                    <a:gd name="connsiteY0" fmla="*/ 16854 h 19828"/>
                    <a:gd name="connsiteX1" fmla="*/ 17185 w 19828"/>
                    <a:gd name="connsiteY1" fmla="*/ 4957 h 19828"/>
                  </a:gdLst>
                  <a:ahLst/>
                  <a:cxnLst>
                    <a:cxn ang="0">
                      <a:pos x="connsiteX0" y="connsiteY0"/>
                    </a:cxn>
                    <a:cxn ang="0">
                      <a:pos x="connsiteX1" y="connsiteY1"/>
                    </a:cxn>
                  </a:cxnLst>
                  <a:rect l="l" t="t" r="r" b="b"/>
                  <a:pathLst>
                    <a:path w="19828" h="19828">
                      <a:moveTo>
                        <a:pt x="4957" y="16854"/>
                      </a:moveTo>
                      <a:cubicBezTo>
                        <a:pt x="4957" y="16854"/>
                        <a:pt x="12228" y="13219"/>
                        <a:pt x="17185" y="4957"/>
                      </a:cubicBezTo>
                    </a:path>
                  </a:pathLst>
                </a:custGeom>
                <a:noFill/>
                <a:ln w="19050" cap="flat">
                  <a:solidFill>
                    <a:schemeClr val="tx1"/>
                  </a:solidFill>
                  <a:prstDash val="solid"/>
                  <a:round/>
                </a:ln>
              </p:spPr>
              <p:txBody>
                <a:bodyPr rtlCol="0" anchor="ctr"/>
                <a:lstStyle/>
                <a:p>
                  <a:endParaRPr lang="en-US"/>
                </a:p>
              </p:txBody>
            </p:sp>
            <p:sp>
              <p:nvSpPr>
                <p:cNvPr id="162" name="Freeform: Shape 161">
                  <a:extLst>
                    <a:ext uri="{FF2B5EF4-FFF2-40B4-BE49-F238E27FC236}">
                      <a16:creationId xmlns:a16="http://schemas.microsoft.com/office/drawing/2014/main" id="{27B335BF-923B-4DD9-8D6B-23AF8D4A94C0}"/>
                    </a:ext>
                  </a:extLst>
                </p:cNvPr>
                <p:cNvSpPr/>
                <p:nvPr/>
              </p:nvSpPr>
              <p:spPr>
                <a:xfrm>
                  <a:off x="661996" y="4917702"/>
                  <a:ext cx="95838" cy="9914"/>
                </a:xfrm>
                <a:custGeom>
                  <a:avLst/>
                  <a:gdLst>
                    <a:gd name="connsiteX0" fmla="*/ 90881 w 95838"/>
                    <a:gd name="connsiteY0" fmla="*/ 4957 h 9914"/>
                    <a:gd name="connsiteX1" fmla="*/ 4957 w 95838"/>
                    <a:gd name="connsiteY1" fmla="*/ 5288 h 9914"/>
                  </a:gdLst>
                  <a:ahLst/>
                  <a:cxnLst>
                    <a:cxn ang="0">
                      <a:pos x="connsiteX0" y="connsiteY0"/>
                    </a:cxn>
                    <a:cxn ang="0">
                      <a:pos x="connsiteX1" y="connsiteY1"/>
                    </a:cxn>
                  </a:cxnLst>
                  <a:rect l="l" t="t" r="r" b="b"/>
                  <a:pathLst>
                    <a:path w="95838" h="9914">
                      <a:moveTo>
                        <a:pt x="90881" y="4957"/>
                      </a:moveTo>
                      <a:lnTo>
                        <a:pt x="4957" y="5288"/>
                      </a:lnTo>
                    </a:path>
                  </a:pathLst>
                </a:custGeom>
                <a:ln w="19050" cap="flat">
                  <a:solidFill>
                    <a:schemeClr val="tx1"/>
                  </a:solidFill>
                  <a:prstDash val="solid"/>
                  <a:round/>
                </a:ln>
              </p:spPr>
              <p:txBody>
                <a:bodyPr rtlCol="0" anchor="ctr"/>
                <a:lstStyle/>
                <a:p>
                  <a:endParaRPr lang="en-US"/>
                </a:p>
              </p:txBody>
            </p:sp>
            <p:sp>
              <p:nvSpPr>
                <p:cNvPr id="163" name="Freeform: Shape 162">
                  <a:extLst>
                    <a:ext uri="{FF2B5EF4-FFF2-40B4-BE49-F238E27FC236}">
                      <a16:creationId xmlns:a16="http://schemas.microsoft.com/office/drawing/2014/main" id="{4971B605-B91C-43DF-A247-C0156888FEEF}"/>
                    </a:ext>
                  </a:extLst>
                </p:cNvPr>
                <p:cNvSpPr/>
                <p:nvPr/>
              </p:nvSpPr>
              <p:spPr>
                <a:xfrm>
                  <a:off x="472963" y="4918363"/>
                  <a:ext cx="155324" cy="9914"/>
                </a:xfrm>
                <a:custGeom>
                  <a:avLst/>
                  <a:gdLst>
                    <a:gd name="connsiteX0" fmla="*/ 4957 w 155323"/>
                    <a:gd name="connsiteY0" fmla="*/ 4957 h 9914"/>
                    <a:gd name="connsiteX1" fmla="*/ 153010 w 155323"/>
                    <a:gd name="connsiteY1" fmla="*/ 4957 h 9914"/>
                  </a:gdLst>
                  <a:ahLst/>
                  <a:cxnLst>
                    <a:cxn ang="0">
                      <a:pos x="connsiteX0" y="connsiteY0"/>
                    </a:cxn>
                    <a:cxn ang="0">
                      <a:pos x="connsiteX1" y="connsiteY1"/>
                    </a:cxn>
                  </a:cxnLst>
                  <a:rect l="l" t="t" r="r" b="b"/>
                  <a:pathLst>
                    <a:path w="155323" h="9914">
                      <a:moveTo>
                        <a:pt x="4957" y="4957"/>
                      </a:moveTo>
                      <a:lnTo>
                        <a:pt x="153010" y="4957"/>
                      </a:lnTo>
                    </a:path>
                  </a:pathLst>
                </a:custGeom>
                <a:ln w="19050" cap="flat">
                  <a:solidFill>
                    <a:schemeClr val="tx1"/>
                  </a:solidFill>
                  <a:prstDash val="solid"/>
                  <a:round/>
                </a:ln>
              </p:spPr>
              <p:txBody>
                <a:bodyPr rtlCol="0" anchor="ctr"/>
                <a:lstStyle/>
                <a:p>
                  <a:endParaRPr lang="en-US"/>
                </a:p>
              </p:txBody>
            </p:sp>
            <p:sp>
              <p:nvSpPr>
                <p:cNvPr id="164" name="Freeform: Shape 163">
                  <a:extLst>
                    <a:ext uri="{FF2B5EF4-FFF2-40B4-BE49-F238E27FC236}">
                      <a16:creationId xmlns:a16="http://schemas.microsoft.com/office/drawing/2014/main" id="{F0AFFE0A-02AD-44E2-85D8-75B6A65F5AD1}"/>
                    </a:ext>
                  </a:extLst>
                </p:cNvPr>
                <p:cNvSpPr/>
                <p:nvPr/>
              </p:nvSpPr>
              <p:spPr>
                <a:xfrm>
                  <a:off x="488496" y="5014532"/>
                  <a:ext cx="251162" cy="26438"/>
                </a:xfrm>
                <a:custGeom>
                  <a:avLst/>
                  <a:gdLst>
                    <a:gd name="connsiteX0" fmla="*/ 4957 w 251161"/>
                    <a:gd name="connsiteY0" fmla="*/ 23464 h 26438"/>
                    <a:gd name="connsiteX1" fmla="*/ 125250 w 251161"/>
                    <a:gd name="connsiteY1" fmla="*/ 4957 h 26438"/>
                    <a:gd name="connsiteX2" fmla="*/ 248848 w 251161"/>
                    <a:gd name="connsiteY2" fmla="*/ 23133 h 26438"/>
                  </a:gdLst>
                  <a:ahLst/>
                  <a:cxnLst>
                    <a:cxn ang="0">
                      <a:pos x="connsiteX0" y="connsiteY0"/>
                    </a:cxn>
                    <a:cxn ang="0">
                      <a:pos x="connsiteX1" y="connsiteY1"/>
                    </a:cxn>
                    <a:cxn ang="0">
                      <a:pos x="connsiteX2" y="connsiteY2"/>
                    </a:cxn>
                  </a:cxnLst>
                  <a:rect l="l" t="t" r="r" b="b"/>
                  <a:pathLst>
                    <a:path w="251161" h="26438">
                      <a:moveTo>
                        <a:pt x="4957" y="23464"/>
                      </a:moveTo>
                      <a:cubicBezTo>
                        <a:pt x="4957" y="23464"/>
                        <a:pt x="45606" y="4957"/>
                        <a:pt x="125250" y="4957"/>
                      </a:cubicBezTo>
                      <a:cubicBezTo>
                        <a:pt x="156315" y="4957"/>
                        <a:pt x="205226" y="6610"/>
                        <a:pt x="248848" y="23133"/>
                      </a:cubicBezTo>
                    </a:path>
                  </a:pathLst>
                </a:custGeom>
                <a:noFill/>
                <a:ln w="19050" cap="flat">
                  <a:solidFill>
                    <a:schemeClr val="tx1"/>
                  </a:solidFill>
                  <a:prstDash val="solid"/>
                  <a:round/>
                </a:ln>
              </p:spPr>
              <p:txBody>
                <a:bodyPr rtlCol="0" anchor="ctr"/>
                <a:lstStyle/>
                <a:p>
                  <a:endParaRPr lang="en-US"/>
                </a:p>
              </p:txBody>
            </p:sp>
            <p:sp>
              <p:nvSpPr>
                <p:cNvPr id="165" name="Freeform: Shape 164">
                  <a:extLst>
                    <a:ext uri="{FF2B5EF4-FFF2-40B4-BE49-F238E27FC236}">
                      <a16:creationId xmlns:a16="http://schemas.microsoft.com/office/drawing/2014/main" id="{2899D3B9-B346-4D4D-88B1-6690CD0EAF9E}"/>
                    </a:ext>
                  </a:extLst>
                </p:cNvPr>
                <p:cNvSpPr/>
                <p:nvPr/>
              </p:nvSpPr>
              <p:spPr>
                <a:xfrm>
                  <a:off x="479242" y="5059146"/>
                  <a:ext cx="274295" cy="62790"/>
                </a:xfrm>
                <a:custGeom>
                  <a:avLst/>
                  <a:gdLst>
                    <a:gd name="connsiteX0" fmla="*/ 4957 w 274295"/>
                    <a:gd name="connsiteY0" fmla="*/ 4957 h 62790"/>
                    <a:gd name="connsiteX1" fmla="*/ 135826 w 274295"/>
                    <a:gd name="connsiteY1" fmla="*/ 59486 h 62790"/>
                    <a:gd name="connsiteX2" fmla="*/ 272312 w 274295"/>
                    <a:gd name="connsiteY2" fmla="*/ 6610 h 62790"/>
                  </a:gdLst>
                  <a:ahLst/>
                  <a:cxnLst>
                    <a:cxn ang="0">
                      <a:pos x="connsiteX0" y="connsiteY0"/>
                    </a:cxn>
                    <a:cxn ang="0">
                      <a:pos x="connsiteX1" y="connsiteY1"/>
                    </a:cxn>
                    <a:cxn ang="0">
                      <a:pos x="connsiteX2" y="connsiteY2"/>
                    </a:cxn>
                  </a:cxnLst>
                  <a:rect l="l" t="t" r="r" b="b"/>
                  <a:pathLst>
                    <a:path w="274295" h="62790">
                      <a:moveTo>
                        <a:pt x="4957" y="4957"/>
                      </a:moveTo>
                      <a:cubicBezTo>
                        <a:pt x="4957" y="4957"/>
                        <a:pt x="46597" y="56511"/>
                        <a:pt x="135826" y="59486"/>
                      </a:cubicBezTo>
                      <a:cubicBezTo>
                        <a:pt x="172508" y="60808"/>
                        <a:pt x="234638" y="45606"/>
                        <a:pt x="272312" y="6610"/>
                      </a:cubicBezTo>
                    </a:path>
                  </a:pathLst>
                </a:custGeom>
                <a:noFill/>
                <a:ln w="19050" cap="flat">
                  <a:solidFill>
                    <a:schemeClr val="tx1"/>
                  </a:solidFill>
                  <a:prstDash val="solid"/>
                  <a:round/>
                </a:ln>
              </p:spPr>
              <p:txBody>
                <a:bodyPr rtlCol="0" anchor="ctr"/>
                <a:lstStyle/>
                <a:p>
                  <a:endParaRPr lang="en-US"/>
                </a:p>
              </p:txBody>
            </p:sp>
            <p:sp>
              <p:nvSpPr>
                <p:cNvPr id="166" name="Freeform: Shape 165">
                  <a:extLst>
                    <a:ext uri="{FF2B5EF4-FFF2-40B4-BE49-F238E27FC236}">
                      <a16:creationId xmlns:a16="http://schemas.microsoft.com/office/drawing/2014/main" id="{BB89A140-648E-47F0-BD95-E1F50659399D}"/>
                    </a:ext>
                  </a:extLst>
                </p:cNvPr>
                <p:cNvSpPr/>
                <p:nvPr/>
              </p:nvSpPr>
              <p:spPr>
                <a:xfrm>
                  <a:off x="454457" y="4722354"/>
                  <a:ext cx="327171" cy="89229"/>
                </a:xfrm>
                <a:custGeom>
                  <a:avLst/>
                  <a:gdLst>
                    <a:gd name="connsiteX0" fmla="*/ 4957 w 327171"/>
                    <a:gd name="connsiteY0" fmla="*/ 85630 h 89228"/>
                    <a:gd name="connsiteX1" fmla="*/ 157968 w 327171"/>
                    <a:gd name="connsiteY1" fmla="*/ 4994 h 89228"/>
                    <a:gd name="connsiteX2" fmla="*/ 322875 w 327171"/>
                    <a:gd name="connsiteY2" fmla="*/ 83317 h 89228"/>
                  </a:gdLst>
                  <a:ahLst/>
                  <a:cxnLst>
                    <a:cxn ang="0">
                      <a:pos x="connsiteX0" y="connsiteY0"/>
                    </a:cxn>
                    <a:cxn ang="0">
                      <a:pos x="connsiteX1" y="connsiteY1"/>
                    </a:cxn>
                    <a:cxn ang="0">
                      <a:pos x="connsiteX2" y="connsiteY2"/>
                    </a:cxn>
                  </a:cxnLst>
                  <a:rect l="l" t="t" r="r" b="b"/>
                  <a:pathLst>
                    <a:path w="327171" h="89228">
                      <a:moveTo>
                        <a:pt x="4957" y="85630"/>
                      </a:moveTo>
                      <a:cubicBezTo>
                        <a:pt x="4957" y="85630"/>
                        <a:pt x="58164" y="7307"/>
                        <a:pt x="157968" y="4994"/>
                      </a:cubicBezTo>
                      <a:cubicBezTo>
                        <a:pt x="194650" y="4333"/>
                        <a:pt x="270660" y="11934"/>
                        <a:pt x="322875" y="83317"/>
                      </a:cubicBezTo>
                    </a:path>
                  </a:pathLst>
                </a:custGeom>
                <a:noFill/>
                <a:ln w="19050" cap="flat">
                  <a:solidFill>
                    <a:schemeClr val="tx1"/>
                  </a:solidFill>
                  <a:prstDash val="solid"/>
                  <a:round/>
                </a:ln>
              </p:spPr>
              <p:txBody>
                <a:bodyPr rtlCol="0" anchor="ctr"/>
                <a:lstStyle/>
                <a:p>
                  <a:endParaRPr lang="en-US"/>
                </a:p>
              </p:txBody>
            </p:sp>
            <p:sp>
              <p:nvSpPr>
                <p:cNvPr id="167" name="Freeform: Shape 166">
                  <a:extLst>
                    <a:ext uri="{FF2B5EF4-FFF2-40B4-BE49-F238E27FC236}">
                      <a16:creationId xmlns:a16="http://schemas.microsoft.com/office/drawing/2014/main" id="{4582D79C-42EA-4844-A08B-B2FED09E76D6}"/>
                    </a:ext>
                  </a:extLst>
                </p:cNvPr>
                <p:cNvSpPr/>
                <p:nvPr/>
              </p:nvSpPr>
              <p:spPr>
                <a:xfrm>
                  <a:off x="511960" y="4799392"/>
                  <a:ext cx="46267" cy="46267"/>
                </a:xfrm>
                <a:custGeom>
                  <a:avLst/>
                  <a:gdLst>
                    <a:gd name="connsiteX0" fmla="*/ 41309 w 46266"/>
                    <a:gd name="connsiteY0" fmla="*/ 23133 h 46266"/>
                    <a:gd name="connsiteX1" fmla="*/ 23133 w 46266"/>
                    <a:gd name="connsiteY1" fmla="*/ 41309 h 46266"/>
                    <a:gd name="connsiteX2" fmla="*/ 4957 w 46266"/>
                    <a:gd name="connsiteY2" fmla="*/ 23133 h 46266"/>
                    <a:gd name="connsiteX3" fmla="*/ 23133 w 46266"/>
                    <a:gd name="connsiteY3" fmla="*/ 4957 h 46266"/>
                    <a:gd name="connsiteX4" fmla="*/ 41309 w 46266"/>
                    <a:gd name="connsiteY4" fmla="*/ 23133 h 46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6" h="46266">
                      <a:moveTo>
                        <a:pt x="41309" y="23133"/>
                      </a:moveTo>
                      <a:cubicBezTo>
                        <a:pt x="41309" y="33172"/>
                        <a:pt x="33172" y="41309"/>
                        <a:pt x="23133" y="41309"/>
                      </a:cubicBezTo>
                      <a:cubicBezTo>
                        <a:pt x="13095" y="41309"/>
                        <a:pt x="4957" y="33172"/>
                        <a:pt x="4957" y="23133"/>
                      </a:cubicBezTo>
                      <a:cubicBezTo>
                        <a:pt x="4957" y="13095"/>
                        <a:pt x="13095" y="4957"/>
                        <a:pt x="23133" y="4957"/>
                      </a:cubicBezTo>
                      <a:cubicBezTo>
                        <a:pt x="33172" y="4957"/>
                        <a:pt x="41309" y="13095"/>
                        <a:pt x="41309" y="23133"/>
                      </a:cubicBezTo>
                      <a:close/>
                    </a:path>
                  </a:pathLst>
                </a:custGeom>
                <a:noFill/>
                <a:ln w="19050" cap="flat">
                  <a:solidFill>
                    <a:schemeClr val="tx1"/>
                  </a:solidFill>
                  <a:prstDash val="solid"/>
                  <a:round/>
                </a:ln>
              </p:spPr>
              <p:txBody>
                <a:bodyPr rtlCol="0" anchor="ctr"/>
                <a:lstStyle/>
                <a:p>
                  <a:endParaRPr lang="en-US"/>
                </a:p>
              </p:txBody>
            </p:sp>
            <p:sp>
              <p:nvSpPr>
                <p:cNvPr id="168" name="Freeform: Shape 167">
                  <a:extLst>
                    <a:ext uri="{FF2B5EF4-FFF2-40B4-BE49-F238E27FC236}">
                      <a16:creationId xmlns:a16="http://schemas.microsoft.com/office/drawing/2014/main" id="{2A733D4E-C3B0-49FC-B437-89656C659A45}"/>
                    </a:ext>
                  </a:extLst>
                </p:cNvPr>
                <p:cNvSpPr/>
                <p:nvPr/>
              </p:nvSpPr>
              <p:spPr>
                <a:xfrm>
                  <a:off x="501054" y="4950089"/>
                  <a:ext cx="46267" cy="46267"/>
                </a:xfrm>
                <a:custGeom>
                  <a:avLst/>
                  <a:gdLst>
                    <a:gd name="connsiteX0" fmla="*/ 41310 w 46266"/>
                    <a:gd name="connsiteY0" fmla="*/ 23133 h 46266"/>
                    <a:gd name="connsiteX1" fmla="*/ 23133 w 46266"/>
                    <a:gd name="connsiteY1" fmla="*/ 41309 h 46266"/>
                    <a:gd name="connsiteX2" fmla="*/ 4957 w 46266"/>
                    <a:gd name="connsiteY2" fmla="*/ 23133 h 46266"/>
                    <a:gd name="connsiteX3" fmla="*/ 23133 w 46266"/>
                    <a:gd name="connsiteY3" fmla="*/ 4957 h 46266"/>
                    <a:gd name="connsiteX4" fmla="*/ 41310 w 46266"/>
                    <a:gd name="connsiteY4" fmla="*/ 23133 h 46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6" h="46266">
                      <a:moveTo>
                        <a:pt x="41310" y="23133"/>
                      </a:moveTo>
                      <a:cubicBezTo>
                        <a:pt x="41310" y="33172"/>
                        <a:pt x="33172" y="41309"/>
                        <a:pt x="23133" y="41309"/>
                      </a:cubicBezTo>
                      <a:cubicBezTo>
                        <a:pt x="13095" y="41309"/>
                        <a:pt x="4957" y="33172"/>
                        <a:pt x="4957" y="23133"/>
                      </a:cubicBezTo>
                      <a:cubicBezTo>
                        <a:pt x="4957" y="13095"/>
                        <a:pt x="13095" y="4957"/>
                        <a:pt x="23133" y="4957"/>
                      </a:cubicBezTo>
                      <a:cubicBezTo>
                        <a:pt x="33172" y="4957"/>
                        <a:pt x="41310" y="13095"/>
                        <a:pt x="41310" y="23133"/>
                      </a:cubicBezTo>
                      <a:close/>
                    </a:path>
                  </a:pathLst>
                </a:custGeom>
                <a:noFill/>
                <a:ln w="19050" cap="flat">
                  <a:solidFill>
                    <a:schemeClr val="tx1"/>
                  </a:solidFill>
                  <a:prstDash val="solid"/>
                  <a:round/>
                </a:ln>
              </p:spPr>
              <p:txBody>
                <a:bodyPr rtlCol="0" anchor="ctr"/>
                <a:lstStyle/>
                <a:p>
                  <a:endParaRPr lang="en-US"/>
                </a:p>
              </p:txBody>
            </p:sp>
            <p:sp>
              <p:nvSpPr>
                <p:cNvPr id="169" name="Freeform: Shape 168">
                  <a:extLst>
                    <a:ext uri="{FF2B5EF4-FFF2-40B4-BE49-F238E27FC236}">
                      <a16:creationId xmlns:a16="http://schemas.microsoft.com/office/drawing/2014/main" id="{862DFDA3-0836-466B-A8AB-C33AE4CEDFD3}"/>
                    </a:ext>
                  </a:extLst>
                </p:cNvPr>
                <p:cNvSpPr/>
                <p:nvPr/>
              </p:nvSpPr>
              <p:spPr>
                <a:xfrm>
                  <a:off x="651751" y="5047579"/>
                  <a:ext cx="46267" cy="46267"/>
                </a:xfrm>
                <a:custGeom>
                  <a:avLst/>
                  <a:gdLst>
                    <a:gd name="connsiteX0" fmla="*/ 41310 w 46266"/>
                    <a:gd name="connsiteY0" fmla="*/ 23133 h 46266"/>
                    <a:gd name="connsiteX1" fmla="*/ 23133 w 46266"/>
                    <a:gd name="connsiteY1" fmla="*/ 41309 h 46266"/>
                    <a:gd name="connsiteX2" fmla="*/ 4957 w 46266"/>
                    <a:gd name="connsiteY2" fmla="*/ 23133 h 46266"/>
                    <a:gd name="connsiteX3" fmla="*/ 23133 w 46266"/>
                    <a:gd name="connsiteY3" fmla="*/ 4957 h 46266"/>
                    <a:gd name="connsiteX4" fmla="*/ 41310 w 46266"/>
                    <a:gd name="connsiteY4" fmla="*/ 23133 h 46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6" h="46266">
                      <a:moveTo>
                        <a:pt x="41310" y="23133"/>
                      </a:moveTo>
                      <a:cubicBezTo>
                        <a:pt x="41310" y="33172"/>
                        <a:pt x="33172" y="41309"/>
                        <a:pt x="23133" y="41309"/>
                      </a:cubicBezTo>
                      <a:cubicBezTo>
                        <a:pt x="13095" y="41309"/>
                        <a:pt x="4957" y="33172"/>
                        <a:pt x="4957" y="23133"/>
                      </a:cubicBezTo>
                      <a:cubicBezTo>
                        <a:pt x="4957" y="13095"/>
                        <a:pt x="13095" y="4957"/>
                        <a:pt x="23133" y="4957"/>
                      </a:cubicBezTo>
                      <a:cubicBezTo>
                        <a:pt x="33172" y="4957"/>
                        <a:pt x="41310" y="13095"/>
                        <a:pt x="41310" y="23133"/>
                      </a:cubicBezTo>
                      <a:close/>
                    </a:path>
                  </a:pathLst>
                </a:custGeom>
                <a:noFill/>
                <a:ln w="19050" cap="flat">
                  <a:solidFill>
                    <a:schemeClr val="tx1"/>
                  </a:solidFill>
                  <a:prstDash val="solid"/>
                  <a:round/>
                </a:ln>
              </p:spPr>
              <p:txBody>
                <a:bodyPr rtlCol="0" anchor="ctr"/>
                <a:lstStyle/>
                <a:p>
                  <a:endParaRPr lang="en-US"/>
                </a:p>
              </p:txBody>
            </p:sp>
            <p:sp>
              <p:nvSpPr>
                <p:cNvPr id="170" name="Freeform: Shape 169">
                  <a:extLst>
                    <a:ext uri="{FF2B5EF4-FFF2-40B4-BE49-F238E27FC236}">
                      <a16:creationId xmlns:a16="http://schemas.microsoft.com/office/drawing/2014/main" id="{F0A6B763-2EC8-4A53-B2FD-FAECAFDD6FA7}"/>
                    </a:ext>
                  </a:extLst>
                </p:cNvPr>
                <p:cNvSpPr/>
                <p:nvPr/>
              </p:nvSpPr>
              <p:spPr>
                <a:xfrm>
                  <a:off x="710245" y="4792122"/>
                  <a:ext cx="46267" cy="46267"/>
                </a:xfrm>
                <a:custGeom>
                  <a:avLst/>
                  <a:gdLst>
                    <a:gd name="connsiteX0" fmla="*/ 41310 w 46266"/>
                    <a:gd name="connsiteY0" fmla="*/ 23133 h 46266"/>
                    <a:gd name="connsiteX1" fmla="*/ 23133 w 46266"/>
                    <a:gd name="connsiteY1" fmla="*/ 41310 h 46266"/>
                    <a:gd name="connsiteX2" fmla="*/ 4957 w 46266"/>
                    <a:gd name="connsiteY2" fmla="*/ 23133 h 46266"/>
                    <a:gd name="connsiteX3" fmla="*/ 23133 w 46266"/>
                    <a:gd name="connsiteY3" fmla="*/ 4957 h 46266"/>
                    <a:gd name="connsiteX4" fmla="*/ 41310 w 46266"/>
                    <a:gd name="connsiteY4" fmla="*/ 23133 h 46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6" h="46266">
                      <a:moveTo>
                        <a:pt x="41310" y="23133"/>
                      </a:moveTo>
                      <a:cubicBezTo>
                        <a:pt x="41310" y="33172"/>
                        <a:pt x="33172" y="41310"/>
                        <a:pt x="23133" y="41310"/>
                      </a:cubicBezTo>
                      <a:cubicBezTo>
                        <a:pt x="13095" y="41310"/>
                        <a:pt x="4957" y="33172"/>
                        <a:pt x="4957" y="23133"/>
                      </a:cubicBezTo>
                      <a:cubicBezTo>
                        <a:pt x="4957" y="13095"/>
                        <a:pt x="13095" y="4957"/>
                        <a:pt x="23133" y="4957"/>
                      </a:cubicBezTo>
                      <a:cubicBezTo>
                        <a:pt x="33172" y="4957"/>
                        <a:pt x="41310" y="13095"/>
                        <a:pt x="41310" y="23133"/>
                      </a:cubicBezTo>
                      <a:close/>
                    </a:path>
                  </a:pathLst>
                </a:custGeom>
                <a:noFill/>
                <a:ln w="19050" cap="flat">
                  <a:solidFill>
                    <a:schemeClr val="tx1"/>
                  </a:solidFill>
                  <a:prstDash val="solid"/>
                  <a:round/>
                </a:ln>
              </p:spPr>
              <p:txBody>
                <a:bodyPr rtlCol="0" anchor="ctr"/>
                <a:lstStyle/>
                <a:p>
                  <a:endParaRPr lang="en-US"/>
                </a:p>
              </p:txBody>
            </p:sp>
            <p:sp>
              <p:nvSpPr>
                <p:cNvPr id="171" name="Freeform: Shape 170">
                  <a:extLst>
                    <a:ext uri="{FF2B5EF4-FFF2-40B4-BE49-F238E27FC236}">
                      <a16:creationId xmlns:a16="http://schemas.microsoft.com/office/drawing/2014/main" id="{940D915E-55CD-4009-ABF5-3384243A1D6F}"/>
                    </a:ext>
                  </a:extLst>
                </p:cNvPr>
                <p:cNvSpPr/>
                <p:nvPr/>
              </p:nvSpPr>
              <p:spPr>
                <a:xfrm>
                  <a:off x="622999" y="4900518"/>
                  <a:ext cx="46267" cy="46267"/>
                </a:xfrm>
                <a:custGeom>
                  <a:avLst/>
                  <a:gdLst>
                    <a:gd name="connsiteX0" fmla="*/ 41309 w 46266"/>
                    <a:gd name="connsiteY0" fmla="*/ 23133 h 46266"/>
                    <a:gd name="connsiteX1" fmla="*/ 23133 w 46266"/>
                    <a:gd name="connsiteY1" fmla="*/ 41309 h 46266"/>
                    <a:gd name="connsiteX2" fmla="*/ 4957 w 46266"/>
                    <a:gd name="connsiteY2" fmla="*/ 23133 h 46266"/>
                    <a:gd name="connsiteX3" fmla="*/ 23133 w 46266"/>
                    <a:gd name="connsiteY3" fmla="*/ 4957 h 46266"/>
                    <a:gd name="connsiteX4" fmla="*/ 41309 w 46266"/>
                    <a:gd name="connsiteY4" fmla="*/ 23133 h 46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6" h="46266">
                      <a:moveTo>
                        <a:pt x="41309" y="23133"/>
                      </a:moveTo>
                      <a:cubicBezTo>
                        <a:pt x="41309" y="33172"/>
                        <a:pt x="33172" y="41309"/>
                        <a:pt x="23133" y="41309"/>
                      </a:cubicBezTo>
                      <a:cubicBezTo>
                        <a:pt x="13095" y="41309"/>
                        <a:pt x="4957" y="33172"/>
                        <a:pt x="4957" y="23133"/>
                      </a:cubicBezTo>
                      <a:cubicBezTo>
                        <a:pt x="4957" y="13095"/>
                        <a:pt x="13095" y="4957"/>
                        <a:pt x="23133" y="4957"/>
                      </a:cubicBezTo>
                      <a:cubicBezTo>
                        <a:pt x="33172" y="4957"/>
                        <a:pt x="41309" y="13095"/>
                        <a:pt x="41309" y="23133"/>
                      </a:cubicBezTo>
                      <a:close/>
                    </a:path>
                  </a:pathLst>
                </a:custGeom>
                <a:noFill/>
                <a:ln w="19050" cap="flat">
                  <a:solidFill>
                    <a:schemeClr val="tx1"/>
                  </a:solidFill>
                  <a:prstDash val="solid"/>
                  <a:round/>
                </a:ln>
              </p:spPr>
              <p:txBody>
                <a:bodyPr rtlCol="0" anchor="ctr"/>
                <a:lstStyle/>
                <a:p>
                  <a:endParaRPr lang="en-US"/>
                </a:p>
              </p:txBody>
            </p:sp>
            <p:sp>
              <p:nvSpPr>
                <p:cNvPr id="172" name="Freeform: Shape 171">
                  <a:extLst>
                    <a:ext uri="{FF2B5EF4-FFF2-40B4-BE49-F238E27FC236}">
                      <a16:creationId xmlns:a16="http://schemas.microsoft.com/office/drawing/2014/main" id="{961E0E80-CD65-4E24-B6A8-5663A1FEDAB2}"/>
                    </a:ext>
                  </a:extLst>
                </p:cNvPr>
                <p:cNvSpPr/>
                <p:nvPr/>
              </p:nvSpPr>
              <p:spPr>
                <a:xfrm>
                  <a:off x="347713" y="4946123"/>
                  <a:ext cx="115667" cy="115667"/>
                </a:xfrm>
                <a:custGeom>
                  <a:avLst/>
                  <a:gdLst>
                    <a:gd name="connsiteX0" fmla="*/ 104100 w 115666"/>
                    <a:gd name="connsiteY0" fmla="*/ 110709 h 115666"/>
                    <a:gd name="connsiteX1" fmla="*/ 11567 w 115666"/>
                    <a:gd name="connsiteY1" fmla="*/ 110709 h 115666"/>
                    <a:gd name="connsiteX2" fmla="*/ 4957 w 115666"/>
                    <a:gd name="connsiteY2" fmla="*/ 104100 h 115666"/>
                    <a:gd name="connsiteX3" fmla="*/ 4957 w 115666"/>
                    <a:gd name="connsiteY3" fmla="*/ 11567 h 115666"/>
                    <a:gd name="connsiteX4" fmla="*/ 11567 w 115666"/>
                    <a:gd name="connsiteY4" fmla="*/ 4957 h 115666"/>
                    <a:gd name="connsiteX5" fmla="*/ 104100 w 115666"/>
                    <a:gd name="connsiteY5" fmla="*/ 4957 h 115666"/>
                    <a:gd name="connsiteX6" fmla="*/ 110709 w 115666"/>
                    <a:gd name="connsiteY6" fmla="*/ 11567 h 115666"/>
                    <a:gd name="connsiteX7" fmla="*/ 110709 w 115666"/>
                    <a:gd name="connsiteY7" fmla="*/ 104100 h 115666"/>
                    <a:gd name="connsiteX8" fmla="*/ 104100 w 115666"/>
                    <a:gd name="connsiteY8" fmla="*/ 110709 h 115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66" h="115666">
                      <a:moveTo>
                        <a:pt x="104100" y="110709"/>
                      </a:moveTo>
                      <a:lnTo>
                        <a:pt x="11567" y="110709"/>
                      </a:lnTo>
                      <a:cubicBezTo>
                        <a:pt x="7931" y="110709"/>
                        <a:pt x="4957" y="107735"/>
                        <a:pt x="4957" y="104100"/>
                      </a:cubicBezTo>
                      <a:lnTo>
                        <a:pt x="4957" y="11567"/>
                      </a:lnTo>
                      <a:cubicBezTo>
                        <a:pt x="4957" y="7931"/>
                        <a:pt x="7931" y="4957"/>
                        <a:pt x="11567" y="4957"/>
                      </a:cubicBezTo>
                      <a:lnTo>
                        <a:pt x="104100" y="4957"/>
                      </a:lnTo>
                      <a:cubicBezTo>
                        <a:pt x="107735" y="4957"/>
                        <a:pt x="110709" y="7931"/>
                        <a:pt x="110709" y="11567"/>
                      </a:cubicBezTo>
                      <a:lnTo>
                        <a:pt x="110709" y="104100"/>
                      </a:lnTo>
                      <a:cubicBezTo>
                        <a:pt x="110709" y="107735"/>
                        <a:pt x="107735" y="110709"/>
                        <a:pt x="104100" y="110709"/>
                      </a:cubicBezTo>
                      <a:close/>
                    </a:path>
                  </a:pathLst>
                </a:custGeom>
                <a:noFill/>
                <a:ln w="19050" cap="flat">
                  <a:solidFill>
                    <a:schemeClr val="tx1"/>
                  </a:solidFill>
                  <a:prstDash val="solid"/>
                  <a:round/>
                </a:ln>
              </p:spPr>
              <p:txBody>
                <a:bodyPr rtlCol="0" anchor="ctr"/>
                <a:lstStyle/>
                <a:p>
                  <a:endParaRPr lang="en-US"/>
                </a:p>
              </p:txBody>
            </p:sp>
            <p:sp>
              <p:nvSpPr>
                <p:cNvPr id="173" name="Freeform: Shape 172">
                  <a:extLst>
                    <a:ext uri="{FF2B5EF4-FFF2-40B4-BE49-F238E27FC236}">
                      <a16:creationId xmlns:a16="http://schemas.microsoft.com/office/drawing/2014/main" id="{14E20266-59C4-42C4-AE62-C1234DBB5A63}"/>
                    </a:ext>
                  </a:extLst>
                </p:cNvPr>
                <p:cNvSpPr/>
                <p:nvPr/>
              </p:nvSpPr>
              <p:spPr>
                <a:xfrm>
                  <a:off x="357958" y="4870444"/>
                  <a:ext cx="92533" cy="66095"/>
                </a:xfrm>
                <a:custGeom>
                  <a:avLst/>
                  <a:gdLst>
                    <a:gd name="connsiteX0" fmla="*/ 89559 w 92533"/>
                    <a:gd name="connsiteY0" fmla="*/ 62130 h 66095"/>
                    <a:gd name="connsiteX1" fmla="*/ 89559 w 92533"/>
                    <a:gd name="connsiteY1" fmla="*/ 13550 h 66095"/>
                    <a:gd name="connsiteX2" fmla="*/ 80967 w 92533"/>
                    <a:gd name="connsiteY2" fmla="*/ 4957 h 66095"/>
                    <a:gd name="connsiteX3" fmla="*/ 13550 w 92533"/>
                    <a:gd name="connsiteY3" fmla="*/ 4957 h 66095"/>
                    <a:gd name="connsiteX4" fmla="*/ 4957 w 92533"/>
                    <a:gd name="connsiteY4" fmla="*/ 13550 h 66095"/>
                    <a:gd name="connsiteX5" fmla="*/ 4957 w 92533"/>
                    <a:gd name="connsiteY5" fmla="*/ 62130 h 66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533" h="66095">
                      <a:moveTo>
                        <a:pt x="89559" y="62130"/>
                      </a:moveTo>
                      <a:lnTo>
                        <a:pt x="89559" y="13550"/>
                      </a:lnTo>
                      <a:cubicBezTo>
                        <a:pt x="89559" y="8923"/>
                        <a:pt x="85924" y="4957"/>
                        <a:pt x="80967" y="4957"/>
                      </a:cubicBezTo>
                      <a:lnTo>
                        <a:pt x="13550" y="4957"/>
                      </a:lnTo>
                      <a:cubicBezTo>
                        <a:pt x="8923" y="4957"/>
                        <a:pt x="4957" y="8592"/>
                        <a:pt x="4957" y="13550"/>
                      </a:cubicBezTo>
                      <a:lnTo>
                        <a:pt x="4957" y="62130"/>
                      </a:lnTo>
                    </a:path>
                  </a:pathLst>
                </a:custGeom>
                <a:noFill/>
                <a:ln w="19050" cap="flat">
                  <a:solidFill>
                    <a:schemeClr val="tx1"/>
                  </a:solidFill>
                  <a:prstDash val="solid"/>
                  <a:round/>
                </a:ln>
              </p:spPr>
              <p:txBody>
                <a:bodyPr rtlCol="0" anchor="ctr"/>
                <a:lstStyle/>
                <a:p>
                  <a:endParaRPr lang="en-US"/>
                </a:p>
              </p:txBody>
            </p:sp>
            <p:sp>
              <p:nvSpPr>
                <p:cNvPr id="174" name="Freeform: Shape 173">
                  <a:extLst>
                    <a:ext uri="{FF2B5EF4-FFF2-40B4-BE49-F238E27FC236}">
                      <a16:creationId xmlns:a16="http://schemas.microsoft.com/office/drawing/2014/main" id="{7D50BC01-4AF8-43C0-A3CC-721A06452332}"/>
                    </a:ext>
                  </a:extLst>
                </p:cNvPr>
                <p:cNvSpPr/>
                <p:nvPr/>
              </p:nvSpPr>
              <p:spPr>
                <a:xfrm>
                  <a:off x="367872" y="4812941"/>
                  <a:ext cx="72705" cy="42962"/>
                </a:xfrm>
                <a:custGeom>
                  <a:avLst/>
                  <a:gdLst>
                    <a:gd name="connsiteX0" fmla="*/ 68739 w 72704"/>
                    <a:gd name="connsiteY0" fmla="*/ 40318 h 42961"/>
                    <a:gd name="connsiteX1" fmla="*/ 68739 w 72704"/>
                    <a:gd name="connsiteY1" fmla="*/ 13550 h 42961"/>
                    <a:gd name="connsiteX2" fmla="*/ 60147 w 72704"/>
                    <a:gd name="connsiteY2" fmla="*/ 4957 h 42961"/>
                    <a:gd name="connsiteX3" fmla="*/ 13550 w 72704"/>
                    <a:gd name="connsiteY3" fmla="*/ 4957 h 42961"/>
                    <a:gd name="connsiteX4" fmla="*/ 4957 w 72704"/>
                    <a:gd name="connsiteY4" fmla="*/ 13550 h 42961"/>
                    <a:gd name="connsiteX5" fmla="*/ 4957 w 72704"/>
                    <a:gd name="connsiteY5" fmla="*/ 40318 h 42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704" h="42961">
                      <a:moveTo>
                        <a:pt x="68739" y="40318"/>
                      </a:moveTo>
                      <a:lnTo>
                        <a:pt x="68739" y="13550"/>
                      </a:lnTo>
                      <a:cubicBezTo>
                        <a:pt x="68739" y="8923"/>
                        <a:pt x="65104" y="4957"/>
                        <a:pt x="60147" y="4957"/>
                      </a:cubicBezTo>
                      <a:lnTo>
                        <a:pt x="13550" y="4957"/>
                      </a:lnTo>
                      <a:cubicBezTo>
                        <a:pt x="8923" y="4957"/>
                        <a:pt x="4957" y="8592"/>
                        <a:pt x="4957" y="13550"/>
                      </a:cubicBezTo>
                      <a:lnTo>
                        <a:pt x="4957" y="40318"/>
                      </a:lnTo>
                    </a:path>
                  </a:pathLst>
                </a:custGeom>
                <a:noFill/>
                <a:ln w="19050" cap="flat">
                  <a:solidFill>
                    <a:schemeClr val="tx1"/>
                  </a:solidFill>
                  <a:prstDash val="solid"/>
                  <a:round/>
                </a:ln>
              </p:spPr>
              <p:txBody>
                <a:bodyPr rtlCol="0" anchor="ctr"/>
                <a:lstStyle/>
                <a:p>
                  <a:endParaRPr lang="en-US"/>
                </a:p>
              </p:txBody>
            </p:sp>
            <p:sp>
              <p:nvSpPr>
                <p:cNvPr id="175" name="Freeform: Shape 174">
                  <a:extLst>
                    <a:ext uri="{FF2B5EF4-FFF2-40B4-BE49-F238E27FC236}">
                      <a16:creationId xmlns:a16="http://schemas.microsoft.com/office/drawing/2014/main" id="{D6A45FFD-BD98-4FD6-9A86-A56A78A8A7EC}"/>
                    </a:ext>
                  </a:extLst>
                </p:cNvPr>
                <p:cNvSpPr/>
                <p:nvPr/>
              </p:nvSpPr>
              <p:spPr>
                <a:xfrm>
                  <a:off x="768078" y="4946123"/>
                  <a:ext cx="115667" cy="115667"/>
                </a:xfrm>
                <a:custGeom>
                  <a:avLst/>
                  <a:gdLst>
                    <a:gd name="connsiteX0" fmla="*/ 104100 w 115666"/>
                    <a:gd name="connsiteY0" fmla="*/ 110709 h 115666"/>
                    <a:gd name="connsiteX1" fmla="*/ 11567 w 115666"/>
                    <a:gd name="connsiteY1" fmla="*/ 110709 h 115666"/>
                    <a:gd name="connsiteX2" fmla="*/ 4957 w 115666"/>
                    <a:gd name="connsiteY2" fmla="*/ 104100 h 115666"/>
                    <a:gd name="connsiteX3" fmla="*/ 4957 w 115666"/>
                    <a:gd name="connsiteY3" fmla="*/ 11567 h 115666"/>
                    <a:gd name="connsiteX4" fmla="*/ 11567 w 115666"/>
                    <a:gd name="connsiteY4" fmla="*/ 4957 h 115666"/>
                    <a:gd name="connsiteX5" fmla="*/ 104100 w 115666"/>
                    <a:gd name="connsiteY5" fmla="*/ 4957 h 115666"/>
                    <a:gd name="connsiteX6" fmla="*/ 110709 w 115666"/>
                    <a:gd name="connsiteY6" fmla="*/ 11567 h 115666"/>
                    <a:gd name="connsiteX7" fmla="*/ 110709 w 115666"/>
                    <a:gd name="connsiteY7" fmla="*/ 104100 h 115666"/>
                    <a:gd name="connsiteX8" fmla="*/ 104100 w 115666"/>
                    <a:gd name="connsiteY8" fmla="*/ 110709 h 115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66" h="115666">
                      <a:moveTo>
                        <a:pt x="104100" y="110709"/>
                      </a:moveTo>
                      <a:lnTo>
                        <a:pt x="11567" y="110709"/>
                      </a:lnTo>
                      <a:cubicBezTo>
                        <a:pt x="7931" y="110709"/>
                        <a:pt x="4957" y="107735"/>
                        <a:pt x="4957" y="104100"/>
                      </a:cubicBezTo>
                      <a:lnTo>
                        <a:pt x="4957" y="11567"/>
                      </a:lnTo>
                      <a:cubicBezTo>
                        <a:pt x="4957" y="7931"/>
                        <a:pt x="7931" y="4957"/>
                        <a:pt x="11567" y="4957"/>
                      </a:cubicBezTo>
                      <a:lnTo>
                        <a:pt x="104100" y="4957"/>
                      </a:lnTo>
                      <a:cubicBezTo>
                        <a:pt x="107735" y="4957"/>
                        <a:pt x="110709" y="7931"/>
                        <a:pt x="110709" y="11567"/>
                      </a:cubicBezTo>
                      <a:lnTo>
                        <a:pt x="110709" y="104100"/>
                      </a:lnTo>
                      <a:cubicBezTo>
                        <a:pt x="110709" y="107735"/>
                        <a:pt x="107735" y="110709"/>
                        <a:pt x="104100" y="110709"/>
                      </a:cubicBezTo>
                      <a:close/>
                    </a:path>
                  </a:pathLst>
                </a:custGeom>
                <a:noFill/>
                <a:ln w="19050" cap="flat">
                  <a:solidFill>
                    <a:schemeClr val="tx1"/>
                  </a:solidFill>
                  <a:prstDash val="solid"/>
                  <a:round/>
                </a:ln>
              </p:spPr>
              <p:txBody>
                <a:bodyPr rtlCol="0" anchor="ctr"/>
                <a:lstStyle/>
                <a:p>
                  <a:endParaRPr lang="en-US"/>
                </a:p>
              </p:txBody>
            </p:sp>
            <p:sp>
              <p:nvSpPr>
                <p:cNvPr id="176" name="Freeform: Shape 175">
                  <a:extLst>
                    <a:ext uri="{FF2B5EF4-FFF2-40B4-BE49-F238E27FC236}">
                      <a16:creationId xmlns:a16="http://schemas.microsoft.com/office/drawing/2014/main" id="{B8381191-3503-4489-A83B-91155AE2B089}"/>
                    </a:ext>
                  </a:extLst>
                </p:cNvPr>
                <p:cNvSpPr/>
                <p:nvPr/>
              </p:nvSpPr>
              <p:spPr>
                <a:xfrm>
                  <a:off x="778323" y="4870444"/>
                  <a:ext cx="92533" cy="66095"/>
                </a:xfrm>
                <a:custGeom>
                  <a:avLst/>
                  <a:gdLst>
                    <a:gd name="connsiteX0" fmla="*/ 89889 w 92533"/>
                    <a:gd name="connsiteY0" fmla="*/ 62130 h 66095"/>
                    <a:gd name="connsiteX1" fmla="*/ 89889 w 92533"/>
                    <a:gd name="connsiteY1" fmla="*/ 13550 h 66095"/>
                    <a:gd name="connsiteX2" fmla="*/ 81297 w 92533"/>
                    <a:gd name="connsiteY2" fmla="*/ 4957 h 66095"/>
                    <a:gd name="connsiteX3" fmla="*/ 13550 w 92533"/>
                    <a:gd name="connsiteY3" fmla="*/ 4957 h 66095"/>
                    <a:gd name="connsiteX4" fmla="*/ 4957 w 92533"/>
                    <a:gd name="connsiteY4" fmla="*/ 13550 h 66095"/>
                    <a:gd name="connsiteX5" fmla="*/ 4957 w 92533"/>
                    <a:gd name="connsiteY5" fmla="*/ 62130 h 66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533" h="66095">
                      <a:moveTo>
                        <a:pt x="89889" y="62130"/>
                      </a:moveTo>
                      <a:lnTo>
                        <a:pt x="89889" y="13550"/>
                      </a:lnTo>
                      <a:cubicBezTo>
                        <a:pt x="89889" y="8923"/>
                        <a:pt x="86254" y="4957"/>
                        <a:pt x="81297" y="4957"/>
                      </a:cubicBezTo>
                      <a:lnTo>
                        <a:pt x="13550" y="4957"/>
                      </a:lnTo>
                      <a:cubicBezTo>
                        <a:pt x="8923" y="4957"/>
                        <a:pt x="4957" y="8592"/>
                        <a:pt x="4957" y="13550"/>
                      </a:cubicBezTo>
                      <a:lnTo>
                        <a:pt x="4957" y="62130"/>
                      </a:lnTo>
                    </a:path>
                  </a:pathLst>
                </a:custGeom>
                <a:noFill/>
                <a:ln w="19050" cap="flat">
                  <a:solidFill>
                    <a:schemeClr val="tx1"/>
                  </a:solidFill>
                  <a:prstDash val="solid"/>
                  <a:round/>
                </a:ln>
              </p:spPr>
              <p:txBody>
                <a:bodyPr rtlCol="0" anchor="ctr"/>
                <a:lstStyle/>
                <a:p>
                  <a:endParaRPr lang="en-US"/>
                </a:p>
              </p:txBody>
            </p:sp>
            <p:sp>
              <p:nvSpPr>
                <p:cNvPr id="177" name="Freeform: Shape 176">
                  <a:extLst>
                    <a:ext uri="{FF2B5EF4-FFF2-40B4-BE49-F238E27FC236}">
                      <a16:creationId xmlns:a16="http://schemas.microsoft.com/office/drawing/2014/main" id="{30920631-8F93-4F21-A889-1259EC7B77A9}"/>
                    </a:ext>
                  </a:extLst>
                </p:cNvPr>
                <p:cNvSpPr/>
                <p:nvPr/>
              </p:nvSpPr>
              <p:spPr>
                <a:xfrm>
                  <a:off x="788237" y="4812941"/>
                  <a:ext cx="72705" cy="42962"/>
                </a:xfrm>
                <a:custGeom>
                  <a:avLst/>
                  <a:gdLst>
                    <a:gd name="connsiteX0" fmla="*/ 68739 w 72704"/>
                    <a:gd name="connsiteY0" fmla="*/ 40318 h 42961"/>
                    <a:gd name="connsiteX1" fmla="*/ 68739 w 72704"/>
                    <a:gd name="connsiteY1" fmla="*/ 13550 h 42961"/>
                    <a:gd name="connsiteX2" fmla="*/ 60147 w 72704"/>
                    <a:gd name="connsiteY2" fmla="*/ 4957 h 42961"/>
                    <a:gd name="connsiteX3" fmla="*/ 13550 w 72704"/>
                    <a:gd name="connsiteY3" fmla="*/ 4957 h 42961"/>
                    <a:gd name="connsiteX4" fmla="*/ 4957 w 72704"/>
                    <a:gd name="connsiteY4" fmla="*/ 13550 h 42961"/>
                    <a:gd name="connsiteX5" fmla="*/ 4957 w 72704"/>
                    <a:gd name="connsiteY5" fmla="*/ 40318 h 42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704" h="42961">
                      <a:moveTo>
                        <a:pt x="68739" y="40318"/>
                      </a:moveTo>
                      <a:lnTo>
                        <a:pt x="68739" y="13550"/>
                      </a:lnTo>
                      <a:cubicBezTo>
                        <a:pt x="68739" y="8923"/>
                        <a:pt x="65104" y="4957"/>
                        <a:pt x="60147" y="4957"/>
                      </a:cubicBezTo>
                      <a:lnTo>
                        <a:pt x="13550" y="4957"/>
                      </a:lnTo>
                      <a:cubicBezTo>
                        <a:pt x="8923" y="4957"/>
                        <a:pt x="4957" y="8592"/>
                        <a:pt x="4957" y="13550"/>
                      </a:cubicBezTo>
                      <a:lnTo>
                        <a:pt x="4957" y="40318"/>
                      </a:lnTo>
                    </a:path>
                  </a:pathLst>
                </a:custGeom>
                <a:noFill/>
                <a:ln w="19050" cap="flat">
                  <a:solidFill>
                    <a:schemeClr val="tx1"/>
                  </a:solidFill>
                  <a:prstDash val="solid"/>
                  <a:round/>
                </a:ln>
              </p:spPr>
              <p:txBody>
                <a:bodyPr rtlCol="0" anchor="ctr"/>
                <a:lstStyle/>
                <a:p>
                  <a:endParaRPr lang="en-US"/>
                </a:p>
              </p:txBody>
            </p:sp>
          </p:grpSp>
          <p:grpSp>
            <p:nvGrpSpPr>
              <p:cNvPr id="178" name="Graphic 158">
                <a:extLst>
                  <a:ext uri="{FF2B5EF4-FFF2-40B4-BE49-F238E27FC236}">
                    <a16:creationId xmlns:a16="http://schemas.microsoft.com/office/drawing/2014/main" id="{43177987-B92D-4156-8DCD-02C46FE842B7}"/>
                  </a:ext>
                </a:extLst>
              </p:cNvPr>
              <p:cNvGrpSpPr/>
              <p:nvPr/>
            </p:nvGrpSpPr>
            <p:grpSpPr>
              <a:xfrm>
                <a:off x="10259407" y="2355354"/>
                <a:ext cx="890152" cy="890148"/>
                <a:chOff x="342609" y="6071446"/>
                <a:chExt cx="546241" cy="546241"/>
              </a:xfrm>
              <a:solidFill>
                <a:schemeClr val="bg2"/>
              </a:solidFill>
            </p:grpSpPr>
            <p:sp>
              <p:nvSpPr>
                <p:cNvPr id="179" name="Freeform: Shape 178">
                  <a:extLst>
                    <a:ext uri="{FF2B5EF4-FFF2-40B4-BE49-F238E27FC236}">
                      <a16:creationId xmlns:a16="http://schemas.microsoft.com/office/drawing/2014/main" id="{21DD7A0F-E1DA-4311-9222-48F67A783A38}"/>
                    </a:ext>
                  </a:extLst>
                </p:cNvPr>
                <p:cNvSpPr/>
                <p:nvPr/>
              </p:nvSpPr>
              <p:spPr>
                <a:xfrm>
                  <a:off x="448034" y="6170417"/>
                  <a:ext cx="256733" cy="346863"/>
                </a:xfrm>
                <a:custGeom>
                  <a:avLst/>
                  <a:gdLst>
                    <a:gd name="connsiteX0" fmla="*/ 252910 w 256733"/>
                    <a:gd name="connsiteY0" fmla="*/ 61897 h 346863"/>
                    <a:gd name="connsiteX1" fmla="*/ 252910 w 256733"/>
                    <a:gd name="connsiteY1" fmla="*/ 43598 h 346863"/>
                    <a:gd name="connsiteX2" fmla="*/ 243077 w 256733"/>
                    <a:gd name="connsiteY2" fmla="*/ 35677 h 346863"/>
                    <a:gd name="connsiteX3" fmla="*/ 134922 w 256733"/>
                    <a:gd name="connsiteY3" fmla="*/ 6727 h 346863"/>
                    <a:gd name="connsiteX4" fmla="*/ 122631 w 256733"/>
                    <a:gd name="connsiteY4" fmla="*/ 7000 h 346863"/>
                    <a:gd name="connsiteX5" fmla="*/ 13929 w 256733"/>
                    <a:gd name="connsiteY5" fmla="*/ 35131 h 346863"/>
                    <a:gd name="connsiteX6" fmla="*/ 4097 w 256733"/>
                    <a:gd name="connsiteY6" fmla="*/ 43052 h 346863"/>
                    <a:gd name="connsiteX7" fmla="*/ 4097 w 256733"/>
                    <a:gd name="connsiteY7" fmla="*/ 270834 h 346863"/>
                    <a:gd name="connsiteX8" fmla="*/ 8194 w 256733"/>
                    <a:gd name="connsiteY8" fmla="*/ 277935 h 346863"/>
                    <a:gd name="connsiteX9" fmla="*/ 124543 w 256733"/>
                    <a:gd name="connsiteY9" fmla="*/ 343484 h 346863"/>
                    <a:gd name="connsiteX10" fmla="*/ 132463 w 256733"/>
                    <a:gd name="connsiteY10" fmla="*/ 343484 h 346863"/>
                    <a:gd name="connsiteX11" fmla="*/ 248813 w 256733"/>
                    <a:gd name="connsiteY11" fmla="*/ 278208 h 346863"/>
                    <a:gd name="connsiteX12" fmla="*/ 252910 w 256733"/>
                    <a:gd name="connsiteY12" fmla="*/ 271380 h 346863"/>
                    <a:gd name="connsiteX13" fmla="*/ 253183 w 256733"/>
                    <a:gd name="connsiteY13" fmla="*/ 253081 h 346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733" h="346863">
                      <a:moveTo>
                        <a:pt x="252910" y="61897"/>
                      </a:moveTo>
                      <a:lnTo>
                        <a:pt x="252910" y="43598"/>
                      </a:lnTo>
                      <a:cubicBezTo>
                        <a:pt x="252910" y="38409"/>
                        <a:pt x="248267" y="34585"/>
                        <a:pt x="243077" y="35677"/>
                      </a:cubicBezTo>
                      <a:cubicBezTo>
                        <a:pt x="221774" y="40320"/>
                        <a:pt x="169881" y="46056"/>
                        <a:pt x="134922" y="6727"/>
                      </a:cubicBezTo>
                      <a:cubicBezTo>
                        <a:pt x="131644" y="3176"/>
                        <a:pt x="125909" y="3176"/>
                        <a:pt x="122631" y="7000"/>
                      </a:cubicBezTo>
                      <a:cubicBezTo>
                        <a:pt x="110341" y="20929"/>
                        <a:pt x="77566" y="47968"/>
                        <a:pt x="13929" y="35131"/>
                      </a:cubicBezTo>
                      <a:cubicBezTo>
                        <a:pt x="8740" y="34039"/>
                        <a:pt x="4097" y="37862"/>
                        <a:pt x="4097" y="43052"/>
                      </a:cubicBezTo>
                      <a:lnTo>
                        <a:pt x="4097" y="270834"/>
                      </a:lnTo>
                      <a:cubicBezTo>
                        <a:pt x="4097" y="273838"/>
                        <a:pt x="5736" y="276570"/>
                        <a:pt x="8194" y="277935"/>
                      </a:cubicBezTo>
                      <a:lnTo>
                        <a:pt x="124543" y="343484"/>
                      </a:lnTo>
                      <a:cubicBezTo>
                        <a:pt x="127001" y="344850"/>
                        <a:pt x="130005" y="344850"/>
                        <a:pt x="132463" y="343484"/>
                      </a:cubicBezTo>
                      <a:lnTo>
                        <a:pt x="248813" y="278208"/>
                      </a:lnTo>
                      <a:cubicBezTo>
                        <a:pt x="251271" y="276843"/>
                        <a:pt x="252910" y="274112"/>
                        <a:pt x="252910" y="271380"/>
                      </a:cubicBezTo>
                      <a:lnTo>
                        <a:pt x="253183" y="253081"/>
                      </a:lnTo>
                    </a:path>
                  </a:pathLst>
                </a:custGeom>
                <a:grpFill/>
                <a:ln w="19050" cap="flat">
                  <a:solidFill>
                    <a:schemeClr val="tx1"/>
                  </a:solidFill>
                  <a:prstDash val="solid"/>
                  <a:round/>
                </a:ln>
              </p:spPr>
              <p:txBody>
                <a:bodyPr rtlCol="0" anchor="ctr"/>
                <a:lstStyle/>
                <a:p>
                  <a:endParaRPr lang="en-US"/>
                </a:p>
              </p:txBody>
            </p:sp>
            <p:sp>
              <p:nvSpPr>
                <p:cNvPr id="180" name="Freeform: Shape 179">
                  <a:extLst>
                    <a:ext uri="{FF2B5EF4-FFF2-40B4-BE49-F238E27FC236}">
                      <a16:creationId xmlns:a16="http://schemas.microsoft.com/office/drawing/2014/main" id="{C9D01FBF-5C80-489B-80DA-B7481EC35905}"/>
                    </a:ext>
                  </a:extLst>
                </p:cNvPr>
                <p:cNvSpPr/>
                <p:nvPr/>
              </p:nvSpPr>
              <p:spPr>
                <a:xfrm>
                  <a:off x="450492" y="6343474"/>
                  <a:ext cx="163872" cy="57355"/>
                </a:xfrm>
                <a:custGeom>
                  <a:avLst/>
                  <a:gdLst>
                    <a:gd name="connsiteX0" fmla="*/ 4097 w 163872"/>
                    <a:gd name="connsiteY0" fmla="*/ 4097 h 57355"/>
                    <a:gd name="connsiteX1" fmla="*/ 160595 w 163872"/>
                    <a:gd name="connsiteY1" fmla="*/ 54897 h 57355"/>
                  </a:gdLst>
                  <a:ahLst/>
                  <a:cxnLst>
                    <a:cxn ang="0">
                      <a:pos x="connsiteX0" y="connsiteY0"/>
                    </a:cxn>
                    <a:cxn ang="0">
                      <a:pos x="connsiteX1" y="connsiteY1"/>
                    </a:cxn>
                  </a:cxnLst>
                  <a:rect l="l" t="t" r="r" b="b"/>
                  <a:pathLst>
                    <a:path w="163872" h="57355">
                      <a:moveTo>
                        <a:pt x="4097" y="4097"/>
                      </a:moveTo>
                      <a:lnTo>
                        <a:pt x="160595" y="54897"/>
                      </a:lnTo>
                    </a:path>
                  </a:pathLst>
                </a:custGeom>
                <a:grpFill/>
                <a:ln w="19050" cap="flat">
                  <a:solidFill>
                    <a:schemeClr val="tx1"/>
                  </a:solidFill>
                  <a:prstDash val="solid"/>
                  <a:round/>
                </a:ln>
              </p:spPr>
              <p:txBody>
                <a:bodyPr rtlCol="0" anchor="ctr"/>
                <a:lstStyle/>
                <a:p>
                  <a:endParaRPr lang="en-US"/>
                </a:p>
              </p:txBody>
            </p:sp>
            <p:sp>
              <p:nvSpPr>
                <p:cNvPr id="181" name="Freeform: Shape 180">
                  <a:extLst>
                    <a:ext uri="{FF2B5EF4-FFF2-40B4-BE49-F238E27FC236}">
                      <a16:creationId xmlns:a16="http://schemas.microsoft.com/office/drawing/2014/main" id="{5F5B6898-4647-4A38-8FB2-40E086813575}"/>
                    </a:ext>
                  </a:extLst>
                </p:cNvPr>
                <p:cNvSpPr/>
                <p:nvPr/>
              </p:nvSpPr>
              <p:spPr>
                <a:xfrm>
                  <a:off x="449945" y="6251159"/>
                  <a:ext cx="155679" cy="54624"/>
                </a:xfrm>
                <a:custGeom>
                  <a:avLst/>
                  <a:gdLst>
                    <a:gd name="connsiteX0" fmla="*/ 4097 w 155678"/>
                    <a:gd name="connsiteY0" fmla="*/ 4097 h 54624"/>
                    <a:gd name="connsiteX1" fmla="*/ 153767 w 155678"/>
                    <a:gd name="connsiteY1" fmla="*/ 50527 h 54624"/>
                  </a:gdLst>
                  <a:ahLst/>
                  <a:cxnLst>
                    <a:cxn ang="0">
                      <a:pos x="connsiteX0" y="connsiteY0"/>
                    </a:cxn>
                    <a:cxn ang="0">
                      <a:pos x="connsiteX1" y="connsiteY1"/>
                    </a:cxn>
                  </a:cxnLst>
                  <a:rect l="l" t="t" r="r" b="b"/>
                  <a:pathLst>
                    <a:path w="155678" h="54624">
                      <a:moveTo>
                        <a:pt x="4097" y="4097"/>
                      </a:moveTo>
                      <a:lnTo>
                        <a:pt x="153767" y="50527"/>
                      </a:lnTo>
                    </a:path>
                  </a:pathLst>
                </a:custGeom>
                <a:grpFill/>
                <a:ln w="19050" cap="flat">
                  <a:solidFill>
                    <a:schemeClr val="tx1"/>
                  </a:solidFill>
                  <a:prstDash val="solid"/>
                  <a:round/>
                </a:ln>
              </p:spPr>
              <p:txBody>
                <a:bodyPr rtlCol="0" anchor="ctr"/>
                <a:lstStyle/>
                <a:p>
                  <a:endParaRPr lang="en-US"/>
                </a:p>
              </p:txBody>
            </p:sp>
            <p:sp>
              <p:nvSpPr>
                <p:cNvPr id="182" name="Freeform: Shape 181">
                  <a:extLst>
                    <a:ext uri="{FF2B5EF4-FFF2-40B4-BE49-F238E27FC236}">
                      <a16:creationId xmlns:a16="http://schemas.microsoft.com/office/drawing/2014/main" id="{329E5FC8-5D85-44AE-A515-362DC250928E}"/>
                    </a:ext>
                  </a:extLst>
                </p:cNvPr>
                <p:cNvSpPr/>
                <p:nvPr/>
              </p:nvSpPr>
              <p:spPr>
                <a:xfrm>
                  <a:off x="619553" y="6242966"/>
                  <a:ext cx="163872" cy="163872"/>
                </a:xfrm>
                <a:custGeom>
                  <a:avLst/>
                  <a:gdLst>
                    <a:gd name="connsiteX0" fmla="*/ 159775 w 163872"/>
                    <a:gd name="connsiteY0" fmla="*/ 81936 h 163872"/>
                    <a:gd name="connsiteX1" fmla="*/ 81936 w 163872"/>
                    <a:gd name="connsiteY1" fmla="*/ 159776 h 163872"/>
                    <a:gd name="connsiteX2" fmla="*/ 4097 w 163872"/>
                    <a:gd name="connsiteY2" fmla="*/ 81936 h 163872"/>
                    <a:gd name="connsiteX3" fmla="*/ 81936 w 163872"/>
                    <a:gd name="connsiteY3" fmla="*/ 4097 h 163872"/>
                    <a:gd name="connsiteX4" fmla="*/ 159775 w 163872"/>
                    <a:gd name="connsiteY4" fmla="*/ 81936 h 163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72" h="163872">
                      <a:moveTo>
                        <a:pt x="159775" y="81936"/>
                      </a:moveTo>
                      <a:cubicBezTo>
                        <a:pt x="159775" y="124926"/>
                        <a:pt x="124926" y="159776"/>
                        <a:pt x="81936" y="159776"/>
                      </a:cubicBezTo>
                      <a:cubicBezTo>
                        <a:pt x="38947" y="159776"/>
                        <a:pt x="4097" y="124926"/>
                        <a:pt x="4097" y="81936"/>
                      </a:cubicBezTo>
                      <a:cubicBezTo>
                        <a:pt x="4097" y="38947"/>
                        <a:pt x="38947" y="4097"/>
                        <a:pt x="81936" y="4097"/>
                      </a:cubicBezTo>
                      <a:cubicBezTo>
                        <a:pt x="124926" y="4097"/>
                        <a:pt x="159775" y="38947"/>
                        <a:pt x="159775" y="81936"/>
                      </a:cubicBezTo>
                      <a:close/>
                    </a:path>
                  </a:pathLst>
                </a:custGeom>
                <a:grpFill/>
                <a:ln w="19050" cap="flat">
                  <a:solidFill>
                    <a:schemeClr val="tx1"/>
                  </a:solidFill>
                  <a:prstDash val="solid"/>
                  <a:round/>
                </a:ln>
              </p:spPr>
              <p:txBody>
                <a:bodyPr rtlCol="0" anchor="ctr"/>
                <a:lstStyle/>
                <a:p>
                  <a:endParaRPr lang="en-US"/>
                </a:p>
              </p:txBody>
            </p:sp>
            <p:sp>
              <p:nvSpPr>
                <p:cNvPr id="183" name="Freeform: Shape 182">
                  <a:extLst>
                    <a:ext uri="{FF2B5EF4-FFF2-40B4-BE49-F238E27FC236}">
                      <a16:creationId xmlns:a16="http://schemas.microsoft.com/office/drawing/2014/main" id="{D2138356-7A9C-492C-959B-975C733A953F}"/>
                    </a:ext>
                  </a:extLst>
                </p:cNvPr>
                <p:cNvSpPr/>
                <p:nvPr/>
              </p:nvSpPr>
              <p:spPr>
                <a:xfrm>
                  <a:off x="655878" y="6293493"/>
                  <a:ext cx="87399" cy="65549"/>
                </a:xfrm>
                <a:custGeom>
                  <a:avLst/>
                  <a:gdLst>
                    <a:gd name="connsiteX0" fmla="*/ 4097 w 87398"/>
                    <a:gd name="connsiteY0" fmla="*/ 38510 h 65548"/>
                    <a:gd name="connsiteX1" fmla="*/ 27585 w 87398"/>
                    <a:gd name="connsiteY1" fmla="*/ 61998 h 65548"/>
                    <a:gd name="connsiteX2" fmla="*/ 85487 w 87398"/>
                    <a:gd name="connsiteY2" fmla="*/ 4097 h 65548"/>
                  </a:gdLst>
                  <a:ahLst/>
                  <a:cxnLst>
                    <a:cxn ang="0">
                      <a:pos x="connsiteX0" y="connsiteY0"/>
                    </a:cxn>
                    <a:cxn ang="0">
                      <a:pos x="connsiteX1" y="connsiteY1"/>
                    </a:cxn>
                    <a:cxn ang="0">
                      <a:pos x="connsiteX2" y="connsiteY2"/>
                    </a:cxn>
                  </a:cxnLst>
                  <a:rect l="l" t="t" r="r" b="b"/>
                  <a:pathLst>
                    <a:path w="87398" h="65548">
                      <a:moveTo>
                        <a:pt x="4097" y="38510"/>
                      </a:moveTo>
                      <a:lnTo>
                        <a:pt x="27585" y="61998"/>
                      </a:lnTo>
                      <a:lnTo>
                        <a:pt x="85487" y="4097"/>
                      </a:lnTo>
                    </a:path>
                  </a:pathLst>
                </a:custGeom>
                <a:grpFill/>
                <a:ln w="19050" cap="flat">
                  <a:solidFill>
                    <a:schemeClr val="tx1"/>
                  </a:solidFill>
                  <a:prstDash val="solid"/>
                  <a:round/>
                </a:ln>
              </p:spPr>
              <p:txBody>
                <a:bodyPr rtlCol="0" anchor="ctr"/>
                <a:lstStyle/>
                <a:p>
                  <a:endParaRPr lang="en-US"/>
                </a:p>
              </p:txBody>
            </p:sp>
          </p:grpSp>
        </p:grpSp>
      </p:grpSp>
    </p:spTree>
    <p:extLst>
      <p:ext uri="{BB962C8B-B14F-4D97-AF65-F5344CB8AC3E}">
        <p14:creationId xmlns:p14="http://schemas.microsoft.com/office/powerpoint/2010/main" val="1781402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8"/>
                                        </p:tgtEl>
                                        <p:attrNameLst>
                                          <p:attrName>style.visibility</p:attrName>
                                        </p:attrNameLst>
                                      </p:cBhvr>
                                      <p:to>
                                        <p:strVal val="visible"/>
                                      </p:to>
                                    </p:set>
                                    <p:animEffect transition="in" filter="fade">
                                      <p:cBhvr>
                                        <p:cTn id="7" dur="750"/>
                                        <p:tgtEl>
                                          <p:spTgt spid="188"/>
                                        </p:tgtEl>
                                      </p:cBhvr>
                                    </p:animEffect>
                                  </p:childTnLst>
                                </p:cTn>
                              </p:par>
                              <p:par>
                                <p:cTn id="8" presetID="42" presetClass="path" presetSubtype="0" decel="100000" fill="hold" nodeType="withEffect">
                                  <p:stCondLst>
                                    <p:cond delay="0"/>
                                  </p:stCondLst>
                                  <p:childTnLst>
                                    <p:animMotion origin="layout" path="M -3.19444E-6 -2.22222E-6 L -3.19444E-6 0.03164 " pathEditMode="relative" rAng="0" ptsTypes="AA">
                                      <p:cBhvr>
                                        <p:cTn id="9" dur="750" spd="-100000" fill="hold"/>
                                        <p:tgtEl>
                                          <p:spTgt spid="188"/>
                                        </p:tgtEl>
                                        <p:attrNameLst>
                                          <p:attrName>ppt_x</p:attrName>
                                          <p:attrName>ppt_y</p:attrName>
                                        </p:attrNameLst>
                                      </p:cBhvr>
                                      <p:rCtr x="0" y="1582"/>
                                    </p:animMotion>
                                  </p:childTnLst>
                                </p:cTn>
                              </p:par>
                              <p:par>
                                <p:cTn id="10" presetID="10" presetClass="entr" presetSubtype="0" fill="hold" nodeType="withEffect">
                                  <p:stCondLst>
                                    <p:cond delay="250"/>
                                  </p:stCondLst>
                                  <p:childTnLst>
                                    <p:set>
                                      <p:cBhvr>
                                        <p:cTn id="11" dur="1" fill="hold">
                                          <p:stCondLst>
                                            <p:cond delay="0"/>
                                          </p:stCondLst>
                                        </p:cTn>
                                        <p:tgtEl>
                                          <p:spTgt spid="187"/>
                                        </p:tgtEl>
                                        <p:attrNameLst>
                                          <p:attrName>style.visibility</p:attrName>
                                        </p:attrNameLst>
                                      </p:cBhvr>
                                      <p:to>
                                        <p:strVal val="visible"/>
                                      </p:to>
                                    </p:set>
                                    <p:animEffect transition="in" filter="fade">
                                      <p:cBhvr>
                                        <p:cTn id="12" dur="750"/>
                                        <p:tgtEl>
                                          <p:spTgt spid="187"/>
                                        </p:tgtEl>
                                      </p:cBhvr>
                                    </p:animEffect>
                                  </p:childTnLst>
                                </p:cTn>
                              </p:par>
                              <p:par>
                                <p:cTn id="13" presetID="42" presetClass="path" presetSubtype="0" decel="100000" fill="hold" nodeType="withEffect">
                                  <p:stCondLst>
                                    <p:cond delay="250"/>
                                  </p:stCondLst>
                                  <p:childTnLst>
                                    <p:animMotion origin="layout" path="M -3.19444E-6 -2.22222E-6 L -3.19444E-6 0.03164 " pathEditMode="relative" rAng="0" ptsTypes="AA">
                                      <p:cBhvr>
                                        <p:cTn id="14" dur="750" spd="-100000" fill="hold"/>
                                        <p:tgtEl>
                                          <p:spTgt spid="187"/>
                                        </p:tgtEl>
                                        <p:attrNameLst>
                                          <p:attrName>ppt_x</p:attrName>
                                          <p:attrName>ppt_y</p:attrName>
                                        </p:attrNameLst>
                                      </p:cBhvr>
                                      <p:rCtr x="0" y="1582"/>
                                    </p:animMotion>
                                  </p:childTnLst>
                                </p:cTn>
                              </p:par>
                              <p:par>
                                <p:cTn id="15" presetID="10" presetClass="entr" presetSubtype="0" fill="hold" nodeType="withEffect">
                                  <p:stCondLst>
                                    <p:cond delay="500"/>
                                  </p:stCondLst>
                                  <p:childTnLst>
                                    <p:set>
                                      <p:cBhvr>
                                        <p:cTn id="16" dur="1" fill="hold">
                                          <p:stCondLst>
                                            <p:cond delay="0"/>
                                          </p:stCondLst>
                                        </p:cTn>
                                        <p:tgtEl>
                                          <p:spTgt spid="186"/>
                                        </p:tgtEl>
                                        <p:attrNameLst>
                                          <p:attrName>style.visibility</p:attrName>
                                        </p:attrNameLst>
                                      </p:cBhvr>
                                      <p:to>
                                        <p:strVal val="visible"/>
                                      </p:to>
                                    </p:set>
                                    <p:animEffect transition="in" filter="fade">
                                      <p:cBhvr>
                                        <p:cTn id="17" dur="750"/>
                                        <p:tgtEl>
                                          <p:spTgt spid="186"/>
                                        </p:tgtEl>
                                      </p:cBhvr>
                                    </p:animEffect>
                                  </p:childTnLst>
                                </p:cTn>
                              </p:par>
                              <p:par>
                                <p:cTn id="18" presetID="42" presetClass="path" presetSubtype="0" decel="100000" fill="hold" nodeType="withEffect">
                                  <p:stCondLst>
                                    <p:cond delay="500"/>
                                  </p:stCondLst>
                                  <p:childTnLst>
                                    <p:animMotion origin="layout" path="M -3.09028E-6 0 L -3.09028E-6 0.03164 " pathEditMode="relative" rAng="0" ptsTypes="AA">
                                      <p:cBhvr>
                                        <p:cTn id="19" dur="750" spd="-100000" fill="hold"/>
                                        <p:tgtEl>
                                          <p:spTgt spid="186"/>
                                        </p:tgtEl>
                                        <p:attrNameLst>
                                          <p:attrName>ppt_x</p:attrName>
                                          <p:attrName>ppt_y</p:attrName>
                                        </p:attrNameLst>
                                      </p:cBhvr>
                                      <p:rCtr x="0" y="1582"/>
                                    </p:animMotion>
                                  </p:childTnLst>
                                </p:cTn>
                              </p:par>
                              <p:par>
                                <p:cTn id="20" presetID="10" presetClass="entr" presetSubtype="0" fill="hold" nodeType="withEffect">
                                  <p:stCondLst>
                                    <p:cond delay="750"/>
                                  </p:stCondLst>
                                  <p:childTnLst>
                                    <p:set>
                                      <p:cBhvr>
                                        <p:cTn id="21" dur="1" fill="hold">
                                          <p:stCondLst>
                                            <p:cond delay="0"/>
                                          </p:stCondLst>
                                        </p:cTn>
                                        <p:tgtEl>
                                          <p:spTgt spid="185"/>
                                        </p:tgtEl>
                                        <p:attrNameLst>
                                          <p:attrName>style.visibility</p:attrName>
                                        </p:attrNameLst>
                                      </p:cBhvr>
                                      <p:to>
                                        <p:strVal val="visible"/>
                                      </p:to>
                                    </p:set>
                                    <p:animEffect transition="in" filter="fade">
                                      <p:cBhvr>
                                        <p:cTn id="22" dur="750"/>
                                        <p:tgtEl>
                                          <p:spTgt spid="185"/>
                                        </p:tgtEl>
                                      </p:cBhvr>
                                    </p:animEffect>
                                  </p:childTnLst>
                                </p:cTn>
                              </p:par>
                              <p:par>
                                <p:cTn id="23" presetID="42" presetClass="path" presetSubtype="0" decel="100000" fill="hold" nodeType="withEffect">
                                  <p:stCondLst>
                                    <p:cond delay="750"/>
                                  </p:stCondLst>
                                  <p:childTnLst>
                                    <p:animMotion origin="layout" path="M -3.19444E-6 -2.22222E-6 L -3.19444E-6 0.03164 " pathEditMode="relative" rAng="0" ptsTypes="AA">
                                      <p:cBhvr>
                                        <p:cTn id="24" dur="750" spd="-100000" fill="hold"/>
                                        <p:tgtEl>
                                          <p:spTgt spid="185"/>
                                        </p:tgtEl>
                                        <p:attrNameLst>
                                          <p:attrName>ppt_x</p:attrName>
                                          <p:attrName>ppt_y</p:attrName>
                                        </p:attrNameLst>
                                      </p:cBhvr>
                                      <p:rCtr x="0" y="158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1" name="Group 140">
            <a:extLst>
              <a:ext uri="{FF2B5EF4-FFF2-40B4-BE49-F238E27FC236}">
                <a16:creationId xmlns:a16="http://schemas.microsoft.com/office/drawing/2014/main" id="{DB814DCE-2813-45F6-8B80-81646A29CCCB}"/>
              </a:ext>
            </a:extLst>
          </p:cNvPr>
          <p:cNvGrpSpPr/>
          <p:nvPr/>
        </p:nvGrpSpPr>
        <p:grpSpPr>
          <a:xfrm>
            <a:off x="1763487" y="1344386"/>
            <a:ext cx="11103428" cy="11103428"/>
            <a:chOff x="1763487" y="1344386"/>
            <a:chExt cx="11103428" cy="11103428"/>
          </a:xfrm>
        </p:grpSpPr>
        <p:grpSp>
          <p:nvGrpSpPr>
            <p:cNvPr id="133" name="Group 132">
              <a:extLst>
                <a:ext uri="{FF2B5EF4-FFF2-40B4-BE49-F238E27FC236}">
                  <a16:creationId xmlns:a16="http://schemas.microsoft.com/office/drawing/2014/main" id="{55E6BC08-88C4-4D50-B64F-13C434F09E02}"/>
                </a:ext>
              </a:extLst>
            </p:cNvPr>
            <p:cNvGrpSpPr/>
            <p:nvPr/>
          </p:nvGrpSpPr>
          <p:grpSpPr>
            <a:xfrm>
              <a:off x="1763487" y="1344386"/>
              <a:ext cx="11103428" cy="11103428"/>
              <a:chOff x="1763487" y="1344386"/>
              <a:chExt cx="11103428" cy="11103428"/>
            </a:xfrm>
          </p:grpSpPr>
          <p:sp>
            <p:nvSpPr>
              <p:cNvPr id="9" name="Partial Circle 8">
                <a:extLst>
                  <a:ext uri="{FF2B5EF4-FFF2-40B4-BE49-F238E27FC236}">
                    <a16:creationId xmlns:a16="http://schemas.microsoft.com/office/drawing/2014/main" id="{36B9E4AB-4299-447D-8903-8FF0C8982789}"/>
                  </a:ext>
                </a:extLst>
              </p:cNvPr>
              <p:cNvSpPr/>
              <p:nvPr/>
            </p:nvSpPr>
            <p:spPr bwMode="auto">
              <a:xfrm rot="5400000">
                <a:off x="1763487" y="1344386"/>
                <a:ext cx="11103428" cy="11103428"/>
              </a:xfrm>
              <a:prstGeom prst="pie">
                <a:avLst>
                  <a:gd name="adj1" fmla="val 5400279"/>
                  <a:gd name="adj2" fmla="val 16200000"/>
                </a:avLst>
              </a:prstGeom>
              <a:gradFill flip="none" rotWithShape="1">
                <a:gsLst>
                  <a:gs pos="100000">
                    <a:srgbClr val="FFC000"/>
                  </a:gs>
                  <a:gs pos="11000">
                    <a:srgbClr val="8C28FF"/>
                  </a:gs>
                  <a:gs pos="57000">
                    <a:srgbClr val="F98C95"/>
                  </a:gs>
                </a:gsLst>
                <a:lin ang="16200000" scaled="0"/>
                <a:tileRect/>
              </a:gradFill>
              <a:ln w="57150">
                <a:solidFill>
                  <a:srgbClr val="F2F3F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solidFill>
                    <a:schemeClr val="bg1"/>
                  </a:solidFill>
                </a:endParaRPr>
              </a:p>
            </p:txBody>
          </p:sp>
          <p:sp>
            <p:nvSpPr>
              <p:cNvPr id="26" name="Rectangle 25">
                <a:extLst>
                  <a:ext uri="{FF2B5EF4-FFF2-40B4-BE49-F238E27FC236}">
                    <a16:creationId xmlns:a16="http://schemas.microsoft.com/office/drawing/2014/main" id="{0C891D55-DC6B-4A98-A59F-406F48B7E1A8}"/>
                  </a:ext>
                </a:extLst>
              </p:cNvPr>
              <p:cNvSpPr/>
              <p:nvPr/>
            </p:nvSpPr>
            <p:spPr>
              <a:xfrm>
                <a:off x="6475067" y="1582683"/>
                <a:ext cx="1680268" cy="313932"/>
              </a:xfrm>
              <a:prstGeom prst="rect">
                <a:avLst/>
              </a:prstGeom>
              <a:noFill/>
              <a:ln w="571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1200" spc="600" dirty="0">
                    <a:solidFill>
                      <a:schemeClr val="bg1"/>
                    </a:solidFill>
                    <a:ea typeface="Amazon Ember Medium" panose="020B0603020204030204" pitchFamily="34" charset="0"/>
                    <a:cs typeface="Amazon Ember Medium" panose="020B0603020204030204" pitchFamily="34" charset="0"/>
                  </a:rPr>
                  <a:t>COMPUTE</a:t>
                </a:r>
              </a:p>
            </p:txBody>
          </p:sp>
        </p:grpSp>
        <p:sp>
          <p:nvSpPr>
            <p:cNvPr id="139" name="Partial Circle 138">
              <a:extLst>
                <a:ext uri="{FF2B5EF4-FFF2-40B4-BE49-F238E27FC236}">
                  <a16:creationId xmlns:a16="http://schemas.microsoft.com/office/drawing/2014/main" id="{FC73B368-AD07-41F0-A101-18D2D8A41460}"/>
                </a:ext>
              </a:extLst>
            </p:cNvPr>
            <p:cNvSpPr/>
            <p:nvPr/>
          </p:nvSpPr>
          <p:spPr bwMode="auto">
            <a:xfrm rot="5400000">
              <a:off x="2481944" y="2062845"/>
              <a:ext cx="9666514" cy="9666514"/>
            </a:xfrm>
            <a:prstGeom prst="pie">
              <a:avLst>
                <a:gd name="adj1" fmla="val 5400279"/>
                <a:gd name="adj2" fmla="val 16200000"/>
              </a:avLst>
            </a:prstGeom>
            <a:gradFill flip="none" rotWithShape="1">
              <a:gsLst>
                <a:gs pos="100000">
                  <a:srgbClr val="D232AA"/>
                </a:gs>
                <a:gs pos="11000">
                  <a:srgbClr val="8C28FF"/>
                </a:gs>
                <a:gs pos="57000">
                  <a:srgbClr val="C32FBD"/>
                </a:gs>
              </a:gsLst>
              <a:lin ang="16200000" scaled="0"/>
              <a:tileRect/>
            </a:gradFill>
            <a:ln w="57150">
              <a:solidFill>
                <a:srgbClr val="F2F3F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solidFill>
                  <a:schemeClr val="bg1"/>
                </a:solidFill>
              </a:endParaRPr>
            </a:p>
          </p:txBody>
        </p:sp>
      </p:grpSp>
      <p:grpSp>
        <p:nvGrpSpPr>
          <p:cNvPr id="145" name="Group 144">
            <a:extLst>
              <a:ext uri="{FF2B5EF4-FFF2-40B4-BE49-F238E27FC236}">
                <a16:creationId xmlns:a16="http://schemas.microsoft.com/office/drawing/2014/main" id="{9A47FC5C-F235-417B-87CF-C460B27CF330}"/>
              </a:ext>
            </a:extLst>
          </p:cNvPr>
          <p:cNvGrpSpPr/>
          <p:nvPr/>
        </p:nvGrpSpPr>
        <p:grpSpPr>
          <a:xfrm>
            <a:off x="2487157" y="2062845"/>
            <a:ext cx="9666514" cy="9666514"/>
            <a:chOff x="2481944" y="2062844"/>
            <a:chExt cx="9666514" cy="9666514"/>
          </a:xfrm>
        </p:grpSpPr>
        <p:grpSp>
          <p:nvGrpSpPr>
            <p:cNvPr id="134" name="Group 133">
              <a:extLst>
                <a:ext uri="{FF2B5EF4-FFF2-40B4-BE49-F238E27FC236}">
                  <a16:creationId xmlns:a16="http://schemas.microsoft.com/office/drawing/2014/main" id="{1480ACB5-0452-4A3F-9B63-2B4745D34B07}"/>
                </a:ext>
              </a:extLst>
            </p:cNvPr>
            <p:cNvGrpSpPr/>
            <p:nvPr/>
          </p:nvGrpSpPr>
          <p:grpSpPr>
            <a:xfrm>
              <a:off x="2481944" y="2062844"/>
              <a:ext cx="9666514" cy="9666514"/>
              <a:chOff x="2481944" y="2062844"/>
              <a:chExt cx="9666514" cy="9666514"/>
            </a:xfrm>
          </p:grpSpPr>
          <p:sp>
            <p:nvSpPr>
              <p:cNvPr id="80" name="Partial Circle 79">
                <a:extLst>
                  <a:ext uri="{FF2B5EF4-FFF2-40B4-BE49-F238E27FC236}">
                    <a16:creationId xmlns:a16="http://schemas.microsoft.com/office/drawing/2014/main" id="{CD7BADB3-4974-48C5-B479-9EFD1ADA0942}"/>
                  </a:ext>
                </a:extLst>
              </p:cNvPr>
              <p:cNvSpPr/>
              <p:nvPr/>
            </p:nvSpPr>
            <p:spPr bwMode="auto">
              <a:xfrm rot="5400000">
                <a:off x="2481944" y="2062844"/>
                <a:ext cx="9666514" cy="9666514"/>
              </a:xfrm>
              <a:prstGeom prst="pie">
                <a:avLst>
                  <a:gd name="adj1" fmla="val 5400279"/>
                  <a:gd name="adj2" fmla="val 16200000"/>
                </a:avLst>
              </a:prstGeom>
              <a:gradFill flip="none" rotWithShape="1">
                <a:gsLst>
                  <a:gs pos="100000">
                    <a:srgbClr val="FFC000"/>
                  </a:gs>
                  <a:gs pos="11000">
                    <a:srgbClr val="8C28FF"/>
                  </a:gs>
                  <a:gs pos="57000">
                    <a:srgbClr val="F98C95"/>
                  </a:gs>
                </a:gsLst>
                <a:lin ang="16200000" scaled="0"/>
                <a:tileRect/>
              </a:gradFill>
              <a:ln w="57150">
                <a:solidFill>
                  <a:srgbClr val="F2F3F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solidFill>
                    <a:schemeClr val="bg1"/>
                  </a:solidFill>
                </a:endParaRPr>
              </a:p>
            </p:txBody>
          </p:sp>
          <p:sp>
            <p:nvSpPr>
              <p:cNvPr id="86" name="Rectangle 85">
                <a:extLst>
                  <a:ext uri="{FF2B5EF4-FFF2-40B4-BE49-F238E27FC236}">
                    <a16:creationId xmlns:a16="http://schemas.microsoft.com/office/drawing/2014/main" id="{C1193801-BEE1-4269-B335-F6C5DAC86474}"/>
                  </a:ext>
                </a:extLst>
              </p:cNvPr>
              <p:cNvSpPr/>
              <p:nvPr/>
            </p:nvSpPr>
            <p:spPr>
              <a:xfrm>
                <a:off x="6313163" y="2366454"/>
                <a:ext cx="2004075" cy="313932"/>
              </a:xfrm>
              <a:prstGeom prst="rect">
                <a:avLst/>
              </a:prstGeom>
              <a:noFill/>
              <a:ln w="571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1200" spc="600" dirty="0">
                    <a:solidFill>
                      <a:schemeClr val="bg1"/>
                    </a:solidFill>
                    <a:ea typeface="Amazon Ember Medium" panose="020B0603020204030204" pitchFamily="34" charset="0"/>
                    <a:cs typeface="Amazon Ember Medium" panose="020B0603020204030204" pitchFamily="34" charset="0"/>
                  </a:rPr>
                  <a:t>DATABASES</a:t>
                </a:r>
              </a:p>
            </p:txBody>
          </p:sp>
        </p:grpSp>
        <p:sp>
          <p:nvSpPr>
            <p:cNvPr id="143" name="Partial Circle 142">
              <a:extLst>
                <a:ext uri="{FF2B5EF4-FFF2-40B4-BE49-F238E27FC236}">
                  <a16:creationId xmlns:a16="http://schemas.microsoft.com/office/drawing/2014/main" id="{F4D1602C-141A-47B3-A547-66E421B3DA68}"/>
                </a:ext>
              </a:extLst>
            </p:cNvPr>
            <p:cNvSpPr/>
            <p:nvPr/>
          </p:nvSpPr>
          <p:spPr bwMode="auto">
            <a:xfrm rot="5400000">
              <a:off x="3292929" y="2873830"/>
              <a:ext cx="8044544" cy="8044544"/>
            </a:xfrm>
            <a:prstGeom prst="pie">
              <a:avLst>
                <a:gd name="adj1" fmla="val 5400279"/>
                <a:gd name="adj2" fmla="val 16200000"/>
              </a:avLst>
            </a:prstGeom>
            <a:gradFill flip="none" rotWithShape="1">
              <a:gsLst>
                <a:gs pos="100000">
                  <a:srgbClr val="D232AA"/>
                </a:gs>
                <a:gs pos="11000">
                  <a:srgbClr val="8C28FF"/>
                </a:gs>
                <a:gs pos="57000">
                  <a:srgbClr val="C32FBD"/>
                </a:gs>
              </a:gsLst>
              <a:lin ang="16200000" scaled="0"/>
              <a:tileRect/>
            </a:gradFill>
            <a:ln w="57150">
              <a:solidFill>
                <a:srgbClr val="F2F3F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solidFill>
                  <a:schemeClr val="bg1"/>
                </a:solidFill>
              </a:endParaRPr>
            </a:p>
          </p:txBody>
        </p:sp>
      </p:grpSp>
      <p:grpSp>
        <p:nvGrpSpPr>
          <p:cNvPr id="149" name="Group 148">
            <a:extLst>
              <a:ext uri="{FF2B5EF4-FFF2-40B4-BE49-F238E27FC236}">
                <a16:creationId xmlns:a16="http://schemas.microsoft.com/office/drawing/2014/main" id="{F822EBC7-527D-4A2A-AC6E-A12A6F85DEFC}"/>
              </a:ext>
            </a:extLst>
          </p:cNvPr>
          <p:cNvGrpSpPr/>
          <p:nvPr/>
        </p:nvGrpSpPr>
        <p:grpSpPr>
          <a:xfrm>
            <a:off x="3292929" y="2873829"/>
            <a:ext cx="8044544" cy="8044544"/>
            <a:chOff x="3292929" y="2873829"/>
            <a:chExt cx="8044544" cy="8044544"/>
          </a:xfrm>
        </p:grpSpPr>
        <p:grpSp>
          <p:nvGrpSpPr>
            <p:cNvPr id="137" name="Group 136">
              <a:extLst>
                <a:ext uri="{FF2B5EF4-FFF2-40B4-BE49-F238E27FC236}">
                  <a16:creationId xmlns:a16="http://schemas.microsoft.com/office/drawing/2014/main" id="{D0A51FC8-D53A-43DB-A36B-FE2FAD18BD0A}"/>
                </a:ext>
              </a:extLst>
            </p:cNvPr>
            <p:cNvGrpSpPr/>
            <p:nvPr/>
          </p:nvGrpSpPr>
          <p:grpSpPr>
            <a:xfrm>
              <a:off x="3292929" y="2873829"/>
              <a:ext cx="8044544" cy="8044544"/>
              <a:chOff x="3292929" y="2873829"/>
              <a:chExt cx="8044544" cy="8044544"/>
            </a:xfrm>
          </p:grpSpPr>
          <p:sp>
            <p:nvSpPr>
              <p:cNvPr id="81" name="Partial Circle 80">
                <a:extLst>
                  <a:ext uri="{FF2B5EF4-FFF2-40B4-BE49-F238E27FC236}">
                    <a16:creationId xmlns:a16="http://schemas.microsoft.com/office/drawing/2014/main" id="{9267875F-94A8-4679-8C3D-DF431E0F3C25}"/>
                  </a:ext>
                </a:extLst>
              </p:cNvPr>
              <p:cNvSpPr/>
              <p:nvPr/>
            </p:nvSpPr>
            <p:spPr bwMode="auto">
              <a:xfrm rot="5400000">
                <a:off x="3292929" y="2873829"/>
                <a:ext cx="8044544" cy="8044544"/>
              </a:xfrm>
              <a:prstGeom prst="pie">
                <a:avLst>
                  <a:gd name="adj1" fmla="val 5400279"/>
                  <a:gd name="adj2" fmla="val 16200000"/>
                </a:avLst>
              </a:prstGeom>
              <a:gradFill flip="none" rotWithShape="1">
                <a:gsLst>
                  <a:gs pos="100000">
                    <a:srgbClr val="FFC000"/>
                  </a:gs>
                  <a:gs pos="11000">
                    <a:srgbClr val="8C28FF"/>
                  </a:gs>
                  <a:gs pos="57000">
                    <a:srgbClr val="F98C95"/>
                  </a:gs>
                </a:gsLst>
                <a:lin ang="16200000" scaled="0"/>
                <a:tileRect/>
              </a:gradFill>
              <a:ln w="57150">
                <a:solidFill>
                  <a:srgbClr val="F2F3F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solidFill>
                    <a:schemeClr val="bg1"/>
                  </a:solidFill>
                </a:endParaRPr>
              </a:p>
            </p:txBody>
          </p:sp>
          <p:sp>
            <p:nvSpPr>
              <p:cNvPr id="87" name="Rectangle 86">
                <a:extLst>
                  <a:ext uri="{FF2B5EF4-FFF2-40B4-BE49-F238E27FC236}">
                    <a16:creationId xmlns:a16="http://schemas.microsoft.com/office/drawing/2014/main" id="{18F5AA1F-0B9F-49DF-B91D-21B199AE7E2B}"/>
                  </a:ext>
                </a:extLst>
              </p:cNvPr>
              <p:cNvSpPr/>
              <p:nvPr/>
            </p:nvSpPr>
            <p:spPr>
              <a:xfrm>
                <a:off x="6503126" y="3058917"/>
                <a:ext cx="1630575" cy="313932"/>
              </a:xfrm>
              <a:prstGeom prst="rect">
                <a:avLst/>
              </a:prstGeom>
              <a:noFill/>
              <a:ln w="571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1200" spc="600" dirty="0">
                    <a:solidFill>
                      <a:schemeClr val="bg1"/>
                    </a:solidFill>
                    <a:ea typeface="Amazon Ember Medium" panose="020B0603020204030204" pitchFamily="34" charset="0"/>
                    <a:cs typeface="Amazon Ember Medium" panose="020B0603020204030204" pitchFamily="34" charset="0"/>
                  </a:rPr>
                  <a:t>STORAGE</a:t>
                </a:r>
              </a:p>
            </p:txBody>
          </p:sp>
        </p:grpSp>
        <p:sp>
          <p:nvSpPr>
            <p:cNvPr id="147" name="Partial Circle 146">
              <a:extLst>
                <a:ext uri="{FF2B5EF4-FFF2-40B4-BE49-F238E27FC236}">
                  <a16:creationId xmlns:a16="http://schemas.microsoft.com/office/drawing/2014/main" id="{9AC2877B-C259-46F8-82E7-9D67D519B83B}"/>
                </a:ext>
              </a:extLst>
            </p:cNvPr>
            <p:cNvSpPr/>
            <p:nvPr/>
          </p:nvSpPr>
          <p:spPr bwMode="auto">
            <a:xfrm rot="5400000">
              <a:off x="4011575" y="3592476"/>
              <a:ext cx="6607252" cy="6607252"/>
            </a:xfrm>
            <a:prstGeom prst="pie">
              <a:avLst>
                <a:gd name="adj1" fmla="val 5400279"/>
                <a:gd name="adj2" fmla="val 16200000"/>
              </a:avLst>
            </a:prstGeom>
            <a:gradFill flip="none" rotWithShape="1">
              <a:gsLst>
                <a:gs pos="100000">
                  <a:srgbClr val="D232AA"/>
                </a:gs>
                <a:gs pos="11000">
                  <a:srgbClr val="8C28FF"/>
                </a:gs>
                <a:gs pos="57000">
                  <a:srgbClr val="C32FBD"/>
                </a:gs>
              </a:gsLst>
              <a:lin ang="16200000" scaled="0"/>
              <a:tileRect/>
            </a:gradFill>
            <a:ln w="57150">
              <a:solidFill>
                <a:srgbClr val="F2F3F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solidFill>
                  <a:schemeClr val="bg1"/>
                </a:solidFill>
              </a:endParaRPr>
            </a:p>
          </p:txBody>
        </p:sp>
      </p:grpSp>
      <p:grpSp>
        <p:nvGrpSpPr>
          <p:cNvPr id="154" name="Group 153">
            <a:extLst>
              <a:ext uri="{FF2B5EF4-FFF2-40B4-BE49-F238E27FC236}">
                <a16:creationId xmlns:a16="http://schemas.microsoft.com/office/drawing/2014/main" id="{80FA9EA7-B381-4481-AE5C-3B1B0733F7C7}"/>
              </a:ext>
            </a:extLst>
          </p:cNvPr>
          <p:cNvGrpSpPr/>
          <p:nvPr/>
        </p:nvGrpSpPr>
        <p:grpSpPr>
          <a:xfrm>
            <a:off x="4011575" y="3592476"/>
            <a:ext cx="6607252" cy="6607252"/>
            <a:chOff x="4011575" y="3592476"/>
            <a:chExt cx="6607252" cy="6607252"/>
          </a:xfrm>
        </p:grpSpPr>
        <p:grpSp>
          <p:nvGrpSpPr>
            <p:cNvPr id="136" name="Group 135">
              <a:extLst>
                <a:ext uri="{FF2B5EF4-FFF2-40B4-BE49-F238E27FC236}">
                  <a16:creationId xmlns:a16="http://schemas.microsoft.com/office/drawing/2014/main" id="{77894BA8-5FE0-4D28-8A12-E245D6005A1A}"/>
                </a:ext>
              </a:extLst>
            </p:cNvPr>
            <p:cNvGrpSpPr/>
            <p:nvPr/>
          </p:nvGrpSpPr>
          <p:grpSpPr>
            <a:xfrm>
              <a:off x="4011575" y="3592476"/>
              <a:ext cx="6607252" cy="6607252"/>
              <a:chOff x="4011575" y="3592476"/>
              <a:chExt cx="6607252" cy="6607252"/>
            </a:xfrm>
          </p:grpSpPr>
          <p:sp>
            <p:nvSpPr>
              <p:cNvPr id="82" name="Partial Circle 81">
                <a:extLst>
                  <a:ext uri="{FF2B5EF4-FFF2-40B4-BE49-F238E27FC236}">
                    <a16:creationId xmlns:a16="http://schemas.microsoft.com/office/drawing/2014/main" id="{9BFBBF3A-675D-42FD-A017-78E13405158F}"/>
                  </a:ext>
                </a:extLst>
              </p:cNvPr>
              <p:cNvSpPr/>
              <p:nvPr/>
            </p:nvSpPr>
            <p:spPr bwMode="auto">
              <a:xfrm rot="5400000">
                <a:off x="4011575" y="3592476"/>
                <a:ext cx="6607252" cy="6607252"/>
              </a:xfrm>
              <a:prstGeom prst="pie">
                <a:avLst>
                  <a:gd name="adj1" fmla="val 5400279"/>
                  <a:gd name="adj2" fmla="val 16200000"/>
                </a:avLst>
              </a:prstGeom>
              <a:gradFill flip="none" rotWithShape="1">
                <a:gsLst>
                  <a:gs pos="100000">
                    <a:srgbClr val="FFC000"/>
                  </a:gs>
                  <a:gs pos="11000">
                    <a:srgbClr val="8C28FF"/>
                  </a:gs>
                  <a:gs pos="57000">
                    <a:srgbClr val="F98C95"/>
                  </a:gs>
                </a:gsLst>
                <a:lin ang="16200000" scaled="0"/>
                <a:tileRect/>
              </a:gradFill>
              <a:ln w="57150">
                <a:solidFill>
                  <a:srgbClr val="F2F3F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solidFill>
                    <a:schemeClr val="bg1"/>
                  </a:solidFill>
                </a:endParaRPr>
              </a:p>
            </p:txBody>
          </p:sp>
          <p:sp>
            <p:nvSpPr>
              <p:cNvPr id="88" name="Rectangle 87">
                <a:extLst>
                  <a:ext uri="{FF2B5EF4-FFF2-40B4-BE49-F238E27FC236}">
                    <a16:creationId xmlns:a16="http://schemas.microsoft.com/office/drawing/2014/main" id="{84894A4A-01B1-4E54-9DBF-B7DD8E580F9B}"/>
                  </a:ext>
                </a:extLst>
              </p:cNvPr>
              <p:cNvSpPr/>
              <p:nvPr/>
            </p:nvSpPr>
            <p:spPr>
              <a:xfrm>
                <a:off x="6318376" y="3840554"/>
                <a:ext cx="2020105" cy="313932"/>
              </a:xfrm>
              <a:prstGeom prst="rect">
                <a:avLst/>
              </a:prstGeom>
              <a:noFill/>
              <a:ln w="571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1200" spc="600" dirty="0">
                    <a:solidFill>
                      <a:schemeClr val="bg1"/>
                    </a:solidFill>
                    <a:ea typeface="Amazon Ember Medium" panose="020B0603020204030204" pitchFamily="34" charset="0"/>
                    <a:cs typeface="Amazon Ember Medium" panose="020B0603020204030204" pitchFamily="34" charset="0"/>
                  </a:rPr>
                  <a:t>MESSAGING</a:t>
                </a:r>
              </a:p>
            </p:txBody>
          </p:sp>
        </p:grpSp>
        <p:sp>
          <p:nvSpPr>
            <p:cNvPr id="151" name="Partial Circle 150">
              <a:extLst>
                <a:ext uri="{FF2B5EF4-FFF2-40B4-BE49-F238E27FC236}">
                  <a16:creationId xmlns:a16="http://schemas.microsoft.com/office/drawing/2014/main" id="{87791455-3D27-4B8C-9D0F-C581A082330C}"/>
                </a:ext>
              </a:extLst>
            </p:cNvPr>
            <p:cNvSpPr/>
            <p:nvPr/>
          </p:nvSpPr>
          <p:spPr bwMode="auto">
            <a:xfrm rot="5400000">
              <a:off x="4880387" y="4461289"/>
              <a:ext cx="4869628" cy="4869628"/>
            </a:xfrm>
            <a:prstGeom prst="pie">
              <a:avLst>
                <a:gd name="adj1" fmla="val 5400279"/>
                <a:gd name="adj2" fmla="val 16200000"/>
              </a:avLst>
            </a:prstGeom>
            <a:gradFill flip="none" rotWithShape="1">
              <a:gsLst>
                <a:gs pos="100000">
                  <a:srgbClr val="D232AA"/>
                </a:gs>
                <a:gs pos="11000">
                  <a:srgbClr val="8C28FF"/>
                </a:gs>
                <a:gs pos="57000">
                  <a:srgbClr val="C32FBD"/>
                </a:gs>
              </a:gsLst>
              <a:lin ang="16200000" scaled="0"/>
              <a:tileRect/>
            </a:gradFill>
            <a:ln w="57150">
              <a:solidFill>
                <a:srgbClr val="F2F3F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solidFill>
                  <a:schemeClr val="bg1"/>
                </a:solidFill>
              </a:endParaRPr>
            </a:p>
          </p:txBody>
        </p:sp>
      </p:grpSp>
      <p:grpSp>
        <p:nvGrpSpPr>
          <p:cNvPr id="135" name="Group 134">
            <a:extLst>
              <a:ext uri="{FF2B5EF4-FFF2-40B4-BE49-F238E27FC236}">
                <a16:creationId xmlns:a16="http://schemas.microsoft.com/office/drawing/2014/main" id="{4B71A2E3-224F-4734-A773-E481DC28D1BE}"/>
              </a:ext>
            </a:extLst>
          </p:cNvPr>
          <p:cNvGrpSpPr/>
          <p:nvPr/>
        </p:nvGrpSpPr>
        <p:grpSpPr>
          <a:xfrm>
            <a:off x="4880387" y="4461288"/>
            <a:ext cx="4869628" cy="4869628"/>
            <a:chOff x="4880387" y="4461288"/>
            <a:chExt cx="4869628" cy="4869628"/>
          </a:xfrm>
        </p:grpSpPr>
        <p:sp>
          <p:nvSpPr>
            <p:cNvPr id="83" name="Partial Circle 82">
              <a:extLst>
                <a:ext uri="{FF2B5EF4-FFF2-40B4-BE49-F238E27FC236}">
                  <a16:creationId xmlns:a16="http://schemas.microsoft.com/office/drawing/2014/main" id="{D405EB8C-FE15-4798-8830-EA7AAAEF9232}"/>
                </a:ext>
              </a:extLst>
            </p:cNvPr>
            <p:cNvSpPr/>
            <p:nvPr/>
          </p:nvSpPr>
          <p:spPr bwMode="auto">
            <a:xfrm rot="5400000">
              <a:off x="4880387" y="4461288"/>
              <a:ext cx="4869628" cy="4869628"/>
            </a:xfrm>
            <a:prstGeom prst="pie">
              <a:avLst>
                <a:gd name="adj1" fmla="val 5400279"/>
                <a:gd name="adj2" fmla="val 16200000"/>
              </a:avLst>
            </a:prstGeom>
            <a:gradFill flip="none" rotWithShape="1">
              <a:gsLst>
                <a:gs pos="100000">
                  <a:srgbClr val="FFC000"/>
                </a:gs>
                <a:gs pos="11000">
                  <a:srgbClr val="8C28FF"/>
                </a:gs>
                <a:gs pos="57000">
                  <a:srgbClr val="F98C95"/>
                </a:gs>
              </a:gsLst>
              <a:lin ang="16200000" scaled="0"/>
              <a:tileRect/>
            </a:gradFill>
            <a:ln w="57150">
              <a:solidFill>
                <a:srgbClr val="F2F3F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solidFill>
                  <a:schemeClr val="bg1"/>
                </a:solidFill>
              </a:endParaRPr>
            </a:p>
          </p:txBody>
        </p:sp>
        <p:sp>
          <p:nvSpPr>
            <p:cNvPr id="89" name="Rectangle 88">
              <a:extLst>
                <a:ext uri="{FF2B5EF4-FFF2-40B4-BE49-F238E27FC236}">
                  <a16:creationId xmlns:a16="http://schemas.microsoft.com/office/drawing/2014/main" id="{BAEF4A84-3016-40A1-89E4-1B08D0930B85}"/>
                </a:ext>
              </a:extLst>
            </p:cNvPr>
            <p:cNvSpPr/>
            <p:nvPr/>
          </p:nvSpPr>
          <p:spPr>
            <a:xfrm>
              <a:off x="6361656" y="4790320"/>
              <a:ext cx="1933543" cy="313932"/>
            </a:xfrm>
            <a:prstGeom prst="rect">
              <a:avLst/>
            </a:prstGeom>
            <a:noFill/>
            <a:ln w="571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1200" spc="600" dirty="0">
                  <a:solidFill>
                    <a:schemeClr val="bg1"/>
                  </a:solidFill>
                  <a:ea typeface="Amazon Ember Medium" panose="020B0603020204030204" pitchFamily="34" charset="0"/>
                  <a:cs typeface="Amazon Ember Medium" panose="020B0603020204030204" pitchFamily="34" charset="0"/>
                </a:rPr>
                <a:t>ANALYTICS</a:t>
              </a:r>
            </a:p>
          </p:txBody>
        </p:sp>
        <p:sp>
          <p:nvSpPr>
            <p:cNvPr id="84" name="Partial Circle 83">
              <a:extLst>
                <a:ext uri="{FF2B5EF4-FFF2-40B4-BE49-F238E27FC236}">
                  <a16:creationId xmlns:a16="http://schemas.microsoft.com/office/drawing/2014/main" id="{638FDEE6-CEC0-43A1-8EE8-6033ACD53E0D}"/>
                </a:ext>
              </a:extLst>
            </p:cNvPr>
            <p:cNvSpPr/>
            <p:nvPr/>
          </p:nvSpPr>
          <p:spPr bwMode="auto">
            <a:xfrm rot="5400000">
              <a:off x="5834743" y="5415646"/>
              <a:ext cx="2960914" cy="2960914"/>
            </a:xfrm>
            <a:prstGeom prst="pie">
              <a:avLst>
                <a:gd name="adj1" fmla="val 5400279"/>
                <a:gd name="adj2" fmla="val 16200000"/>
              </a:avLst>
            </a:prstGeom>
            <a:solidFill>
              <a:srgbClr val="F2F3F3"/>
            </a:solidFill>
            <a:ln w="57150">
              <a:solidFill>
                <a:srgbClr val="F2F3F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solidFill>
                  <a:schemeClr val="bg1"/>
                </a:solidFill>
              </a:endParaRPr>
            </a:p>
          </p:txBody>
        </p:sp>
      </p:grpSp>
      <p:sp>
        <p:nvSpPr>
          <p:cNvPr id="90" name="TextBox 89">
            <a:extLst>
              <a:ext uri="{FF2B5EF4-FFF2-40B4-BE49-F238E27FC236}">
                <a16:creationId xmlns:a16="http://schemas.microsoft.com/office/drawing/2014/main" id="{B409F66E-AC83-45C4-BCEC-FE0B253410EA}"/>
              </a:ext>
            </a:extLst>
          </p:cNvPr>
          <p:cNvSpPr txBox="1"/>
          <p:nvPr/>
        </p:nvSpPr>
        <p:spPr>
          <a:xfrm>
            <a:off x="555547" y="6375983"/>
            <a:ext cx="1118896" cy="498598"/>
          </a:xfrm>
          <a:prstGeom prst="rect">
            <a:avLst/>
          </a:prstGeom>
          <a:noFill/>
        </p:spPr>
        <p:txBody>
          <a:bodyPr wrap="none" lIns="0" tIns="0" rIns="0" bIns="0" rtlCol="0">
            <a:spAutoFit/>
          </a:bodyPr>
          <a:lstStyle/>
          <a:p>
            <a:pPr algn="r">
              <a:lnSpc>
                <a:spcPct val="90000"/>
              </a:lnSpc>
              <a:spcAft>
                <a:spcPts val="1800"/>
              </a:spcAft>
            </a:pPr>
            <a:r>
              <a:rPr lang="en-US" sz="1800" dirty="0">
                <a:solidFill>
                  <a:srgbClr val="8D27FF"/>
                </a:solidFill>
              </a:rPr>
              <a:t>More</a:t>
            </a:r>
            <a:br>
              <a:rPr lang="en-US" sz="1800" dirty="0">
                <a:solidFill>
                  <a:srgbClr val="8D27FF"/>
                </a:solidFill>
              </a:rPr>
            </a:br>
            <a:r>
              <a:rPr lang="en-US" sz="1800" dirty="0">
                <a:solidFill>
                  <a:srgbClr val="8D27FF"/>
                </a:solidFill>
              </a:rPr>
              <a:t>operations</a:t>
            </a:r>
          </a:p>
        </p:txBody>
      </p:sp>
      <p:sp>
        <p:nvSpPr>
          <p:cNvPr id="91" name="TextBox 90">
            <a:extLst>
              <a:ext uri="{FF2B5EF4-FFF2-40B4-BE49-F238E27FC236}">
                <a16:creationId xmlns:a16="http://schemas.microsoft.com/office/drawing/2014/main" id="{91C5718A-3E16-4F27-BAE0-40FB48A70D74}"/>
              </a:ext>
            </a:extLst>
          </p:cNvPr>
          <p:cNvSpPr txBox="1"/>
          <p:nvPr/>
        </p:nvSpPr>
        <p:spPr>
          <a:xfrm>
            <a:off x="12955958" y="6375983"/>
            <a:ext cx="1118896" cy="498598"/>
          </a:xfrm>
          <a:prstGeom prst="rect">
            <a:avLst/>
          </a:prstGeom>
          <a:noFill/>
        </p:spPr>
        <p:txBody>
          <a:bodyPr wrap="none" lIns="0" tIns="0" rIns="0" bIns="0" rtlCol="0">
            <a:spAutoFit/>
          </a:bodyPr>
          <a:lstStyle/>
          <a:p>
            <a:pPr>
              <a:lnSpc>
                <a:spcPct val="90000"/>
              </a:lnSpc>
              <a:spcAft>
                <a:spcPts val="1800"/>
              </a:spcAft>
            </a:pPr>
            <a:r>
              <a:rPr lang="en-US" sz="1800" dirty="0">
                <a:solidFill>
                  <a:srgbClr val="FFC000"/>
                </a:solidFill>
              </a:rPr>
              <a:t>Less</a:t>
            </a:r>
            <a:br>
              <a:rPr lang="en-US" sz="1800" dirty="0">
                <a:solidFill>
                  <a:srgbClr val="FFC000"/>
                </a:solidFill>
              </a:rPr>
            </a:br>
            <a:r>
              <a:rPr lang="en-US" sz="1800" dirty="0">
                <a:solidFill>
                  <a:srgbClr val="FFC000"/>
                </a:solidFill>
              </a:rPr>
              <a:t>operations</a:t>
            </a:r>
          </a:p>
        </p:txBody>
      </p:sp>
      <p:sp>
        <p:nvSpPr>
          <p:cNvPr id="2" name="Title 1"/>
          <p:cNvSpPr>
            <a:spLocks noGrp="1"/>
          </p:cNvSpPr>
          <p:nvPr>
            <p:ph type="title"/>
          </p:nvPr>
        </p:nvSpPr>
        <p:spPr/>
        <p:txBody>
          <a:bodyPr/>
          <a:lstStyle/>
          <a:p>
            <a:r>
              <a:rPr lang="en-US" dirty="0"/>
              <a:t>Serverless is an </a:t>
            </a:r>
            <a:r>
              <a:rPr lang="en-US" dirty="0">
                <a:solidFill>
                  <a:srgbClr val="FFC000"/>
                </a:solidFill>
                <a:latin typeface="+mn-lt"/>
              </a:rPr>
              <a:t>operational construct</a:t>
            </a:r>
            <a:endParaRPr lang="en-CA" dirty="0">
              <a:solidFill>
                <a:srgbClr val="FFC000"/>
              </a:solidFill>
              <a:latin typeface="+mn-lt"/>
            </a:endParaRPr>
          </a:p>
        </p:txBody>
      </p:sp>
      <p:sp>
        <p:nvSpPr>
          <p:cNvPr id="22" name="TextBox 21"/>
          <p:cNvSpPr txBox="1"/>
          <p:nvPr/>
        </p:nvSpPr>
        <p:spPr>
          <a:xfrm>
            <a:off x="4759890" y="7589192"/>
            <a:ext cx="5110620" cy="433965"/>
          </a:xfrm>
          <a:prstGeom prst="rect">
            <a:avLst/>
          </a:prstGeom>
          <a:noFill/>
        </p:spPr>
        <p:txBody>
          <a:bodyPr wrap="square" lIns="0" tIns="146304" rIns="182880" bIns="146304" rtlCol="0">
            <a:spAutoFit/>
          </a:bodyPr>
          <a:lstStyle/>
          <a:p>
            <a:pPr algn="ctr">
              <a:lnSpc>
                <a:spcPct val="90000"/>
              </a:lnSpc>
              <a:spcAft>
                <a:spcPts val="1800"/>
              </a:spcAft>
            </a:pPr>
            <a:r>
              <a:rPr lang="en-US" sz="1000" dirty="0">
                <a:solidFill>
                  <a:schemeClr val="tx1">
                    <a:lumMod val="50000"/>
                  </a:schemeClr>
                </a:solidFill>
              </a:rPr>
              <a:t>Source: Digital Rewrites The Rules Of Business, Forrester, February 2018</a:t>
            </a:r>
            <a:endParaRPr lang="en-CA" sz="1000" dirty="0">
              <a:solidFill>
                <a:schemeClr val="tx1">
                  <a:lumMod val="50000"/>
                </a:schemeClr>
              </a:solidFill>
            </a:endParaRPr>
          </a:p>
        </p:txBody>
      </p:sp>
      <p:cxnSp>
        <p:nvCxnSpPr>
          <p:cNvPr id="85" name="Straight Connector 84">
            <a:extLst>
              <a:ext uri="{FF2B5EF4-FFF2-40B4-BE49-F238E27FC236}">
                <a16:creationId xmlns:a16="http://schemas.microsoft.com/office/drawing/2014/main" id="{C4537ABD-95A8-411F-A157-603B4F589A50}"/>
              </a:ext>
            </a:extLst>
          </p:cNvPr>
          <p:cNvCxnSpPr>
            <a:cxnSpLocks/>
          </p:cNvCxnSpPr>
          <p:nvPr/>
        </p:nvCxnSpPr>
        <p:spPr>
          <a:xfrm flipH="1">
            <a:off x="1763487" y="7116980"/>
            <a:ext cx="11103428" cy="0"/>
          </a:xfrm>
          <a:prstGeom prst="line">
            <a:avLst/>
          </a:prstGeom>
          <a:ln w="34925" cap="rnd">
            <a:gradFill flip="none" rotWithShape="1">
              <a:gsLst>
                <a:gs pos="100000">
                  <a:schemeClr val="accent3"/>
                </a:gs>
                <a:gs pos="26000">
                  <a:srgbClr val="FFC000"/>
                </a:gs>
              </a:gsLst>
              <a:lin ang="0" scaled="1"/>
              <a:tileRect/>
            </a:gradFill>
            <a:prstDash val="sysDot"/>
            <a:headEnd type="arrow" w="lg" len="sm"/>
            <a:tailEnd type="none"/>
          </a:ln>
        </p:spPr>
        <p:style>
          <a:lnRef idx="1">
            <a:schemeClr val="accent1"/>
          </a:lnRef>
          <a:fillRef idx="0">
            <a:schemeClr val="accent1"/>
          </a:fillRef>
          <a:effectRef idx="0">
            <a:schemeClr val="accent1"/>
          </a:effectRef>
          <a:fontRef idx="minor">
            <a:schemeClr val="tx1"/>
          </a:fontRef>
        </p:style>
      </p:cxnSp>
      <p:sp>
        <p:nvSpPr>
          <p:cNvPr id="93" name="TextBox 92">
            <a:extLst>
              <a:ext uri="{FF2B5EF4-FFF2-40B4-BE49-F238E27FC236}">
                <a16:creationId xmlns:a16="http://schemas.microsoft.com/office/drawing/2014/main" id="{6ABC286B-26A4-4610-BAF5-B5362C7D9D4C}"/>
              </a:ext>
            </a:extLst>
          </p:cNvPr>
          <p:cNvSpPr txBox="1"/>
          <p:nvPr/>
        </p:nvSpPr>
        <p:spPr>
          <a:xfrm>
            <a:off x="1838301" y="6410299"/>
            <a:ext cx="575479" cy="276999"/>
          </a:xfrm>
          <a:prstGeom prst="rect">
            <a:avLst/>
          </a:prstGeom>
          <a:noFill/>
        </p:spPr>
        <p:txBody>
          <a:bodyPr wrap="none" lIns="0" tIns="0" rIns="0" bIns="0" rtlCol="0">
            <a:spAutoFit/>
          </a:bodyPr>
          <a:lstStyle/>
          <a:p>
            <a:pPr algn="ctr">
              <a:lnSpc>
                <a:spcPct val="90000"/>
              </a:lnSpc>
              <a:spcAft>
                <a:spcPts val="1800"/>
              </a:spcAft>
            </a:pPr>
            <a:r>
              <a:rPr lang="en-US" sz="1000" dirty="0">
                <a:solidFill>
                  <a:schemeClr val="bg1"/>
                </a:solidFill>
              </a:rPr>
              <a:t>VM</a:t>
            </a:r>
            <a:br>
              <a:rPr lang="en-US" sz="1000" dirty="0">
                <a:solidFill>
                  <a:schemeClr val="bg1"/>
                </a:solidFill>
              </a:rPr>
            </a:br>
            <a:r>
              <a:rPr lang="en-US" sz="1000" dirty="0">
                <a:solidFill>
                  <a:schemeClr val="bg1"/>
                </a:solidFill>
              </a:rPr>
              <a:t>ON-PREM</a:t>
            </a:r>
          </a:p>
        </p:txBody>
      </p:sp>
      <p:sp>
        <p:nvSpPr>
          <p:cNvPr id="94" name="TextBox 93">
            <a:extLst>
              <a:ext uri="{FF2B5EF4-FFF2-40B4-BE49-F238E27FC236}">
                <a16:creationId xmlns:a16="http://schemas.microsoft.com/office/drawing/2014/main" id="{68FACF78-4E14-4FE1-BD9D-A0DB33F66390}"/>
              </a:ext>
            </a:extLst>
          </p:cNvPr>
          <p:cNvSpPr txBox="1"/>
          <p:nvPr/>
        </p:nvSpPr>
        <p:spPr>
          <a:xfrm>
            <a:off x="2760404" y="4161002"/>
            <a:ext cx="226023" cy="138499"/>
          </a:xfrm>
          <a:prstGeom prst="rect">
            <a:avLst/>
          </a:prstGeom>
          <a:noFill/>
        </p:spPr>
        <p:txBody>
          <a:bodyPr wrap="none" lIns="0" tIns="0" rIns="0" bIns="0" rtlCol="0">
            <a:spAutoFit/>
          </a:bodyPr>
          <a:lstStyle/>
          <a:p>
            <a:pPr algn="ctr">
              <a:lnSpc>
                <a:spcPct val="90000"/>
              </a:lnSpc>
              <a:spcAft>
                <a:spcPts val="1800"/>
              </a:spcAft>
            </a:pPr>
            <a:r>
              <a:rPr lang="en-US" sz="1000" dirty="0">
                <a:solidFill>
                  <a:schemeClr val="bg1"/>
                </a:solidFill>
              </a:rPr>
              <a:t>EC2</a:t>
            </a:r>
          </a:p>
        </p:txBody>
      </p:sp>
      <p:sp>
        <p:nvSpPr>
          <p:cNvPr id="95" name="TextBox 94">
            <a:extLst>
              <a:ext uri="{FF2B5EF4-FFF2-40B4-BE49-F238E27FC236}">
                <a16:creationId xmlns:a16="http://schemas.microsoft.com/office/drawing/2014/main" id="{617E1011-00D8-4F60-BC02-85CEC829A022}"/>
              </a:ext>
            </a:extLst>
          </p:cNvPr>
          <p:cNvSpPr txBox="1"/>
          <p:nvPr/>
        </p:nvSpPr>
        <p:spPr>
          <a:xfrm>
            <a:off x="9360755" y="2226825"/>
            <a:ext cx="509755" cy="138499"/>
          </a:xfrm>
          <a:prstGeom prst="rect">
            <a:avLst/>
          </a:prstGeom>
          <a:noFill/>
        </p:spPr>
        <p:txBody>
          <a:bodyPr wrap="none" lIns="0" tIns="0" rIns="0" bIns="0" rtlCol="0">
            <a:spAutoFit/>
          </a:bodyPr>
          <a:lstStyle/>
          <a:p>
            <a:pPr algn="ctr">
              <a:lnSpc>
                <a:spcPct val="90000"/>
              </a:lnSpc>
              <a:spcAft>
                <a:spcPts val="1800"/>
              </a:spcAft>
            </a:pPr>
            <a:r>
              <a:rPr lang="en-US" sz="1000" dirty="0">
                <a:solidFill>
                  <a:schemeClr val="bg1"/>
                </a:solidFill>
              </a:rPr>
              <a:t>ECS/EKS</a:t>
            </a:r>
          </a:p>
        </p:txBody>
      </p:sp>
      <p:sp>
        <p:nvSpPr>
          <p:cNvPr id="96" name="TextBox 95">
            <a:extLst>
              <a:ext uri="{FF2B5EF4-FFF2-40B4-BE49-F238E27FC236}">
                <a16:creationId xmlns:a16="http://schemas.microsoft.com/office/drawing/2014/main" id="{59219DB9-D2BA-48C1-B7B5-A60F65771D7E}"/>
              </a:ext>
            </a:extLst>
          </p:cNvPr>
          <p:cNvSpPr txBox="1"/>
          <p:nvPr/>
        </p:nvSpPr>
        <p:spPr>
          <a:xfrm>
            <a:off x="11954769" y="5146980"/>
            <a:ext cx="543418" cy="138499"/>
          </a:xfrm>
          <a:prstGeom prst="rect">
            <a:avLst/>
          </a:prstGeom>
          <a:noFill/>
        </p:spPr>
        <p:txBody>
          <a:bodyPr wrap="none" lIns="0" tIns="0" rIns="0" bIns="0" rtlCol="0">
            <a:spAutoFit/>
          </a:bodyPr>
          <a:lstStyle/>
          <a:p>
            <a:pPr algn="ctr">
              <a:lnSpc>
                <a:spcPct val="90000"/>
              </a:lnSpc>
              <a:spcAft>
                <a:spcPts val="1800"/>
              </a:spcAft>
            </a:pPr>
            <a:r>
              <a:rPr lang="en-US" sz="1000" dirty="0">
                <a:solidFill>
                  <a:schemeClr val="bg1"/>
                </a:solidFill>
              </a:rPr>
              <a:t>FARGATE</a:t>
            </a:r>
          </a:p>
        </p:txBody>
      </p:sp>
      <p:sp>
        <p:nvSpPr>
          <p:cNvPr id="97" name="TextBox 96">
            <a:extLst>
              <a:ext uri="{FF2B5EF4-FFF2-40B4-BE49-F238E27FC236}">
                <a16:creationId xmlns:a16="http://schemas.microsoft.com/office/drawing/2014/main" id="{DB941496-4201-44C0-BF03-E3FA6CDA3F3C}"/>
              </a:ext>
            </a:extLst>
          </p:cNvPr>
          <p:cNvSpPr txBox="1"/>
          <p:nvPr/>
        </p:nvSpPr>
        <p:spPr>
          <a:xfrm>
            <a:off x="12258006" y="6479549"/>
            <a:ext cx="504946" cy="138499"/>
          </a:xfrm>
          <a:prstGeom prst="rect">
            <a:avLst/>
          </a:prstGeom>
          <a:noFill/>
        </p:spPr>
        <p:txBody>
          <a:bodyPr wrap="none" lIns="0" tIns="0" rIns="0" bIns="0" rtlCol="0">
            <a:spAutoFit/>
          </a:bodyPr>
          <a:lstStyle/>
          <a:p>
            <a:pPr algn="ctr">
              <a:lnSpc>
                <a:spcPct val="90000"/>
              </a:lnSpc>
              <a:spcAft>
                <a:spcPts val="1800"/>
              </a:spcAft>
            </a:pPr>
            <a:r>
              <a:rPr lang="en-US" sz="1000" dirty="0">
                <a:solidFill>
                  <a:schemeClr val="bg1"/>
                </a:solidFill>
              </a:rPr>
              <a:t>LAMBDA</a:t>
            </a:r>
          </a:p>
        </p:txBody>
      </p:sp>
      <p:sp>
        <p:nvSpPr>
          <p:cNvPr id="98" name="TextBox 97">
            <a:extLst>
              <a:ext uri="{FF2B5EF4-FFF2-40B4-BE49-F238E27FC236}">
                <a16:creationId xmlns:a16="http://schemas.microsoft.com/office/drawing/2014/main" id="{56931BE8-D0F4-4184-8028-04E99A372FBB}"/>
              </a:ext>
            </a:extLst>
          </p:cNvPr>
          <p:cNvSpPr txBox="1"/>
          <p:nvPr/>
        </p:nvSpPr>
        <p:spPr>
          <a:xfrm>
            <a:off x="4552629" y="2157575"/>
            <a:ext cx="698909" cy="276999"/>
          </a:xfrm>
          <a:prstGeom prst="rect">
            <a:avLst/>
          </a:prstGeom>
          <a:noFill/>
        </p:spPr>
        <p:txBody>
          <a:bodyPr wrap="none" lIns="0" tIns="0" rIns="0" bIns="0" rtlCol="0">
            <a:spAutoFit/>
          </a:bodyPr>
          <a:lstStyle/>
          <a:p>
            <a:pPr algn="ctr">
              <a:lnSpc>
                <a:spcPct val="90000"/>
              </a:lnSpc>
              <a:spcAft>
                <a:spcPts val="1800"/>
              </a:spcAft>
            </a:pPr>
            <a:r>
              <a:rPr lang="en-US" sz="1000" dirty="0">
                <a:solidFill>
                  <a:schemeClr val="bg1"/>
                </a:solidFill>
              </a:rPr>
              <a:t>ELASTIC</a:t>
            </a:r>
            <a:br>
              <a:rPr lang="en-US" sz="1000" dirty="0">
                <a:solidFill>
                  <a:schemeClr val="bg1"/>
                </a:solidFill>
              </a:rPr>
            </a:br>
            <a:r>
              <a:rPr lang="en-US" sz="1000" dirty="0">
                <a:solidFill>
                  <a:schemeClr val="bg1"/>
                </a:solidFill>
              </a:rPr>
              <a:t>BEANSTALK</a:t>
            </a:r>
          </a:p>
        </p:txBody>
      </p:sp>
      <p:sp>
        <p:nvSpPr>
          <p:cNvPr id="99" name="TextBox 98">
            <a:extLst>
              <a:ext uri="{FF2B5EF4-FFF2-40B4-BE49-F238E27FC236}">
                <a16:creationId xmlns:a16="http://schemas.microsoft.com/office/drawing/2014/main" id="{BA35C6D3-C1B5-4753-AB96-BA832A36B1CF}"/>
              </a:ext>
            </a:extLst>
          </p:cNvPr>
          <p:cNvSpPr txBox="1"/>
          <p:nvPr/>
        </p:nvSpPr>
        <p:spPr>
          <a:xfrm>
            <a:off x="2611187" y="6410299"/>
            <a:ext cx="575479" cy="276999"/>
          </a:xfrm>
          <a:prstGeom prst="rect">
            <a:avLst/>
          </a:prstGeom>
          <a:noFill/>
        </p:spPr>
        <p:txBody>
          <a:bodyPr wrap="none" lIns="0" tIns="0" rIns="0" bIns="0" rtlCol="0">
            <a:spAutoFit/>
          </a:bodyPr>
          <a:lstStyle/>
          <a:p>
            <a:pPr algn="ctr">
              <a:lnSpc>
                <a:spcPct val="90000"/>
              </a:lnSpc>
              <a:spcAft>
                <a:spcPts val="1800"/>
              </a:spcAft>
            </a:pPr>
            <a:r>
              <a:rPr lang="en-US" sz="1000" dirty="0">
                <a:solidFill>
                  <a:schemeClr val="bg1"/>
                </a:solidFill>
              </a:rPr>
              <a:t>MYSQL</a:t>
            </a:r>
            <a:br>
              <a:rPr lang="en-US" sz="1000" dirty="0">
                <a:solidFill>
                  <a:schemeClr val="bg1"/>
                </a:solidFill>
              </a:rPr>
            </a:br>
            <a:r>
              <a:rPr lang="en-US" sz="1000" dirty="0">
                <a:solidFill>
                  <a:schemeClr val="bg1"/>
                </a:solidFill>
              </a:rPr>
              <a:t>ON-PREM</a:t>
            </a:r>
          </a:p>
        </p:txBody>
      </p:sp>
      <p:sp>
        <p:nvSpPr>
          <p:cNvPr id="100" name="TextBox 99">
            <a:extLst>
              <a:ext uri="{FF2B5EF4-FFF2-40B4-BE49-F238E27FC236}">
                <a16:creationId xmlns:a16="http://schemas.microsoft.com/office/drawing/2014/main" id="{57F32FE1-ECCF-4D09-B240-A6512924CA7C}"/>
              </a:ext>
            </a:extLst>
          </p:cNvPr>
          <p:cNvSpPr txBox="1"/>
          <p:nvPr/>
        </p:nvSpPr>
        <p:spPr>
          <a:xfrm>
            <a:off x="3384074" y="6410299"/>
            <a:ext cx="575479" cy="276999"/>
          </a:xfrm>
          <a:prstGeom prst="rect">
            <a:avLst/>
          </a:prstGeom>
          <a:noFill/>
        </p:spPr>
        <p:txBody>
          <a:bodyPr wrap="none" lIns="0" tIns="0" rIns="0" bIns="0" rtlCol="0">
            <a:spAutoFit/>
          </a:bodyPr>
          <a:lstStyle/>
          <a:p>
            <a:pPr algn="ctr">
              <a:lnSpc>
                <a:spcPct val="90000"/>
              </a:lnSpc>
              <a:spcAft>
                <a:spcPts val="1800"/>
              </a:spcAft>
            </a:pPr>
            <a:r>
              <a:rPr lang="en-US" sz="1000" dirty="0">
                <a:solidFill>
                  <a:schemeClr val="bg1"/>
                </a:solidFill>
              </a:rPr>
              <a:t>STORAGE</a:t>
            </a:r>
            <a:br>
              <a:rPr lang="en-US" sz="1000" dirty="0">
                <a:solidFill>
                  <a:schemeClr val="bg1"/>
                </a:solidFill>
              </a:rPr>
            </a:br>
            <a:r>
              <a:rPr lang="en-US" sz="1000" dirty="0">
                <a:solidFill>
                  <a:schemeClr val="bg1"/>
                </a:solidFill>
              </a:rPr>
              <a:t>ON-PREM</a:t>
            </a:r>
          </a:p>
        </p:txBody>
      </p:sp>
      <p:sp>
        <p:nvSpPr>
          <p:cNvPr id="101" name="TextBox 100">
            <a:extLst>
              <a:ext uri="{FF2B5EF4-FFF2-40B4-BE49-F238E27FC236}">
                <a16:creationId xmlns:a16="http://schemas.microsoft.com/office/drawing/2014/main" id="{464DAEFD-63BE-4506-89A8-2652598D32CB}"/>
              </a:ext>
            </a:extLst>
          </p:cNvPr>
          <p:cNvSpPr txBox="1"/>
          <p:nvPr/>
        </p:nvSpPr>
        <p:spPr>
          <a:xfrm>
            <a:off x="4189619" y="6410299"/>
            <a:ext cx="575479" cy="276999"/>
          </a:xfrm>
          <a:prstGeom prst="rect">
            <a:avLst/>
          </a:prstGeom>
          <a:noFill/>
        </p:spPr>
        <p:txBody>
          <a:bodyPr wrap="none" lIns="0" tIns="0" rIns="0" bIns="0" rtlCol="0">
            <a:spAutoFit/>
          </a:bodyPr>
          <a:lstStyle/>
          <a:p>
            <a:pPr algn="ctr">
              <a:lnSpc>
                <a:spcPct val="90000"/>
              </a:lnSpc>
              <a:spcAft>
                <a:spcPts val="1800"/>
              </a:spcAft>
            </a:pPr>
            <a:r>
              <a:rPr lang="en-US" sz="1000" dirty="0">
                <a:solidFill>
                  <a:schemeClr val="bg1"/>
                </a:solidFill>
              </a:rPr>
              <a:t>EBS</a:t>
            </a:r>
            <a:br>
              <a:rPr lang="en-US" sz="1000" dirty="0">
                <a:solidFill>
                  <a:schemeClr val="bg1"/>
                </a:solidFill>
              </a:rPr>
            </a:br>
            <a:r>
              <a:rPr lang="en-US" sz="1000" dirty="0">
                <a:solidFill>
                  <a:schemeClr val="bg1"/>
                </a:solidFill>
              </a:rPr>
              <a:t>ON-PREM</a:t>
            </a:r>
          </a:p>
        </p:txBody>
      </p:sp>
      <p:sp>
        <p:nvSpPr>
          <p:cNvPr id="102" name="TextBox 101">
            <a:extLst>
              <a:ext uri="{FF2B5EF4-FFF2-40B4-BE49-F238E27FC236}">
                <a16:creationId xmlns:a16="http://schemas.microsoft.com/office/drawing/2014/main" id="{980E32D3-D20A-4A38-A83B-7394D2281D8A}"/>
              </a:ext>
            </a:extLst>
          </p:cNvPr>
          <p:cNvSpPr txBox="1"/>
          <p:nvPr/>
        </p:nvSpPr>
        <p:spPr>
          <a:xfrm>
            <a:off x="5112276" y="6410299"/>
            <a:ext cx="575479" cy="276999"/>
          </a:xfrm>
          <a:prstGeom prst="rect">
            <a:avLst/>
          </a:prstGeom>
          <a:noFill/>
        </p:spPr>
        <p:txBody>
          <a:bodyPr wrap="none" lIns="0" tIns="0" rIns="0" bIns="0" rtlCol="0">
            <a:spAutoFit/>
          </a:bodyPr>
          <a:lstStyle/>
          <a:p>
            <a:pPr algn="ctr">
              <a:lnSpc>
                <a:spcPct val="90000"/>
              </a:lnSpc>
              <a:spcAft>
                <a:spcPts val="1800"/>
              </a:spcAft>
            </a:pPr>
            <a:r>
              <a:rPr lang="en-US" sz="1000" dirty="0">
                <a:solidFill>
                  <a:schemeClr val="bg1"/>
                </a:solidFill>
              </a:rPr>
              <a:t>HADOOP</a:t>
            </a:r>
            <a:br>
              <a:rPr lang="en-US" sz="1000" dirty="0">
                <a:solidFill>
                  <a:schemeClr val="bg1"/>
                </a:solidFill>
              </a:rPr>
            </a:br>
            <a:r>
              <a:rPr lang="en-US" sz="1000" dirty="0">
                <a:solidFill>
                  <a:schemeClr val="bg1"/>
                </a:solidFill>
              </a:rPr>
              <a:t>ON-PREM</a:t>
            </a:r>
          </a:p>
        </p:txBody>
      </p:sp>
      <p:sp>
        <p:nvSpPr>
          <p:cNvPr id="103" name="TextBox 102">
            <a:extLst>
              <a:ext uri="{FF2B5EF4-FFF2-40B4-BE49-F238E27FC236}">
                <a16:creationId xmlns:a16="http://schemas.microsoft.com/office/drawing/2014/main" id="{67437F16-FA5A-4A71-9C19-9E5677E037C6}"/>
              </a:ext>
            </a:extLst>
          </p:cNvPr>
          <p:cNvSpPr txBox="1"/>
          <p:nvPr/>
        </p:nvSpPr>
        <p:spPr>
          <a:xfrm>
            <a:off x="9022967" y="6479549"/>
            <a:ext cx="492122" cy="138499"/>
          </a:xfrm>
          <a:prstGeom prst="rect">
            <a:avLst/>
          </a:prstGeom>
          <a:noFill/>
        </p:spPr>
        <p:txBody>
          <a:bodyPr wrap="none" lIns="0" tIns="0" rIns="0" bIns="0" rtlCol="0">
            <a:spAutoFit/>
          </a:bodyPr>
          <a:lstStyle/>
          <a:p>
            <a:pPr algn="ctr">
              <a:lnSpc>
                <a:spcPct val="90000"/>
              </a:lnSpc>
              <a:spcAft>
                <a:spcPts val="1800"/>
              </a:spcAft>
            </a:pPr>
            <a:r>
              <a:rPr lang="en-US" sz="1000" dirty="0">
                <a:solidFill>
                  <a:schemeClr val="bg1"/>
                </a:solidFill>
              </a:rPr>
              <a:t>ATHENA</a:t>
            </a:r>
          </a:p>
        </p:txBody>
      </p:sp>
      <p:sp>
        <p:nvSpPr>
          <p:cNvPr id="104" name="TextBox 103">
            <a:extLst>
              <a:ext uri="{FF2B5EF4-FFF2-40B4-BE49-F238E27FC236}">
                <a16:creationId xmlns:a16="http://schemas.microsoft.com/office/drawing/2014/main" id="{8E45F516-0350-430D-9BFA-7D5A39439401}"/>
              </a:ext>
            </a:extLst>
          </p:cNvPr>
          <p:cNvSpPr txBox="1"/>
          <p:nvPr/>
        </p:nvSpPr>
        <p:spPr>
          <a:xfrm>
            <a:off x="9828412" y="6341049"/>
            <a:ext cx="700513" cy="415498"/>
          </a:xfrm>
          <a:prstGeom prst="rect">
            <a:avLst/>
          </a:prstGeom>
          <a:noFill/>
        </p:spPr>
        <p:txBody>
          <a:bodyPr wrap="none" lIns="0" tIns="0" rIns="0" bIns="0" rtlCol="0">
            <a:spAutoFit/>
          </a:bodyPr>
          <a:lstStyle/>
          <a:p>
            <a:pPr algn="ctr">
              <a:lnSpc>
                <a:spcPct val="90000"/>
              </a:lnSpc>
              <a:spcAft>
                <a:spcPts val="1800"/>
              </a:spcAft>
            </a:pPr>
            <a:r>
              <a:rPr lang="en-US" sz="1000" dirty="0">
                <a:solidFill>
                  <a:schemeClr val="bg1"/>
                </a:solidFill>
              </a:rPr>
              <a:t>SNS/SQS</a:t>
            </a:r>
            <a:br>
              <a:rPr lang="en-US" sz="1000" dirty="0">
                <a:solidFill>
                  <a:schemeClr val="bg1"/>
                </a:solidFill>
              </a:rPr>
            </a:br>
            <a:r>
              <a:rPr lang="en-US" sz="1000" dirty="0">
                <a:solidFill>
                  <a:schemeClr val="bg1"/>
                </a:solidFill>
              </a:rPr>
              <a:t>STEP</a:t>
            </a:r>
            <a:br>
              <a:rPr lang="en-US" sz="1000" dirty="0">
                <a:solidFill>
                  <a:schemeClr val="bg1"/>
                </a:solidFill>
              </a:rPr>
            </a:br>
            <a:r>
              <a:rPr lang="en-US" sz="1000" dirty="0">
                <a:solidFill>
                  <a:schemeClr val="bg1"/>
                </a:solidFill>
              </a:rPr>
              <a:t>FUNCTIONS</a:t>
            </a:r>
          </a:p>
        </p:txBody>
      </p:sp>
      <p:sp>
        <p:nvSpPr>
          <p:cNvPr id="105" name="TextBox 104">
            <a:extLst>
              <a:ext uri="{FF2B5EF4-FFF2-40B4-BE49-F238E27FC236}">
                <a16:creationId xmlns:a16="http://schemas.microsoft.com/office/drawing/2014/main" id="{79BAFCBE-8A19-46D2-B12D-E084E6BBA965}"/>
              </a:ext>
            </a:extLst>
          </p:cNvPr>
          <p:cNvSpPr txBox="1"/>
          <p:nvPr/>
        </p:nvSpPr>
        <p:spPr>
          <a:xfrm>
            <a:off x="10901584" y="6479549"/>
            <a:ext cx="149080" cy="138499"/>
          </a:xfrm>
          <a:prstGeom prst="rect">
            <a:avLst/>
          </a:prstGeom>
          <a:noFill/>
        </p:spPr>
        <p:txBody>
          <a:bodyPr wrap="none" lIns="0" tIns="0" rIns="0" bIns="0" rtlCol="0">
            <a:spAutoFit/>
          </a:bodyPr>
          <a:lstStyle/>
          <a:p>
            <a:pPr algn="ctr">
              <a:lnSpc>
                <a:spcPct val="90000"/>
              </a:lnSpc>
              <a:spcAft>
                <a:spcPts val="1800"/>
              </a:spcAft>
            </a:pPr>
            <a:r>
              <a:rPr lang="en-US" sz="1000" dirty="0">
                <a:solidFill>
                  <a:schemeClr val="bg1"/>
                </a:solidFill>
              </a:rPr>
              <a:t>S3</a:t>
            </a:r>
          </a:p>
        </p:txBody>
      </p:sp>
      <p:sp>
        <p:nvSpPr>
          <p:cNvPr id="106" name="TextBox 105">
            <a:extLst>
              <a:ext uri="{FF2B5EF4-FFF2-40B4-BE49-F238E27FC236}">
                <a16:creationId xmlns:a16="http://schemas.microsoft.com/office/drawing/2014/main" id="{2B860923-5588-4D8E-BBBA-55E80F8ACB56}"/>
              </a:ext>
            </a:extLst>
          </p:cNvPr>
          <p:cNvSpPr txBox="1"/>
          <p:nvPr/>
        </p:nvSpPr>
        <p:spPr>
          <a:xfrm>
            <a:off x="11371251" y="6479549"/>
            <a:ext cx="711734" cy="138499"/>
          </a:xfrm>
          <a:prstGeom prst="rect">
            <a:avLst/>
          </a:prstGeom>
          <a:noFill/>
        </p:spPr>
        <p:txBody>
          <a:bodyPr wrap="none" lIns="0" tIns="0" rIns="0" bIns="0" rtlCol="0">
            <a:spAutoFit/>
          </a:bodyPr>
          <a:lstStyle/>
          <a:p>
            <a:pPr algn="ctr">
              <a:lnSpc>
                <a:spcPct val="90000"/>
              </a:lnSpc>
              <a:spcAft>
                <a:spcPts val="1800"/>
              </a:spcAft>
            </a:pPr>
            <a:r>
              <a:rPr lang="en-US" sz="1000" dirty="0">
                <a:solidFill>
                  <a:schemeClr val="bg1"/>
                </a:solidFill>
              </a:rPr>
              <a:t>DYNAMODB</a:t>
            </a:r>
          </a:p>
        </p:txBody>
      </p:sp>
      <p:sp>
        <p:nvSpPr>
          <p:cNvPr id="107" name="TextBox 106">
            <a:extLst>
              <a:ext uri="{FF2B5EF4-FFF2-40B4-BE49-F238E27FC236}">
                <a16:creationId xmlns:a16="http://schemas.microsoft.com/office/drawing/2014/main" id="{F7AA6CD0-D7F7-4EC3-B10D-AE75FCE96A4C}"/>
              </a:ext>
            </a:extLst>
          </p:cNvPr>
          <p:cNvSpPr txBox="1"/>
          <p:nvPr/>
        </p:nvSpPr>
        <p:spPr>
          <a:xfrm>
            <a:off x="3551709" y="4091752"/>
            <a:ext cx="450443" cy="276999"/>
          </a:xfrm>
          <a:prstGeom prst="rect">
            <a:avLst/>
          </a:prstGeom>
          <a:noFill/>
        </p:spPr>
        <p:txBody>
          <a:bodyPr wrap="none" lIns="0" tIns="0" rIns="0" bIns="0" rtlCol="0">
            <a:spAutoFit/>
          </a:bodyPr>
          <a:lstStyle/>
          <a:p>
            <a:pPr algn="ctr">
              <a:lnSpc>
                <a:spcPct val="90000"/>
              </a:lnSpc>
              <a:spcAft>
                <a:spcPts val="1800"/>
              </a:spcAft>
            </a:pPr>
            <a:r>
              <a:rPr lang="en-US" sz="1000" dirty="0">
                <a:solidFill>
                  <a:schemeClr val="bg1"/>
                </a:solidFill>
              </a:rPr>
              <a:t>MYSQL</a:t>
            </a:r>
            <a:br>
              <a:rPr lang="en-US" sz="1000" dirty="0">
                <a:solidFill>
                  <a:schemeClr val="bg1"/>
                </a:solidFill>
              </a:rPr>
            </a:br>
            <a:r>
              <a:rPr lang="en-US" sz="1000" dirty="0">
                <a:solidFill>
                  <a:schemeClr val="bg1"/>
                </a:solidFill>
              </a:rPr>
              <a:t>ON EC2</a:t>
            </a:r>
          </a:p>
        </p:txBody>
      </p:sp>
      <p:sp>
        <p:nvSpPr>
          <p:cNvPr id="108" name="TextBox 107">
            <a:extLst>
              <a:ext uri="{FF2B5EF4-FFF2-40B4-BE49-F238E27FC236}">
                <a16:creationId xmlns:a16="http://schemas.microsoft.com/office/drawing/2014/main" id="{4CAE0632-341C-4E5D-AB73-D1A673883023}"/>
              </a:ext>
            </a:extLst>
          </p:cNvPr>
          <p:cNvSpPr txBox="1"/>
          <p:nvPr/>
        </p:nvSpPr>
        <p:spPr>
          <a:xfrm>
            <a:off x="5073236" y="2817737"/>
            <a:ext cx="464871" cy="276999"/>
          </a:xfrm>
          <a:prstGeom prst="rect">
            <a:avLst/>
          </a:prstGeom>
          <a:noFill/>
        </p:spPr>
        <p:txBody>
          <a:bodyPr wrap="none" lIns="0" tIns="0" rIns="0" bIns="0" rtlCol="0">
            <a:spAutoFit/>
          </a:bodyPr>
          <a:lstStyle/>
          <a:p>
            <a:pPr algn="ctr">
              <a:lnSpc>
                <a:spcPct val="90000"/>
              </a:lnSpc>
              <a:spcAft>
                <a:spcPts val="1800"/>
              </a:spcAft>
            </a:pPr>
            <a:r>
              <a:rPr lang="en-US" sz="1000" dirty="0">
                <a:solidFill>
                  <a:schemeClr val="bg1"/>
                </a:solidFill>
              </a:rPr>
              <a:t>RDS ON</a:t>
            </a:r>
            <a:br>
              <a:rPr lang="en-US" sz="1000" dirty="0">
                <a:solidFill>
                  <a:schemeClr val="bg1"/>
                </a:solidFill>
              </a:rPr>
            </a:br>
            <a:r>
              <a:rPr lang="en-US" sz="1000" dirty="0">
                <a:solidFill>
                  <a:schemeClr val="bg1"/>
                </a:solidFill>
              </a:rPr>
              <a:t>MYSQL</a:t>
            </a:r>
          </a:p>
        </p:txBody>
      </p:sp>
      <p:sp>
        <p:nvSpPr>
          <p:cNvPr id="123" name="TextBox 122">
            <a:extLst>
              <a:ext uri="{FF2B5EF4-FFF2-40B4-BE49-F238E27FC236}">
                <a16:creationId xmlns:a16="http://schemas.microsoft.com/office/drawing/2014/main" id="{D557DEB3-52E1-4950-B443-FA31C0316928}"/>
              </a:ext>
            </a:extLst>
          </p:cNvPr>
          <p:cNvSpPr txBox="1"/>
          <p:nvPr/>
        </p:nvSpPr>
        <p:spPr>
          <a:xfrm>
            <a:off x="8847299" y="2817737"/>
            <a:ext cx="667789" cy="276999"/>
          </a:xfrm>
          <a:prstGeom prst="rect">
            <a:avLst/>
          </a:prstGeom>
          <a:noFill/>
        </p:spPr>
        <p:txBody>
          <a:bodyPr wrap="square" lIns="0" tIns="0" rIns="0" bIns="0" rtlCol="0">
            <a:spAutoFit/>
          </a:bodyPr>
          <a:lstStyle/>
          <a:p>
            <a:pPr algn="ctr">
              <a:lnSpc>
                <a:spcPct val="90000"/>
              </a:lnSpc>
              <a:spcAft>
                <a:spcPts val="1800"/>
              </a:spcAft>
            </a:pPr>
            <a:r>
              <a:rPr lang="en-US" sz="1000" dirty="0">
                <a:solidFill>
                  <a:schemeClr val="bg1"/>
                </a:solidFill>
              </a:rPr>
              <a:t>AMAZON REDSHIFT</a:t>
            </a:r>
          </a:p>
        </p:txBody>
      </p:sp>
      <p:sp>
        <p:nvSpPr>
          <p:cNvPr id="125" name="TextBox 124">
            <a:extLst>
              <a:ext uri="{FF2B5EF4-FFF2-40B4-BE49-F238E27FC236}">
                <a16:creationId xmlns:a16="http://schemas.microsoft.com/office/drawing/2014/main" id="{2F32EB4A-434A-44A3-BD68-DC5E7FF9902C}"/>
              </a:ext>
            </a:extLst>
          </p:cNvPr>
          <p:cNvSpPr txBox="1"/>
          <p:nvPr/>
        </p:nvSpPr>
        <p:spPr>
          <a:xfrm>
            <a:off x="10589730" y="3997520"/>
            <a:ext cx="509755" cy="276999"/>
          </a:xfrm>
          <a:prstGeom prst="rect">
            <a:avLst/>
          </a:prstGeom>
          <a:noFill/>
        </p:spPr>
        <p:txBody>
          <a:bodyPr wrap="none" lIns="0" tIns="0" rIns="0" bIns="0" rtlCol="0">
            <a:spAutoFit/>
          </a:bodyPr>
          <a:lstStyle/>
          <a:p>
            <a:pPr algn="ctr">
              <a:lnSpc>
                <a:spcPct val="90000"/>
              </a:lnSpc>
              <a:spcAft>
                <a:spcPts val="1800"/>
              </a:spcAft>
            </a:pPr>
            <a:r>
              <a:rPr lang="en-US" sz="1000" dirty="0">
                <a:solidFill>
                  <a:schemeClr val="bg1"/>
                </a:solidFill>
              </a:rPr>
              <a:t>RDS</a:t>
            </a:r>
            <a:br>
              <a:rPr lang="en-US" sz="1000" dirty="0">
                <a:solidFill>
                  <a:schemeClr val="bg1"/>
                </a:solidFill>
              </a:rPr>
            </a:br>
            <a:r>
              <a:rPr lang="en-US" sz="1000" dirty="0">
                <a:solidFill>
                  <a:schemeClr val="bg1"/>
                </a:solidFill>
              </a:rPr>
              <a:t>AURORA</a:t>
            </a:r>
          </a:p>
        </p:txBody>
      </p:sp>
      <p:sp>
        <p:nvSpPr>
          <p:cNvPr id="126" name="TextBox 125">
            <a:extLst>
              <a:ext uri="{FF2B5EF4-FFF2-40B4-BE49-F238E27FC236}">
                <a16:creationId xmlns:a16="http://schemas.microsoft.com/office/drawing/2014/main" id="{ED02B2F8-643B-4B0B-9E59-7B0B85D70A19}"/>
              </a:ext>
            </a:extLst>
          </p:cNvPr>
          <p:cNvSpPr txBox="1"/>
          <p:nvPr/>
        </p:nvSpPr>
        <p:spPr>
          <a:xfrm>
            <a:off x="11173222" y="5415646"/>
            <a:ext cx="743794" cy="276999"/>
          </a:xfrm>
          <a:prstGeom prst="rect">
            <a:avLst/>
          </a:prstGeom>
          <a:noFill/>
        </p:spPr>
        <p:txBody>
          <a:bodyPr wrap="none" lIns="0" tIns="0" rIns="0" bIns="0" rtlCol="0">
            <a:spAutoFit/>
          </a:bodyPr>
          <a:lstStyle/>
          <a:p>
            <a:pPr algn="ctr">
              <a:lnSpc>
                <a:spcPct val="90000"/>
              </a:lnSpc>
              <a:spcAft>
                <a:spcPts val="1800"/>
              </a:spcAft>
            </a:pPr>
            <a:r>
              <a:rPr lang="en-US" sz="1000" dirty="0">
                <a:solidFill>
                  <a:schemeClr val="bg1"/>
                </a:solidFill>
              </a:rPr>
              <a:t>AURORA</a:t>
            </a:r>
            <a:br>
              <a:rPr lang="en-US" sz="1000" dirty="0">
                <a:solidFill>
                  <a:schemeClr val="bg1"/>
                </a:solidFill>
              </a:rPr>
            </a:br>
            <a:r>
              <a:rPr lang="en-US" sz="1000" dirty="0">
                <a:solidFill>
                  <a:schemeClr val="bg1"/>
                </a:solidFill>
              </a:rPr>
              <a:t>SERVERLESS</a:t>
            </a:r>
          </a:p>
        </p:txBody>
      </p:sp>
      <p:sp>
        <p:nvSpPr>
          <p:cNvPr id="127" name="TextBox 126">
            <a:extLst>
              <a:ext uri="{FF2B5EF4-FFF2-40B4-BE49-F238E27FC236}">
                <a16:creationId xmlns:a16="http://schemas.microsoft.com/office/drawing/2014/main" id="{E744B711-CB5D-4DFA-8427-A4C7060AEE98}"/>
              </a:ext>
            </a:extLst>
          </p:cNvPr>
          <p:cNvSpPr txBox="1"/>
          <p:nvPr/>
        </p:nvSpPr>
        <p:spPr>
          <a:xfrm>
            <a:off x="5607645" y="4297997"/>
            <a:ext cx="535403" cy="276999"/>
          </a:xfrm>
          <a:prstGeom prst="rect">
            <a:avLst/>
          </a:prstGeom>
          <a:noFill/>
        </p:spPr>
        <p:txBody>
          <a:bodyPr wrap="none" lIns="0" tIns="0" rIns="0" bIns="0" rtlCol="0">
            <a:spAutoFit/>
          </a:bodyPr>
          <a:lstStyle/>
          <a:p>
            <a:pPr algn="ctr">
              <a:lnSpc>
                <a:spcPct val="90000"/>
              </a:lnSpc>
              <a:spcAft>
                <a:spcPts val="1800"/>
              </a:spcAft>
            </a:pPr>
            <a:r>
              <a:rPr lang="en-US" sz="1000" dirty="0">
                <a:solidFill>
                  <a:schemeClr val="bg1"/>
                </a:solidFill>
              </a:rPr>
              <a:t>AMAZON</a:t>
            </a:r>
            <a:br>
              <a:rPr lang="en-US" sz="1000" dirty="0">
                <a:solidFill>
                  <a:schemeClr val="bg1"/>
                </a:solidFill>
              </a:rPr>
            </a:br>
            <a:r>
              <a:rPr lang="en-US" sz="1000" dirty="0">
                <a:solidFill>
                  <a:schemeClr val="bg1"/>
                </a:solidFill>
              </a:rPr>
              <a:t>MQ</a:t>
            </a:r>
          </a:p>
        </p:txBody>
      </p:sp>
      <p:sp>
        <p:nvSpPr>
          <p:cNvPr id="128" name="TextBox 127">
            <a:extLst>
              <a:ext uri="{FF2B5EF4-FFF2-40B4-BE49-F238E27FC236}">
                <a16:creationId xmlns:a16="http://schemas.microsoft.com/office/drawing/2014/main" id="{F814565C-A556-42A0-A9BD-3CFED11EEDD9}"/>
              </a:ext>
            </a:extLst>
          </p:cNvPr>
          <p:cNvSpPr txBox="1"/>
          <p:nvPr/>
        </p:nvSpPr>
        <p:spPr>
          <a:xfrm>
            <a:off x="5610485" y="5452356"/>
            <a:ext cx="537005" cy="276999"/>
          </a:xfrm>
          <a:prstGeom prst="rect">
            <a:avLst/>
          </a:prstGeom>
          <a:noFill/>
        </p:spPr>
        <p:txBody>
          <a:bodyPr wrap="none" lIns="0" tIns="0" rIns="0" bIns="0" rtlCol="0">
            <a:spAutoFit/>
          </a:bodyPr>
          <a:lstStyle/>
          <a:p>
            <a:pPr algn="ctr">
              <a:lnSpc>
                <a:spcPct val="90000"/>
              </a:lnSpc>
              <a:spcAft>
                <a:spcPts val="1800"/>
              </a:spcAft>
            </a:pPr>
            <a:r>
              <a:rPr lang="en-US" sz="1000" dirty="0">
                <a:solidFill>
                  <a:schemeClr val="bg1"/>
                </a:solidFill>
              </a:rPr>
              <a:t>HADOOP</a:t>
            </a:r>
            <a:br>
              <a:rPr lang="en-US" sz="1000" dirty="0">
                <a:solidFill>
                  <a:schemeClr val="bg1"/>
                </a:solidFill>
              </a:rPr>
            </a:br>
            <a:r>
              <a:rPr lang="en-US" sz="1000" dirty="0">
                <a:solidFill>
                  <a:schemeClr val="bg1"/>
                </a:solidFill>
              </a:rPr>
              <a:t>ON EC2</a:t>
            </a:r>
          </a:p>
        </p:txBody>
      </p:sp>
      <p:sp>
        <p:nvSpPr>
          <p:cNvPr id="130" name="TextBox 129">
            <a:extLst>
              <a:ext uri="{FF2B5EF4-FFF2-40B4-BE49-F238E27FC236}">
                <a16:creationId xmlns:a16="http://schemas.microsoft.com/office/drawing/2014/main" id="{B42D1B7E-C0C5-4187-B878-6427A93C40D9}"/>
              </a:ext>
            </a:extLst>
          </p:cNvPr>
          <p:cNvSpPr txBox="1"/>
          <p:nvPr/>
        </p:nvSpPr>
        <p:spPr>
          <a:xfrm>
            <a:off x="8308088" y="5245528"/>
            <a:ext cx="258084" cy="138499"/>
          </a:xfrm>
          <a:prstGeom prst="rect">
            <a:avLst/>
          </a:prstGeom>
          <a:noFill/>
        </p:spPr>
        <p:txBody>
          <a:bodyPr wrap="none" lIns="0" tIns="0" rIns="0" bIns="0" rtlCol="0">
            <a:spAutoFit/>
          </a:bodyPr>
          <a:lstStyle/>
          <a:p>
            <a:pPr algn="ctr">
              <a:lnSpc>
                <a:spcPct val="90000"/>
              </a:lnSpc>
              <a:spcAft>
                <a:spcPts val="1800"/>
              </a:spcAft>
            </a:pPr>
            <a:r>
              <a:rPr lang="en-US" sz="1000" dirty="0">
                <a:solidFill>
                  <a:schemeClr val="bg1"/>
                </a:solidFill>
              </a:rPr>
              <a:t>EMR</a:t>
            </a:r>
          </a:p>
        </p:txBody>
      </p:sp>
      <p:sp>
        <p:nvSpPr>
          <p:cNvPr id="132" name="TextBox 131">
            <a:extLst>
              <a:ext uri="{FF2B5EF4-FFF2-40B4-BE49-F238E27FC236}">
                <a16:creationId xmlns:a16="http://schemas.microsoft.com/office/drawing/2014/main" id="{2F36BE66-436A-4780-B7CE-75DA2D1738E5}"/>
              </a:ext>
            </a:extLst>
          </p:cNvPr>
          <p:cNvSpPr txBox="1"/>
          <p:nvPr/>
        </p:nvSpPr>
        <p:spPr>
          <a:xfrm>
            <a:off x="8612128" y="5811584"/>
            <a:ext cx="714940" cy="138499"/>
          </a:xfrm>
          <a:prstGeom prst="rect">
            <a:avLst/>
          </a:prstGeom>
          <a:noFill/>
        </p:spPr>
        <p:txBody>
          <a:bodyPr wrap="none" lIns="0" tIns="0" rIns="0" bIns="0" rtlCol="0">
            <a:spAutoFit/>
          </a:bodyPr>
          <a:lstStyle/>
          <a:p>
            <a:pPr algn="ctr">
              <a:lnSpc>
                <a:spcPct val="90000"/>
              </a:lnSpc>
              <a:spcAft>
                <a:spcPts val="1800"/>
              </a:spcAft>
            </a:pPr>
            <a:r>
              <a:rPr lang="en-US" sz="1000" dirty="0">
                <a:solidFill>
                  <a:schemeClr val="bg1"/>
                </a:solidFill>
              </a:rPr>
              <a:t>AMAZON ES</a:t>
            </a:r>
          </a:p>
        </p:txBody>
      </p:sp>
    </p:spTree>
    <p:extLst>
      <p:ext uri="{BB962C8B-B14F-4D97-AF65-F5344CB8AC3E}">
        <p14:creationId xmlns:p14="http://schemas.microsoft.com/office/powerpoint/2010/main" val="2871586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1"/>
                                        </p:tgtEl>
                                        <p:attrNameLst>
                                          <p:attrName>style.visibility</p:attrName>
                                        </p:attrNameLst>
                                      </p:cBhvr>
                                      <p:to>
                                        <p:strVal val="visible"/>
                                      </p:to>
                                    </p:set>
                                    <p:animEffect transition="in" filter="fade">
                                      <p:cBhvr>
                                        <p:cTn id="7" dur="750"/>
                                        <p:tgtEl>
                                          <p:spTgt spid="141"/>
                                        </p:tgtEl>
                                      </p:cBhvr>
                                    </p:animEffect>
                                  </p:childTnLst>
                                </p:cTn>
                              </p:par>
                              <p:par>
                                <p:cTn id="8" presetID="42" presetClass="path" presetSubtype="0" decel="100000" fill="hold" nodeType="withEffect">
                                  <p:stCondLst>
                                    <p:cond delay="0"/>
                                  </p:stCondLst>
                                  <p:childTnLst>
                                    <p:animMotion origin="layout" path="M 0 -2.96296E-6 L 0 0.02682 " pathEditMode="relative" rAng="0" ptsTypes="AA">
                                      <p:cBhvr>
                                        <p:cTn id="9" dur="750" spd="-100000" fill="hold"/>
                                        <p:tgtEl>
                                          <p:spTgt spid="141"/>
                                        </p:tgtEl>
                                        <p:attrNameLst>
                                          <p:attrName>ppt_x</p:attrName>
                                          <p:attrName>ppt_y</p:attrName>
                                        </p:attrNameLst>
                                      </p:cBhvr>
                                      <p:rCtr x="0" y="1331"/>
                                    </p:animMotion>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93"/>
                                        </p:tgtEl>
                                        <p:attrNameLst>
                                          <p:attrName>style.visibility</p:attrName>
                                        </p:attrNameLst>
                                      </p:cBhvr>
                                      <p:to>
                                        <p:strVal val="visible"/>
                                      </p:to>
                                    </p:set>
                                    <p:animEffect transition="in" filter="fade">
                                      <p:cBhvr>
                                        <p:cTn id="14" dur="500"/>
                                        <p:tgtEl>
                                          <p:spTgt spid="9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94"/>
                                        </p:tgtEl>
                                        <p:attrNameLst>
                                          <p:attrName>style.visibility</p:attrName>
                                        </p:attrNameLst>
                                      </p:cBhvr>
                                      <p:to>
                                        <p:strVal val="visible"/>
                                      </p:to>
                                    </p:set>
                                    <p:animEffect transition="in" filter="fade">
                                      <p:cBhvr>
                                        <p:cTn id="19" dur="500"/>
                                        <p:tgtEl>
                                          <p:spTgt spid="9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8"/>
                                        </p:tgtEl>
                                        <p:attrNameLst>
                                          <p:attrName>style.visibility</p:attrName>
                                        </p:attrNameLst>
                                      </p:cBhvr>
                                      <p:to>
                                        <p:strVal val="visible"/>
                                      </p:to>
                                    </p:set>
                                    <p:animEffect transition="in" filter="fade">
                                      <p:cBhvr>
                                        <p:cTn id="24" dur="500"/>
                                        <p:tgtEl>
                                          <p:spTgt spid="9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95"/>
                                        </p:tgtEl>
                                        <p:attrNameLst>
                                          <p:attrName>style.visibility</p:attrName>
                                        </p:attrNameLst>
                                      </p:cBhvr>
                                      <p:to>
                                        <p:strVal val="visible"/>
                                      </p:to>
                                    </p:set>
                                    <p:animEffect transition="in" filter="fade">
                                      <p:cBhvr>
                                        <p:cTn id="29" dur="500"/>
                                        <p:tgtEl>
                                          <p:spTgt spid="9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96"/>
                                        </p:tgtEl>
                                        <p:attrNameLst>
                                          <p:attrName>style.visibility</p:attrName>
                                        </p:attrNameLst>
                                      </p:cBhvr>
                                      <p:to>
                                        <p:strVal val="visible"/>
                                      </p:to>
                                    </p:set>
                                    <p:animEffect transition="in" filter="fade">
                                      <p:cBhvr>
                                        <p:cTn id="34" dur="500"/>
                                        <p:tgtEl>
                                          <p:spTgt spid="9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97"/>
                                        </p:tgtEl>
                                        <p:attrNameLst>
                                          <p:attrName>style.visibility</p:attrName>
                                        </p:attrNameLst>
                                      </p:cBhvr>
                                      <p:to>
                                        <p:strVal val="visible"/>
                                      </p:to>
                                    </p:set>
                                    <p:animEffect transition="in" filter="fade">
                                      <p:cBhvr>
                                        <p:cTn id="39" dur="500"/>
                                        <p:tgtEl>
                                          <p:spTgt spid="9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45"/>
                                        </p:tgtEl>
                                        <p:attrNameLst>
                                          <p:attrName>style.visibility</p:attrName>
                                        </p:attrNameLst>
                                      </p:cBhvr>
                                      <p:to>
                                        <p:strVal val="visible"/>
                                      </p:to>
                                    </p:set>
                                    <p:animEffect transition="in" filter="fade">
                                      <p:cBhvr>
                                        <p:cTn id="44" dur="750"/>
                                        <p:tgtEl>
                                          <p:spTgt spid="145"/>
                                        </p:tgtEl>
                                      </p:cBhvr>
                                    </p:animEffect>
                                  </p:childTnLst>
                                </p:cTn>
                              </p:par>
                              <p:par>
                                <p:cTn id="45" presetID="42" presetClass="path" presetSubtype="0" decel="100000" fill="hold" nodeType="withEffect">
                                  <p:stCondLst>
                                    <p:cond delay="0"/>
                                  </p:stCondLst>
                                  <p:childTnLst>
                                    <p:animMotion origin="layout" path="M 0 -2.96296E-6 L 0 0.02682 " pathEditMode="relative" rAng="0" ptsTypes="AA">
                                      <p:cBhvr>
                                        <p:cTn id="46" dur="750" spd="-100000" fill="hold"/>
                                        <p:tgtEl>
                                          <p:spTgt spid="145"/>
                                        </p:tgtEl>
                                        <p:attrNameLst>
                                          <p:attrName>ppt_x</p:attrName>
                                          <p:attrName>ppt_y</p:attrName>
                                        </p:attrNameLst>
                                      </p:cBhvr>
                                      <p:rCtr x="0" y="1331"/>
                                    </p:animMotion>
                                  </p:childTnLst>
                                </p:cTn>
                              </p:par>
                              <p:par>
                                <p:cTn id="47" presetID="10" presetClass="entr" presetSubtype="0" fill="hold" grpId="0" nodeType="withEffect">
                                  <p:stCondLst>
                                    <p:cond delay="250"/>
                                  </p:stCondLst>
                                  <p:childTnLst>
                                    <p:set>
                                      <p:cBhvr>
                                        <p:cTn id="48" dur="1" fill="hold">
                                          <p:stCondLst>
                                            <p:cond delay="0"/>
                                          </p:stCondLst>
                                        </p:cTn>
                                        <p:tgtEl>
                                          <p:spTgt spid="99"/>
                                        </p:tgtEl>
                                        <p:attrNameLst>
                                          <p:attrName>style.visibility</p:attrName>
                                        </p:attrNameLst>
                                      </p:cBhvr>
                                      <p:to>
                                        <p:strVal val="visible"/>
                                      </p:to>
                                    </p:set>
                                    <p:animEffect transition="in" filter="fade">
                                      <p:cBhvr>
                                        <p:cTn id="49" dur="500"/>
                                        <p:tgtEl>
                                          <p:spTgt spid="99"/>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07"/>
                                        </p:tgtEl>
                                        <p:attrNameLst>
                                          <p:attrName>style.visibility</p:attrName>
                                        </p:attrNameLst>
                                      </p:cBhvr>
                                      <p:to>
                                        <p:strVal val="visible"/>
                                      </p:to>
                                    </p:set>
                                    <p:animEffect transition="in" filter="fade">
                                      <p:cBhvr>
                                        <p:cTn id="54" dur="500"/>
                                        <p:tgtEl>
                                          <p:spTgt spid="107"/>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08"/>
                                        </p:tgtEl>
                                        <p:attrNameLst>
                                          <p:attrName>style.visibility</p:attrName>
                                        </p:attrNameLst>
                                      </p:cBhvr>
                                      <p:to>
                                        <p:strVal val="visible"/>
                                      </p:to>
                                    </p:set>
                                    <p:animEffect transition="in" filter="fade">
                                      <p:cBhvr>
                                        <p:cTn id="59" dur="500"/>
                                        <p:tgtEl>
                                          <p:spTgt spid="108"/>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23"/>
                                        </p:tgtEl>
                                        <p:attrNameLst>
                                          <p:attrName>style.visibility</p:attrName>
                                        </p:attrNameLst>
                                      </p:cBhvr>
                                      <p:to>
                                        <p:strVal val="visible"/>
                                      </p:to>
                                    </p:set>
                                    <p:animEffect transition="in" filter="fade">
                                      <p:cBhvr>
                                        <p:cTn id="64" dur="500"/>
                                        <p:tgtEl>
                                          <p:spTgt spid="123"/>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125"/>
                                        </p:tgtEl>
                                        <p:attrNameLst>
                                          <p:attrName>style.visibility</p:attrName>
                                        </p:attrNameLst>
                                      </p:cBhvr>
                                      <p:to>
                                        <p:strVal val="visible"/>
                                      </p:to>
                                    </p:set>
                                    <p:animEffect transition="in" filter="fade">
                                      <p:cBhvr>
                                        <p:cTn id="69" dur="500"/>
                                        <p:tgtEl>
                                          <p:spTgt spid="125"/>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126"/>
                                        </p:tgtEl>
                                        <p:attrNameLst>
                                          <p:attrName>style.visibility</p:attrName>
                                        </p:attrNameLst>
                                      </p:cBhvr>
                                      <p:to>
                                        <p:strVal val="visible"/>
                                      </p:to>
                                    </p:set>
                                    <p:animEffect transition="in" filter="fade">
                                      <p:cBhvr>
                                        <p:cTn id="74" dur="500"/>
                                        <p:tgtEl>
                                          <p:spTgt spid="126"/>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106"/>
                                        </p:tgtEl>
                                        <p:attrNameLst>
                                          <p:attrName>style.visibility</p:attrName>
                                        </p:attrNameLst>
                                      </p:cBhvr>
                                      <p:to>
                                        <p:strVal val="visible"/>
                                      </p:to>
                                    </p:set>
                                    <p:animEffect transition="in" filter="fade">
                                      <p:cBhvr>
                                        <p:cTn id="79" dur="500"/>
                                        <p:tgtEl>
                                          <p:spTgt spid="106"/>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149"/>
                                        </p:tgtEl>
                                        <p:attrNameLst>
                                          <p:attrName>style.visibility</p:attrName>
                                        </p:attrNameLst>
                                      </p:cBhvr>
                                      <p:to>
                                        <p:strVal val="visible"/>
                                      </p:to>
                                    </p:set>
                                    <p:animEffect transition="in" filter="fade">
                                      <p:cBhvr>
                                        <p:cTn id="84" dur="750"/>
                                        <p:tgtEl>
                                          <p:spTgt spid="149"/>
                                        </p:tgtEl>
                                      </p:cBhvr>
                                    </p:animEffect>
                                  </p:childTnLst>
                                </p:cTn>
                              </p:par>
                              <p:par>
                                <p:cTn id="85" presetID="42" presetClass="path" presetSubtype="0" decel="100000" fill="hold" nodeType="withEffect">
                                  <p:stCondLst>
                                    <p:cond delay="0"/>
                                  </p:stCondLst>
                                  <p:childTnLst>
                                    <p:animMotion origin="layout" path="M 0 -2.96296E-6 L 0 0.02682 " pathEditMode="relative" rAng="0" ptsTypes="AA">
                                      <p:cBhvr>
                                        <p:cTn id="86" dur="750" spd="-100000" fill="hold"/>
                                        <p:tgtEl>
                                          <p:spTgt spid="149"/>
                                        </p:tgtEl>
                                        <p:attrNameLst>
                                          <p:attrName>ppt_x</p:attrName>
                                          <p:attrName>ppt_y</p:attrName>
                                        </p:attrNameLst>
                                      </p:cBhvr>
                                      <p:rCtr x="0" y="1331"/>
                                    </p:animMotion>
                                  </p:childTnLst>
                                </p:cTn>
                              </p:par>
                              <p:par>
                                <p:cTn id="87" presetID="10" presetClass="entr" presetSubtype="0" fill="hold" grpId="0" nodeType="withEffect">
                                  <p:stCondLst>
                                    <p:cond delay="250"/>
                                  </p:stCondLst>
                                  <p:childTnLst>
                                    <p:set>
                                      <p:cBhvr>
                                        <p:cTn id="88" dur="1" fill="hold">
                                          <p:stCondLst>
                                            <p:cond delay="0"/>
                                          </p:stCondLst>
                                        </p:cTn>
                                        <p:tgtEl>
                                          <p:spTgt spid="100"/>
                                        </p:tgtEl>
                                        <p:attrNameLst>
                                          <p:attrName>style.visibility</p:attrName>
                                        </p:attrNameLst>
                                      </p:cBhvr>
                                      <p:to>
                                        <p:strVal val="visible"/>
                                      </p:to>
                                    </p:set>
                                    <p:animEffect transition="in" filter="fade">
                                      <p:cBhvr>
                                        <p:cTn id="89" dur="500"/>
                                        <p:tgtEl>
                                          <p:spTgt spid="100"/>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105"/>
                                        </p:tgtEl>
                                        <p:attrNameLst>
                                          <p:attrName>style.visibility</p:attrName>
                                        </p:attrNameLst>
                                      </p:cBhvr>
                                      <p:to>
                                        <p:strVal val="visible"/>
                                      </p:to>
                                    </p:set>
                                    <p:animEffect transition="in" filter="fade">
                                      <p:cBhvr>
                                        <p:cTn id="94" dur="500"/>
                                        <p:tgtEl>
                                          <p:spTgt spid="105"/>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nodeType="clickEffect">
                                  <p:stCondLst>
                                    <p:cond delay="0"/>
                                  </p:stCondLst>
                                  <p:childTnLst>
                                    <p:set>
                                      <p:cBhvr>
                                        <p:cTn id="98" dur="1" fill="hold">
                                          <p:stCondLst>
                                            <p:cond delay="0"/>
                                          </p:stCondLst>
                                        </p:cTn>
                                        <p:tgtEl>
                                          <p:spTgt spid="154"/>
                                        </p:tgtEl>
                                        <p:attrNameLst>
                                          <p:attrName>style.visibility</p:attrName>
                                        </p:attrNameLst>
                                      </p:cBhvr>
                                      <p:to>
                                        <p:strVal val="visible"/>
                                      </p:to>
                                    </p:set>
                                    <p:animEffect transition="in" filter="fade">
                                      <p:cBhvr>
                                        <p:cTn id="99" dur="750"/>
                                        <p:tgtEl>
                                          <p:spTgt spid="154"/>
                                        </p:tgtEl>
                                      </p:cBhvr>
                                    </p:animEffect>
                                  </p:childTnLst>
                                </p:cTn>
                              </p:par>
                              <p:par>
                                <p:cTn id="100" presetID="42" presetClass="path" presetSubtype="0" decel="100000" fill="hold" nodeType="withEffect">
                                  <p:stCondLst>
                                    <p:cond delay="0"/>
                                  </p:stCondLst>
                                  <p:childTnLst>
                                    <p:animMotion origin="layout" path="M 0 -2.96296E-6 L 0 0.02682 " pathEditMode="relative" rAng="0" ptsTypes="AA">
                                      <p:cBhvr>
                                        <p:cTn id="101" dur="750" spd="-100000" fill="hold"/>
                                        <p:tgtEl>
                                          <p:spTgt spid="154"/>
                                        </p:tgtEl>
                                        <p:attrNameLst>
                                          <p:attrName>ppt_x</p:attrName>
                                          <p:attrName>ppt_y</p:attrName>
                                        </p:attrNameLst>
                                      </p:cBhvr>
                                      <p:rCtr x="0" y="1331"/>
                                    </p:animMotion>
                                  </p:childTnLst>
                                </p:cTn>
                              </p:par>
                              <p:par>
                                <p:cTn id="102" presetID="10" presetClass="entr" presetSubtype="0" fill="hold" grpId="0" nodeType="withEffect">
                                  <p:stCondLst>
                                    <p:cond delay="250"/>
                                  </p:stCondLst>
                                  <p:childTnLst>
                                    <p:set>
                                      <p:cBhvr>
                                        <p:cTn id="103" dur="1" fill="hold">
                                          <p:stCondLst>
                                            <p:cond delay="0"/>
                                          </p:stCondLst>
                                        </p:cTn>
                                        <p:tgtEl>
                                          <p:spTgt spid="101"/>
                                        </p:tgtEl>
                                        <p:attrNameLst>
                                          <p:attrName>style.visibility</p:attrName>
                                        </p:attrNameLst>
                                      </p:cBhvr>
                                      <p:to>
                                        <p:strVal val="visible"/>
                                      </p:to>
                                    </p:set>
                                    <p:animEffect transition="in" filter="fade">
                                      <p:cBhvr>
                                        <p:cTn id="104" dur="500"/>
                                        <p:tgtEl>
                                          <p:spTgt spid="101"/>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grpId="0" nodeType="clickEffect">
                                  <p:stCondLst>
                                    <p:cond delay="0"/>
                                  </p:stCondLst>
                                  <p:childTnLst>
                                    <p:set>
                                      <p:cBhvr>
                                        <p:cTn id="108" dur="1" fill="hold">
                                          <p:stCondLst>
                                            <p:cond delay="0"/>
                                          </p:stCondLst>
                                        </p:cTn>
                                        <p:tgtEl>
                                          <p:spTgt spid="127"/>
                                        </p:tgtEl>
                                        <p:attrNameLst>
                                          <p:attrName>style.visibility</p:attrName>
                                        </p:attrNameLst>
                                      </p:cBhvr>
                                      <p:to>
                                        <p:strVal val="visible"/>
                                      </p:to>
                                    </p:set>
                                    <p:animEffect transition="in" filter="fade">
                                      <p:cBhvr>
                                        <p:cTn id="109" dur="500"/>
                                        <p:tgtEl>
                                          <p:spTgt spid="127"/>
                                        </p:tgtEl>
                                      </p:cBhvr>
                                    </p:animEffect>
                                  </p:childTnLst>
                                </p:cTn>
                              </p:par>
                            </p:childTnLst>
                          </p:cTn>
                        </p:par>
                      </p:childTnLst>
                    </p:cTn>
                  </p:par>
                  <p:par>
                    <p:cTn id="110" fill="hold">
                      <p:stCondLst>
                        <p:cond delay="indefinite"/>
                      </p:stCondLst>
                      <p:childTnLst>
                        <p:par>
                          <p:cTn id="111" fill="hold">
                            <p:stCondLst>
                              <p:cond delay="0"/>
                            </p:stCondLst>
                            <p:childTnLst>
                              <p:par>
                                <p:cTn id="112" presetID="10" presetClass="entr" presetSubtype="0" fill="hold" grpId="0" nodeType="clickEffect">
                                  <p:stCondLst>
                                    <p:cond delay="0"/>
                                  </p:stCondLst>
                                  <p:childTnLst>
                                    <p:set>
                                      <p:cBhvr>
                                        <p:cTn id="113" dur="1" fill="hold">
                                          <p:stCondLst>
                                            <p:cond delay="0"/>
                                          </p:stCondLst>
                                        </p:cTn>
                                        <p:tgtEl>
                                          <p:spTgt spid="104"/>
                                        </p:tgtEl>
                                        <p:attrNameLst>
                                          <p:attrName>style.visibility</p:attrName>
                                        </p:attrNameLst>
                                      </p:cBhvr>
                                      <p:to>
                                        <p:strVal val="visible"/>
                                      </p:to>
                                    </p:set>
                                    <p:animEffect transition="in" filter="fade">
                                      <p:cBhvr>
                                        <p:cTn id="114" dur="500"/>
                                        <p:tgtEl>
                                          <p:spTgt spid="104"/>
                                        </p:tgtEl>
                                      </p:cBhvr>
                                    </p:animEffect>
                                  </p:child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nodeType="clickEffect">
                                  <p:stCondLst>
                                    <p:cond delay="0"/>
                                  </p:stCondLst>
                                  <p:childTnLst>
                                    <p:set>
                                      <p:cBhvr>
                                        <p:cTn id="118" dur="1" fill="hold">
                                          <p:stCondLst>
                                            <p:cond delay="0"/>
                                          </p:stCondLst>
                                        </p:cTn>
                                        <p:tgtEl>
                                          <p:spTgt spid="135"/>
                                        </p:tgtEl>
                                        <p:attrNameLst>
                                          <p:attrName>style.visibility</p:attrName>
                                        </p:attrNameLst>
                                      </p:cBhvr>
                                      <p:to>
                                        <p:strVal val="visible"/>
                                      </p:to>
                                    </p:set>
                                    <p:animEffect transition="in" filter="fade">
                                      <p:cBhvr>
                                        <p:cTn id="119" dur="750"/>
                                        <p:tgtEl>
                                          <p:spTgt spid="135"/>
                                        </p:tgtEl>
                                      </p:cBhvr>
                                    </p:animEffect>
                                  </p:childTnLst>
                                </p:cTn>
                              </p:par>
                              <p:par>
                                <p:cTn id="120" presetID="42" presetClass="path" presetSubtype="0" decel="100000" fill="hold" nodeType="withEffect">
                                  <p:stCondLst>
                                    <p:cond delay="0"/>
                                  </p:stCondLst>
                                  <p:childTnLst>
                                    <p:animMotion origin="layout" path="M 0 -2.96296E-6 L 0 0.02682 " pathEditMode="relative" rAng="0" ptsTypes="AA">
                                      <p:cBhvr>
                                        <p:cTn id="121" dur="750" spd="-100000" fill="hold"/>
                                        <p:tgtEl>
                                          <p:spTgt spid="135"/>
                                        </p:tgtEl>
                                        <p:attrNameLst>
                                          <p:attrName>ppt_x</p:attrName>
                                          <p:attrName>ppt_y</p:attrName>
                                        </p:attrNameLst>
                                      </p:cBhvr>
                                      <p:rCtr x="0" y="1331"/>
                                    </p:animMotion>
                                  </p:childTnLst>
                                </p:cTn>
                              </p:par>
                              <p:par>
                                <p:cTn id="122" presetID="10" presetClass="entr" presetSubtype="0" fill="hold" grpId="0" nodeType="withEffect">
                                  <p:stCondLst>
                                    <p:cond delay="250"/>
                                  </p:stCondLst>
                                  <p:childTnLst>
                                    <p:set>
                                      <p:cBhvr>
                                        <p:cTn id="123" dur="1" fill="hold">
                                          <p:stCondLst>
                                            <p:cond delay="0"/>
                                          </p:stCondLst>
                                        </p:cTn>
                                        <p:tgtEl>
                                          <p:spTgt spid="102"/>
                                        </p:tgtEl>
                                        <p:attrNameLst>
                                          <p:attrName>style.visibility</p:attrName>
                                        </p:attrNameLst>
                                      </p:cBhvr>
                                      <p:to>
                                        <p:strVal val="visible"/>
                                      </p:to>
                                    </p:set>
                                    <p:animEffect transition="in" filter="fade">
                                      <p:cBhvr>
                                        <p:cTn id="124" dur="500"/>
                                        <p:tgtEl>
                                          <p:spTgt spid="102"/>
                                        </p:tgtEl>
                                      </p:cBhvr>
                                    </p:animEffect>
                                  </p:childTnLst>
                                </p:cTn>
                              </p:par>
                            </p:childTnLst>
                          </p:cTn>
                        </p:par>
                      </p:childTnLst>
                    </p:cTn>
                  </p:par>
                  <p:par>
                    <p:cTn id="125" fill="hold">
                      <p:stCondLst>
                        <p:cond delay="indefinite"/>
                      </p:stCondLst>
                      <p:childTnLst>
                        <p:par>
                          <p:cTn id="126" fill="hold">
                            <p:stCondLst>
                              <p:cond delay="0"/>
                            </p:stCondLst>
                            <p:childTnLst>
                              <p:par>
                                <p:cTn id="127" presetID="10" presetClass="entr" presetSubtype="0" fill="hold" grpId="0" nodeType="clickEffect">
                                  <p:stCondLst>
                                    <p:cond delay="0"/>
                                  </p:stCondLst>
                                  <p:childTnLst>
                                    <p:set>
                                      <p:cBhvr>
                                        <p:cTn id="128" dur="1" fill="hold">
                                          <p:stCondLst>
                                            <p:cond delay="0"/>
                                          </p:stCondLst>
                                        </p:cTn>
                                        <p:tgtEl>
                                          <p:spTgt spid="128"/>
                                        </p:tgtEl>
                                        <p:attrNameLst>
                                          <p:attrName>style.visibility</p:attrName>
                                        </p:attrNameLst>
                                      </p:cBhvr>
                                      <p:to>
                                        <p:strVal val="visible"/>
                                      </p:to>
                                    </p:set>
                                    <p:animEffect transition="in" filter="fade">
                                      <p:cBhvr>
                                        <p:cTn id="129" dur="500"/>
                                        <p:tgtEl>
                                          <p:spTgt spid="128"/>
                                        </p:tgtEl>
                                      </p:cBhvr>
                                    </p:animEffect>
                                  </p:childTnLst>
                                </p:cTn>
                              </p:par>
                            </p:childTnLst>
                          </p:cTn>
                        </p:par>
                      </p:childTnLst>
                    </p:cTn>
                  </p:par>
                  <p:par>
                    <p:cTn id="130" fill="hold">
                      <p:stCondLst>
                        <p:cond delay="indefinite"/>
                      </p:stCondLst>
                      <p:childTnLst>
                        <p:par>
                          <p:cTn id="131" fill="hold">
                            <p:stCondLst>
                              <p:cond delay="0"/>
                            </p:stCondLst>
                            <p:childTnLst>
                              <p:par>
                                <p:cTn id="132" presetID="10" presetClass="entr" presetSubtype="0" fill="hold" grpId="0" nodeType="clickEffect">
                                  <p:stCondLst>
                                    <p:cond delay="0"/>
                                  </p:stCondLst>
                                  <p:childTnLst>
                                    <p:set>
                                      <p:cBhvr>
                                        <p:cTn id="133" dur="1" fill="hold">
                                          <p:stCondLst>
                                            <p:cond delay="0"/>
                                          </p:stCondLst>
                                        </p:cTn>
                                        <p:tgtEl>
                                          <p:spTgt spid="130"/>
                                        </p:tgtEl>
                                        <p:attrNameLst>
                                          <p:attrName>style.visibility</p:attrName>
                                        </p:attrNameLst>
                                      </p:cBhvr>
                                      <p:to>
                                        <p:strVal val="visible"/>
                                      </p:to>
                                    </p:set>
                                    <p:animEffect transition="in" filter="fade">
                                      <p:cBhvr>
                                        <p:cTn id="134" dur="500"/>
                                        <p:tgtEl>
                                          <p:spTgt spid="130"/>
                                        </p:tgtEl>
                                      </p:cBhvr>
                                    </p:animEffect>
                                  </p:childTnLst>
                                </p:cTn>
                              </p:par>
                            </p:childTnLst>
                          </p:cTn>
                        </p:par>
                      </p:childTnLst>
                    </p:cTn>
                  </p:par>
                  <p:par>
                    <p:cTn id="135" fill="hold">
                      <p:stCondLst>
                        <p:cond delay="indefinite"/>
                      </p:stCondLst>
                      <p:childTnLst>
                        <p:par>
                          <p:cTn id="136" fill="hold">
                            <p:stCondLst>
                              <p:cond delay="0"/>
                            </p:stCondLst>
                            <p:childTnLst>
                              <p:par>
                                <p:cTn id="137" presetID="10" presetClass="entr" presetSubtype="0" fill="hold" grpId="0" nodeType="clickEffect">
                                  <p:stCondLst>
                                    <p:cond delay="0"/>
                                  </p:stCondLst>
                                  <p:childTnLst>
                                    <p:set>
                                      <p:cBhvr>
                                        <p:cTn id="138" dur="1" fill="hold">
                                          <p:stCondLst>
                                            <p:cond delay="0"/>
                                          </p:stCondLst>
                                        </p:cTn>
                                        <p:tgtEl>
                                          <p:spTgt spid="132"/>
                                        </p:tgtEl>
                                        <p:attrNameLst>
                                          <p:attrName>style.visibility</p:attrName>
                                        </p:attrNameLst>
                                      </p:cBhvr>
                                      <p:to>
                                        <p:strVal val="visible"/>
                                      </p:to>
                                    </p:set>
                                    <p:animEffect transition="in" filter="fade">
                                      <p:cBhvr>
                                        <p:cTn id="139" dur="500"/>
                                        <p:tgtEl>
                                          <p:spTgt spid="132"/>
                                        </p:tgtEl>
                                      </p:cBhvr>
                                    </p:animEffect>
                                  </p:childTnLst>
                                </p:cTn>
                              </p:par>
                            </p:childTnLst>
                          </p:cTn>
                        </p:par>
                      </p:childTnLst>
                    </p:cTn>
                  </p:par>
                  <p:par>
                    <p:cTn id="140" fill="hold">
                      <p:stCondLst>
                        <p:cond delay="indefinite"/>
                      </p:stCondLst>
                      <p:childTnLst>
                        <p:par>
                          <p:cTn id="141" fill="hold">
                            <p:stCondLst>
                              <p:cond delay="0"/>
                            </p:stCondLst>
                            <p:childTnLst>
                              <p:par>
                                <p:cTn id="142" presetID="10" presetClass="entr" presetSubtype="0" fill="hold" grpId="0" nodeType="clickEffect">
                                  <p:stCondLst>
                                    <p:cond delay="0"/>
                                  </p:stCondLst>
                                  <p:childTnLst>
                                    <p:set>
                                      <p:cBhvr>
                                        <p:cTn id="143" dur="1" fill="hold">
                                          <p:stCondLst>
                                            <p:cond delay="0"/>
                                          </p:stCondLst>
                                        </p:cTn>
                                        <p:tgtEl>
                                          <p:spTgt spid="103"/>
                                        </p:tgtEl>
                                        <p:attrNameLst>
                                          <p:attrName>style.visibility</p:attrName>
                                        </p:attrNameLst>
                                      </p:cBhvr>
                                      <p:to>
                                        <p:strVal val="visible"/>
                                      </p:to>
                                    </p:set>
                                    <p:animEffect transition="in" filter="fade">
                                      <p:cBhvr>
                                        <p:cTn id="144"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p:bldP spid="94" grpId="0"/>
      <p:bldP spid="95" grpId="0"/>
      <p:bldP spid="96" grpId="0"/>
      <p:bldP spid="97" grpId="0"/>
      <p:bldP spid="98" grpId="0"/>
      <p:bldP spid="99" grpId="0"/>
      <p:bldP spid="100" grpId="0"/>
      <p:bldP spid="101" grpId="0"/>
      <p:bldP spid="102" grpId="0"/>
      <p:bldP spid="103" grpId="0"/>
      <p:bldP spid="104" grpId="0"/>
      <p:bldP spid="105" grpId="0"/>
      <p:bldP spid="106" grpId="0"/>
      <p:bldP spid="107" grpId="0"/>
      <p:bldP spid="108" grpId="0"/>
      <p:bldP spid="123" grpId="0"/>
      <p:bldP spid="125" grpId="0"/>
      <p:bldP spid="126" grpId="0"/>
      <p:bldP spid="127" grpId="0"/>
      <p:bldP spid="128" grpId="0"/>
      <p:bldP spid="130" grpId="0"/>
      <p:bldP spid="13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4D8FC-002F-9E44-977E-5D511C51BA03}"/>
              </a:ext>
            </a:extLst>
          </p:cNvPr>
          <p:cNvSpPr>
            <a:spLocks noGrp="1"/>
          </p:cNvSpPr>
          <p:nvPr>
            <p:ph type="title"/>
          </p:nvPr>
        </p:nvSpPr>
        <p:spPr/>
        <p:txBody>
          <a:bodyPr/>
          <a:lstStyle/>
          <a:p>
            <a:r>
              <a:rPr lang="en-US" dirty="0">
                <a:solidFill>
                  <a:schemeClr val="tx1"/>
                </a:solidFill>
              </a:rPr>
              <a:t>Comparison of operational responsibility</a:t>
            </a:r>
          </a:p>
        </p:txBody>
      </p:sp>
      <p:sp>
        <p:nvSpPr>
          <p:cNvPr id="4" name="Rectangle 3">
            <a:extLst>
              <a:ext uri="{FF2B5EF4-FFF2-40B4-BE49-F238E27FC236}">
                <a16:creationId xmlns:a16="http://schemas.microsoft.com/office/drawing/2014/main" id="{A70F83F0-1B77-44E9-9E8F-A01F88CCC82B}"/>
              </a:ext>
            </a:extLst>
          </p:cNvPr>
          <p:cNvSpPr/>
          <p:nvPr/>
        </p:nvSpPr>
        <p:spPr bwMode="auto">
          <a:xfrm>
            <a:off x="2643415" y="2150772"/>
            <a:ext cx="2912837" cy="880629"/>
          </a:xfrm>
          <a:prstGeom prst="rect">
            <a:avLst/>
          </a:prstGeom>
          <a:ln w="25400">
            <a:gradFill flip="none" rotWithShape="1">
              <a:gsLst>
                <a:gs pos="0">
                  <a:schemeClr val="accent1"/>
                </a:gs>
                <a:gs pos="100000">
                  <a:schemeClr val="accent5"/>
                </a:gs>
              </a:gsLst>
              <a:lin ang="0" scaled="1"/>
              <a:tileRect/>
            </a:gra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2000" dirty="0">
                <a:latin typeface="Amazon Ember" panose="020B0603020204020204" pitchFamily="34" charset="0"/>
                <a:ea typeface="Amazon Ember" panose="020B0603020204020204" pitchFamily="34" charset="0"/>
                <a:cs typeface="Amazon Ember" panose="020B0603020204020204" pitchFamily="34" charset="0"/>
              </a:rPr>
              <a:t>AWS Lambda</a:t>
            </a:r>
          </a:p>
          <a:p>
            <a:pPr algn="ctr"/>
            <a:r>
              <a:rPr lang="en-US" sz="1301" dirty="0">
                <a:latin typeface="Amazon Ember" panose="020B0603020204020204" pitchFamily="34" charset="0"/>
                <a:ea typeface="Amazon Ember" panose="020B0603020204020204" pitchFamily="34" charset="0"/>
                <a:cs typeface="Amazon Ember" panose="020B0603020204020204" pitchFamily="34" charset="0"/>
              </a:rPr>
              <a:t>Serverless functions</a:t>
            </a:r>
            <a:endParaRPr lang="en-US" sz="2000"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7" name="Rectangle 6">
            <a:extLst>
              <a:ext uri="{FF2B5EF4-FFF2-40B4-BE49-F238E27FC236}">
                <a16:creationId xmlns:a16="http://schemas.microsoft.com/office/drawing/2014/main" id="{03E26E5E-4C6E-4ED2-AD68-EB6806F43CD9}"/>
              </a:ext>
            </a:extLst>
          </p:cNvPr>
          <p:cNvSpPr/>
          <p:nvPr/>
        </p:nvSpPr>
        <p:spPr bwMode="auto">
          <a:xfrm>
            <a:off x="2643415" y="3318980"/>
            <a:ext cx="2912837" cy="880629"/>
          </a:xfrm>
          <a:prstGeom prst="rect">
            <a:avLst/>
          </a:prstGeom>
          <a:ln w="25400">
            <a:gradFill flip="none" rotWithShape="1">
              <a:gsLst>
                <a:gs pos="0">
                  <a:schemeClr val="accent1"/>
                </a:gs>
                <a:gs pos="100000">
                  <a:schemeClr val="accent5"/>
                </a:gs>
              </a:gsLst>
              <a:lin ang="0" scaled="1"/>
              <a:tileRect/>
            </a:gra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2000" dirty="0">
                <a:latin typeface="Amazon Ember" panose="020B0603020204020204" pitchFamily="34" charset="0"/>
                <a:ea typeface="Amazon Ember" panose="020B0603020204020204" pitchFamily="34" charset="0"/>
                <a:cs typeface="Amazon Ember" panose="020B0603020204020204" pitchFamily="34" charset="0"/>
              </a:rPr>
              <a:t>AWS </a:t>
            </a:r>
            <a:r>
              <a:rPr lang="en-US" sz="2000" dirty="0" err="1">
                <a:latin typeface="Amazon Ember" panose="020B0603020204020204" pitchFamily="34" charset="0"/>
                <a:ea typeface="Amazon Ember" panose="020B0603020204020204" pitchFamily="34" charset="0"/>
                <a:cs typeface="Amazon Ember" panose="020B0603020204020204" pitchFamily="34" charset="0"/>
              </a:rPr>
              <a:t>Fargate</a:t>
            </a:r>
            <a:endParaRPr lang="en-US" sz="2000" dirty="0">
              <a:latin typeface="Amazon Ember" panose="020B0603020204020204" pitchFamily="34" charset="0"/>
              <a:ea typeface="Amazon Ember" panose="020B0603020204020204" pitchFamily="34" charset="0"/>
              <a:cs typeface="Amazon Ember" panose="020B0603020204020204" pitchFamily="34" charset="0"/>
            </a:endParaRPr>
          </a:p>
          <a:p>
            <a:pPr algn="ctr"/>
            <a:r>
              <a:rPr lang="en-US" sz="1301" dirty="0">
                <a:latin typeface="Amazon Ember" panose="020B0603020204020204" pitchFamily="34" charset="0"/>
                <a:ea typeface="Amazon Ember" panose="020B0603020204020204" pitchFamily="34" charset="0"/>
                <a:cs typeface="Amazon Ember" panose="020B0603020204020204" pitchFamily="34" charset="0"/>
              </a:rPr>
              <a:t>Serverless containers</a:t>
            </a:r>
          </a:p>
        </p:txBody>
      </p:sp>
      <p:sp>
        <p:nvSpPr>
          <p:cNvPr id="8" name="Rectangle 7">
            <a:extLst>
              <a:ext uri="{FF2B5EF4-FFF2-40B4-BE49-F238E27FC236}">
                <a16:creationId xmlns:a16="http://schemas.microsoft.com/office/drawing/2014/main" id="{9F82CF65-F229-4634-9445-949A1DFCAC63}"/>
              </a:ext>
            </a:extLst>
          </p:cNvPr>
          <p:cNvSpPr/>
          <p:nvPr/>
        </p:nvSpPr>
        <p:spPr bwMode="auto">
          <a:xfrm>
            <a:off x="2643415" y="4578335"/>
            <a:ext cx="2912837" cy="880629"/>
          </a:xfrm>
          <a:prstGeom prst="rect">
            <a:avLst/>
          </a:prstGeom>
          <a:ln w="254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2000" dirty="0">
                <a:latin typeface="Amazon Ember" panose="020B0603020204020204" pitchFamily="34" charset="0"/>
                <a:ea typeface="Amazon Ember" panose="020B0603020204020204" pitchFamily="34" charset="0"/>
                <a:cs typeface="Amazon Ember" panose="020B0603020204020204" pitchFamily="34" charset="0"/>
              </a:rPr>
              <a:t>ECS/EKS</a:t>
            </a:r>
            <a:br>
              <a:rPr lang="en-US" sz="2000" dirty="0">
                <a:latin typeface="Amazon Ember" panose="020B0603020204020204" pitchFamily="34" charset="0"/>
                <a:ea typeface="Amazon Ember" panose="020B0603020204020204" pitchFamily="34" charset="0"/>
                <a:cs typeface="Amazon Ember" panose="020B0603020204020204" pitchFamily="34" charset="0"/>
              </a:rPr>
            </a:br>
            <a:r>
              <a:rPr lang="en-US" sz="1301" dirty="0">
                <a:latin typeface="Amazon Ember" panose="020B0603020204020204" pitchFamily="34" charset="0"/>
                <a:ea typeface="Amazon Ember" panose="020B0603020204020204" pitchFamily="34" charset="0"/>
                <a:cs typeface="Amazon Ember" panose="020B0603020204020204" pitchFamily="34" charset="0"/>
              </a:rPr>
              <a:t>Container-management as a service</a:t>
            </a:r>
          </a:p>
        </p:txBody>
      </p:sp>
      <p:sp>
        <p:nvSpPr>
          <p:cNvPr id="9" name="Rectangle 8">
            <a:extLst>
              <a:ext uri="{FF2B5EF4-FFF2-40B4-BE49-F238E27FC236}">
                <a16:creationId xmlns:a16="http://schemas.microsoft.com/office/drawing/2014/main" id="{E9B70051-232B-4B27-A57C-381997ABAA1D}"/>
              </a:ext>
            </a:extLst>
          </p:cNvPr>
          <p:cNvSpPr/>
          <p:nvPr/>
        </p:nvSpPr>
        <p:spPr bwMode="auto">
          <a:xfrm>
            <a:off x="2643415" y="5809766"/>
            <a:ext cx="2912837" cy="880629"/>
          </a:xfrm>
          <a:prstGeom prst="rect">
            <a:avLst/>
          </a:prstGeom>
          <a:ln w="254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2000" dirty="0">
                <a:latin typeface="Amazon Ember" panose="020B0603020204020204" pitchFamily="34" charset="0"/>
                <a:ea typeface="Amazon Ember" panose="020B0603020204020204" pitchFamily="34" charset="0"/>
                <a:cs typeface="Amazon Ember" panose="020B0603020204020204" pitchFamily="34" charset="0"/>
              </a:rPr>
              <a:t>EC2</a:t>
            </a:r>
          </a:p>
          <a:p>
            <a:pPr algn="ctr"/>
            <a:r>
              <a:rPr lang="en-US" sz="1301" dirty="0">
                <a:latin typeface="Amazon Ember" panose="020B0603020204020204" pitchFamily="34" charset="0"/>
                <a:ea typeface="Amazon Ember" panose="020B0603020204020204" pitchFamily="34" charset="0"/>
                <a:cs typeface="Amazon Ember" panose="020B0603020204020204" pitchFamily="34" charset="0"/>
              </a:rPr>
              <a:t>Infrastructure-as-a-Service</a:t>
            </a:r>
          </a:p>
        </p:txBody>
      </p:sp>
      <p:sp>
        <p:nvSpPr>
          <p:cNvPr id="10" name="Left-Right Arrow 21">
            <a:extLst>
              <a:ext uri="{FF2B5EF4-FFF2-40B4-BE49-F238E27FC236}">
                <a16:creationId xmlns:a16="http://schemas.microsoft.com/office/drawing/2014/main" id="{1E40C5D3-2A96-47AE-B9BF-230EB39A49D9}"/>
              </a:ext>
            </a:extLst>
          </p:cNvPr>
          <p:cNvSpPr/>
          <p:nvPr/>
        </p:nvSpPr>
        <p:spPr bwMode="auto">
          <a:xfrm rot="16200000">
            <a:off x="-1377487" y="3870883"/>
            <a:ext cx="5325802" cy="945034"/>
          </a:xfrm>
          <a:prstGeom prst="leftRightArrow">
            <a:avLst/>
          </a:prstGeom>
          <a:solidFill>
            <a:schemeClr val="accent4">
              <a:alpha val="2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solidFill>
                <a:schemeClr val="tx1"/>
              </a:solidFill>
              <a:ea typeface="Segoe UI" pitchFamily="34" charset="0"/>
              <a:cs typeface="Segoe UI" pitchFamily="34" charset="0"/>
            </a:endParaRPr>
          </a:p>
        </p:txBody>
      </p:sp>
      <p:sp>
        <p:nvSpPr>
          <p:cNvPr id="11" name="Rectangle 10">
            <a:extLst>
              <a:ext uri="{FF2B5EF4-FFF2-40B4-BE49-F238E27FC236}">
                <a16:creationId xmlns:a16="http://schemas.microsoft.com/office/drawing/2014/main" id="{0FBB8D25-98C4-48A0-8846-D6C79990663B}"/>
              </a:ext>
            </a:extLst>
          </p:cNvPr>
          <p:cNvSpPr/>
          <p:nvPr/>
        </p:nvSpPr>
        <p:spPr>
          <a:xfrm>
            <a:off x="577881" y="1802758"/>
            <a:ext cx="1415066" cy="292516"/>
          </a:xfrm>
          <a:prstGeom prst="rect">
            <a:avLst/>
          </a:prstGeom>
        </p:spPr>
        <p:txBody>
          <a:bodyPr wrap="none">
            <a:spAutoFit/>
          </a:bodyPr>
          <a:lstStyle/>
          <a:p>
            <a:pPr algn="ctr"/>
            <a:r>
              <a:rPr lang="en-US" sz="1301" dirty="0">
                <a:latin typeface="Amazon Ember" panose="020B0603020204020204" pitchFamily="34" charset="0"/>
                <a:ea typeface="Amazon Ember" panose="020B0603020204020204" pitchFamily="34" charset="0"/>
                <a:cs typeface="Amazon Ember" panose="020B0603020204020204" pitchFamily="34" charset="0"/>
              </a:rPr>
              <a:t>More opinionated</a:t>
            </a:r>
          </a:p>
        </p:txBody>
      </p:sp>
      <p:sp>
        <p:nvSpPr>
          <p:cNvPr id="12" name="Rectangle 11">
            <a:extLst>
              <a:ext uri="{FF2B5EF4-FFF2-40B4-BE49-F238E27FC236}">
                <a16:creationId xmlns:a16="http://schemas.microsoft.com/office/drawing/2014/main" id="{D5905BAB-1487-4488-92E1-4B813F54DDE3}"/>
              </a:ext>
            </a:extLst>
          </p:cNvPr>
          <p:cNvSpPr/>
          <p:nvPr/>
        </p:nvSpPr>
        <p:spPr>
          <a:xfrm>
            <a:off x="620071" y="6589395"/>
            <a:ext cx="1330685" cy="292516"/>
          </a:xfrm>
          <a:prstGeom prst="rect">
            <a:avLst/>
          </a:prstGeom>
        </p:spPr>
        <p:txBody>
          <a:bodyPr wrap="none">
            <a:spAutoFit/>
          </a:bodyPr>
          <a:lstStyle/>
          <a:p>
            <a:pPr algn="ctr"/>
            <a:r>
              <a:rPr lang="en-US" sz="1301" dirty="0">
                <a:latin typeface="Amazon Ember" panose="020B0603020204020204" pitchFamily="34" charset="0"/>
                <a:ea typeface="Amazon Ember" panose="020B0603020204020204" pitchFamily="34" charset="0"/>
                <a:cs typeface="Amazon Ember" panose="020B0603020204020204" pitchFamily="34" charset="0"/>
              </a:rPr>
              <a:t>Less opinionated</a:t>
            </a:r>
          </a:p>
        </p:txBody>
      </p:sp>
      <p:sp>
        <p:nvSpPr>
          <p:cNvPr id="15" name="Rectangle 14">
            <a:extLst>
              <a:ext uri="{FF2B5EF4-FFF2-40B4-BE49-F238E27FC236}">
                <a16:creationId xmlns:a16="http://schemas.microsoft.com/office/drawing/2014/main" id="{AB9FE561-1551-4BF1-B29C-47FCD524FB23}"/>
              </a:ext>
            </a:extLst>
          </p:cNvPr>
          <p:cNvSpPr/>
          <p:nvPr/>
        </p:nvSpPr>
        <p:spPr>
          <a:xfrm>
            <a:off x="6256348" y="1516526"/>
            <a:ext cx="1660455" cy="400110"/>
          </a:xfrm>
          <a:prstGeom prst="rect">
            <a:avLst/>
          </a:prstGeom>
        </p:spPr>
        <p:txBody>
          <a:bodyPr wrap="none">
            <a:spAutoFit/>
          </a:bodyPr>
          <a:lstStyle/>
          <a:p>
            <a:r>
              <a:rPr lang="en-US" sz="2000" dirty="0">
                <a:latin typeface="Amazon Ember" panose="020B0603020204020204" pitchFamily="34" charset="0"/>
                <a:ea typeface="Amazon Ember" panose="020B0603020204020204" pitchFamily="34" charset="0"/>
                <a:cs typeface="Amazon Ember" panose="020B0603020204020204" pitchFamily="34" charset="0"/>
              </a:rPr>
              <a:t>AWS manages</a:t>
            </a:r>
          </a:p>
        </p:txBody>
      </p:sp>
      <p:sp>
        <p:nvSpPr>
          <p:cNvPr id="16" name="Rectangle 15">
            <a:extLst>
              <a:ext uri="{FF2B5EF4-FFF2-40B4-BE49-F238E27FC236}">
                <a16:creationId xmlns:a16="http://schemas.microsoft.com/office/drawing/2014/main" id="{84308F16-F41F-4B01-B3AD-1253F22D867E}"/>
              </a:ext>
            </a:extLst>
          </p:cNvPr>
          <p:cNvSpPr/>
          <p:nvPr/>
        </p:nvSpPr>
        <p:spPr>
          <a:xfrm>
            <a:off x="10246848" y="1516526"/>
            <a:ext cx="2187330" cy="400110"/>
          </a:xfrm>
          <a:prstGeom prst="rect">
            <a:avLst/>
          </a:prstGeom>
        </p:spPr>
        <p:txBody>
          <a:bodyPr wrap="none">
            <a:spAutoFit/>
          </a:bodyPr>
          <a:lstStyle/>
          <a:p>
            <a:r>
              <a:rPr lang="en-US" sz="2000" dirty="0">
                <a:latin typeface="Amazon Ember" panose="020B0603020204020204" pitchFamily="34" charset="0"/>
                <a:ea typeface="Amazon Ember" panose="020B0603020204020204" pitchFamily="34" charset="0"/>
                <a:cs typeface="Amazon Ember" panose="020B0603020204020204" pitchFamily="34" charset="0"/>
              </a:rPr>
              <a:t>Customer manages</a:t>
            </a:r>
          </a:p>
        </p:txBody>
      </p:sp>
      <p:sp>
        <p:nvSpPr>
          <p:cNvPr id="17" name="Rectangle 16">
            <a:extLst>
              <a:ext uri="{FF2B5EF4-FFF2-40B4-BE49-F238E27FC236}">
                <a16:creationId xmlns:a16="http://schemas.microsoft.com/office/drawing/2014/main" id="{43D5C726-B775-46E2-95E7-50732DD4F5B9}"/>
              </a:ext>
            </a:extLst>
          </p:cNvPr>
          <p:cNvSpPr/>
          <p:nvPr/>
        </p:nvSpPr>
        <p:spPr>
          <a:xfrm>
            <a:off x="6256347" y="2150771"/>
            <a:ext cx="3776653" cy="893578"/>
          </a:xfrm>
          <a:prstGeom prst="rect">
            <a:avLst/>
          </a:prstGeom>
        </p:spPr>
        <p:txBody>
          <a:bodyPr wrap="square">
            <a:spAutoFit/>
          </a:bodyPr>
          <a:lstStyle/>
          <a:p>
            <a:pPr marL="171450" indent="-171450">
              <a:lnSpc>
                <a:spcPct val="90000"/>
              </a:lnSpc>
              <a:spcBef>
                <a:spcPts val="101"/>
              </a:spcBef>
              <a:buFont typeface="Arial" panose="020B0604020202020204" pitchFamily="34" charset="0"/>
              <a:buChar char="•"/>
            </a:pPr>
            <a:r>
              <a:rPr lang="en-US" sz="1400" dirty="0">
                <a:latin typeface="Amazon Ember" panose="020B0603020204020204" pitchFamily="34" charset="0"/>
                <a:ea typeface="Amazon Ember" panose="020B0603020204020204" pitchFamily="34" charset="0"/>
                <a:cs typeface="Amazon Ember" panose="020B0603020204020204" pitchFamily="34" charset="0"/>
              </a:rPr>
              <a:t>Data source integrations</a:t>
            </a:r>
          </a:p>
          <a:p>
            <a:pPr marL="171450" indent="-171450">
              <a:lnSpc>
                <a:spcPct val="90000"/>
              </a:lnSpc>
              <a:spcBef>
                <a:spcPts val="101"/>
              </a:spcBef>
              <a:buFont typeface="Arial" panose="020B0604020202020204" pitchFamily="34" charset="0"/>
              <a:buChar char="•"/>
            </a:pPr>
            <a:r>
              <a:rPr lang="en-US" sz="1400" dirty="0">
                <a:latin typeface="Amazon Ember" panose="020B0603020204020204" pitchFamily="34" charset="0"/>
                <a:ea typeface="Amazon Ember" panose="020B0603020204020204" pitchFamily="34" charset="0"/>
                <a:cs typeface="Amazon Ember" panose="020B0603020204020204" pitchFamily="34" charset="0"/>
              </a:rPr>
              <a:t>Physical hardware, software, networking, </a:t>
            </a:r>
            <a:br>
              <a:rPr lang="en-US" sz="1400" dirty="0">
                <a:latin typeface="Amazon Ember" panose="020B0603020204020204" pitchFamily="34" charset="0"/>
                <a:ea typeface="Amazon Ember" panose="020B0603020204020204" pitchFamily="34" charset="0"/>
                <a:cs typeface="Amazon Ember" panose="020B0603020204020204" pitchFamily="34" charset="0"/>
              </a:rPr>
            </a:br>
            <a:r>
              <a:rPr lang="en-US" sz="1400" dirty="0">
                <a:latin typeface="Amazon Ember" panose="020B0603020204020204" pitchFamily="34" charset="0"/>
                <a:ea typeface="Amazon Ember" panose="020B0603020204020204" pitchFamily="34" charset="0"/>
                <a:cs typeface="Amazon Ember" panose="020B0603020204020204" pitchFamily="34" charset="0"/>
              </a:rPr>
              <a:t>and facilities</a:t>
            </a:r>
          </a:p>
          <a:p>
            <a:pPr marL="171450" indent="-171450">
              <a:lnSpc>
                <a:spcPct val="90000"/>
              </a:lnSpc>
              <a:spcBef>
                <a:spcPts val="101"/>
              </a:spcBef>
              <a:buFont typeface="Arial" panose="020B0604020202020204" pitchFamily="34" charset="0"/>
              <a:buChar char="•"/>
            </a:pPr>
            <a:r>
              <a:rPr lang="en-US" sz="1400" dirty="0">
                <a:latin typeface="Amazon Ember" panose="020B0603020204020204" pitchFamily="34" charset="0"/>
                <a:ea typeface="Amazon Ember" panose="020B0603020204020204" pitchFamily="34" charset="0"/>
                <a:cs typeface="Amazon Ember" panose="020B0603020204020204" pitchFamily="34" charset="0"/>
              </a:rPr>
              <a:t>Provisioning</a:t>
            </a:r>
          </a:p>
        </p:txBody>
      </p:sp>
      <p:sp>
        <p:nvSpPr>
          <p:cNvPr id="18" name="Rectangle 17">
            <a:extLst>
              <a:ext uri="{FF2B5EF4-FFF2-40B4-BE49-F238E27FC236}">
                <a16:creationId xmlns:a16="http://schemas.microsoft.com/office/drawing/2014/main" id="{6BDBA572-FF67-4934-9520-62799B637C10}"/>
              </a:ext>
            </a:extLst>
          </p:cNvPr>
          <p:cNvSpPr/>
          <p:nvPr/>
        </p:nvSpPr>
        <p:spPr>
          <a:xfrm>
            <a:off x="10246846" y="2150770"/>
            <a:ext cx="1577868" cy="286232"/>
          </a:xfrm>
          <a:prstGeom prst="rect">
            <a:avLst/>
          </a:prstGeom>
        </p:spPr>
        <p:txBody>
          <a:bodyPr wrap="none">
            <a:spAutoFit/>
          </a:bodyPr>
          <a:lstStyle/>
          <a:p>
            <a:pPr marL="171450" indent="-171450">
              <a:lnSpc>
                <a:spcPct val="90000"/>
              </a:lnSpc>
              <a:spcBef>
                <a:spcPts val="101"/>
              </a:spcBef>
              <a:buFont typeface="Arial" panose="020B0604020202020204" pitchFamily="34" charset="0"/>
              <a:buChar char="•"/>
            </a:pPr>
            <a:r>
              <a:rPr lang="en-US" sz="1400" dirty="0">
                <a:latin typeface="Amazon Ember" panose="020B0603020204020204" pitchFamily="34" charset="0"/>
                <a:ea typeface="Amazon Ember" panose="020B0603020204020204" pitchFamily="34" charset="0"/>
                <a:cs typeface="Amazon Ember" panose="020B0603020204020204" pitchFamily="34" charset="0"/>
              </a:rPr>
              <a:t>Application code</a:t>
            </a:r>
          </a:p>
        </p:txBody>
      </p:sp>
      <p:sp>
        <p:nvSpPr>
          <p:cNvPr id="19" name="Rectangle 18">
            <a:extLst>
              <a:ext uri="{FF2B5EF4-FFF2-40B4-BE49-F238E27FC236}">
                <a16:creationId xmlns:a16="http://schemas.microsoft.com/office/drawing/2014/main" id="{CC45A2E9-0F1C-4384-B8D1-24C820BF0197}"/>
              </a:ext>
            </a:extLst>
          </p:cNvPr>
          <p:cNvSpPr/>
          <p:nvPr/>
        </p:nvSpPr>
        <p:spPr>
          <a:xfrm>
            <a:off x="6256347" y="3318981"/>
            <a:ext cx="3573453" cy="1100301"/>
          </a:xfrm>
          <a:prstGeom prst="rect">
            <a:avLst/>
          </a:prstGeom>
        </p:spPr>
        <p:txBody>
          <a:bodyPr wrap="square">
            <a:spAutoFit/>
          </a:bodyPr>
          <a:lstStyle/>
          <a:p>
            <a:pPr marL="171450" indent="-171450">
              <a:lnSpc>
                <a:spcPct val="90000"/>
              </a:lnSpc>
              <a:spcBef>
                <a:spcPts val="101"/>
              </a:spcBef>
              <a:buFont typeface="Arial" panose="020B0604020202020204" pitchFamily="34" charset="0"/>
              <a:buChar char="•"/>
            </a:pPr>
            <a:r>
              <a:rPr lang="en-US" sz="1400" dirty="0">
                <a:latin typeface="Amazon Ember" panose="020B0603020204020204" pitchFamily="34" charset="0"/>
                <a:ea typeface="Amazon Ember" panose="020B0603020204020204" pitchFamily="34" charset="0"/>
                <a:cs typeface="Amazon Ember" panose="020B0603020204020204" pitchFamily="34" charset="0"/>
              </a:rPr>
              <a:t>Container orchestration, provisioning</a:t>
            </a:r>
          </a:p>
          <a:p>
            <a:pPr marL="171450" indent="-171450">
              <a:lnSpc>
                <a:spcPct val="90000"/>
              </a:lnSpc>
              <a:spcBef>
                <a:spcPts val="101"/>
              </a:spcBef>
              <a:buFont typeface="Arial" panose="020B0604020202020204" pitchFamily="34" charset="0"/>
              <a:buChar char="•"/>
            </a:pPr>
            <a:r>
              <a:rPr lang="en-US" sz="1400" dirty="0">
                <a:latin typeface="Amazon Ember" panose="020B0603020204020204" pitchFamily="34" charset="0"/>
                <a:ea typeface="Amazon Ember" panose="020B0603020204020204" pitchFamily="34" charset="0"/>
                <a:cs typeface="Amazon Ember" panose="020B0603020204020204" pitchFamily="34" charset="0"/>
              </a:rPr>
              <a:t>Cluster scaling</a:t>
            </a:r>
          </a:p>
          <a:p>
            <a:pPr marL="171450" indent="-171450">
              <a:lnSpc>
                <a:spcPct val="90000"/>
              </a:lnSpc>
              <a:spcBef>
                <a:spcPts val="101"/>
              </a:spcBef>
              <a:buFont typeface="Arial" panose="020B0604020202020204" pitchFamily="34" charset="0"/>
              <a:buChar char="•"/>
            </a:pPr>
            <a:r>
              <a:rPr lang="en-US" sz="1400" dirty="0">
                <a:latin typeface="Amazon Ember" panose="020B0603020204020204" pitchFamily="34" charset="0"/>
                <a:ea typeface="Amazon Ember" panose="020B0603020204020204" pitchFamily="34" charset="0"/>
                <a:cs typeface="Amazon Ember" panose="020B0603020204020204" pitchFamily="34" charset="0"/>
              </a:rPr>
              <a:t>Physical hardware, host OS/kernel, networking, and facilities</a:t>
            </a:r>
          </a:p>
          <a:p>
            <a:pPr marL="171450" indent="-171450">
              <a:lnSpc>
                <a:spcPct val="90000"/>
              </a:lnSpc>
              <a:spcBef>
                <a:spcPts val="101"/>
              </a:spcBef>
              <a:buFont typeface="Arial" panose="020B0604020202020204" pitchFamily="34" charset="0"/>
              <a:buChar char="•"/>
            </a:pPr>
            <a:endParaRPr lang="en-US" sz="1400"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20" name="Rectangle 19">
            <a:extLst>
              <a:ext uri="{FF2B5EF4-FFF2-40B4-BE49-F238E27FC236}">
                <a16:creationId xmlns:a16="http://schemas.microsoft.com/office/drawing/2014/main" id="{C2569023-7D42-488A-B322-EFAEBE2C3288}"/>
              </a:ext>
            </a:extLst>
          </p:cNvPr>
          <p:cNvSpPr/>
          <p:nvPr/>
        </p:nvSpPr>
        <p:spPr>
          <a:xfrm>
            <a:off x="10246849" y="3318980"/>
            <a:ext cx="4272258" cy="893578"/>
          </a:xfrm>
          <a:prstGeom prst="rect">
            <a:avLst/>
          </a:prstGeom>
        </p:spPr>
        <p:txBody>
          <a:bodyPr wrap="square">
            <a:spAutoFit/>
          </a:bodyPr>
          <a:lstStyle/>
          <a:p>
            <a:pPr marL="171450" indent="-171450">
              <a:lnSpc>
                <a:spcPct val="90000"/>
              </a:lnSpc>
              <a:spcBef>
                <a:spcPts val="101"/>
              </a:spcBef>
              <a:buFont typeface="Arial" panose="020B0604020202020204" pitchFamily="34" charset="0"/>
              <a:buChar char="•"/>
            </a:pPr>
            <a:r>
              <a:rPr lang="en-US" sz="1400" dirty="0">
                <a:latin typeface="Amazon Ember" panose="020B0603020204020204" pitchFamily="34" charset="0"/>
                <a:ea typeface="Amazon Ember" panose="020B0603020204020204" pitchFamily="34" charset="0"/>
                <a:cs typeface="Amazon Ember" panose="020B0603020204020204" pitchFamily="34" charset="0"/>
              </a:rPr>
              <a:t>Application code</a:t>
            </a:r>
          </a:p>
          <a:p>
            <a:pPr marL="171450" indent="-171450">
              <a:lnSpc>
                <a:spcPct val="90000"/>
              </a:lnSpc>
              <a:spcBef>
                <a:spcPts val="101"/>
              </a:spcBef>
              <a:buFont typeface="Arial" panose="020B0604020202020204" pitchFamily="34" charset="0"/>
              <a:buChar char="•"/>
            </a:pPr>
            <a:r>
              <a:rPr lang="en-US" sz="1400" dirty="0">
                <a:latin typeface="Amazon Ember" panose="020B0603020204020204" pitchFamily="34" charset="0"/>
                <a:ea typeface="Amazon Ember" panose="020B0603020204020204" pitchFamily="34" charset="0"/>
                <a:cs typeface="Amazon Ember" panose="020B0603020204020204" pitchFamily="34" charset="0"/>
              </a:rPr>
              <a:t>Data source integrations</a:t>
            </a:r>
          </a:p>
          <a:p>
            <a:pPr marL="171450" indent="-171450">
              <a:lnSpc>
                <a:spcPct val="90000"/>
              </a:lnSpc>
              <a:spcBef>
                <a:spcPts val="101"/>
              </a:spcBef>
              <a:buFont typeface="Arial" panose="020B0604020202020204" pitchFamily="34" charset="0"/>
              <a:buChar char="•"/>
            </a:pPr>
            <a:r>
              <a:rPr lang="en-US" sz="1400" dirty="0">
                <a:latin typeface="Amazon Ember" panose="020B0603020204020204" pitchFamily="34" charset="0"/>
                <a:ea typeface="Amazon Ember" panose="020B0603020204020204" pitchFamily="34" charset="0"/>
                <a:cs typeface="Amazon Ember" panose="020B0603020204020204" pitchFamily="34" charset="0"/>
              </a:rPr>
              <a:t>Security config and updates, network config, management tasks</a:t>
            </a:r>
          </a:p>
        </p:txBody>
      </p:sp>
      <p:sp>
        <p:nvSpPr>
          <p:cNvPr id="21" name="Rectangle 20">
            <a:extLst>
              <a:ext uri="{FF2B5EF4-FFF2-40B4-BE49-F238E27FC236}">
                <a16:creationId xmlns:a16="http://schemas.microsoft.com/office/drawing/2014/main" id="{11A569BD-1387-4F52-BB91-517AF976A671}"/>
              </a:ext>
            </a:extLst>
          </p:cNvPr>
          <p:cNvSpPr/>
          <p:nvPr/>
        </p:nvSpPr>
        <p:spPr>
          <a:xfrm>
            <a:off x="6256346" y="4487191"/>
            <a:ext cx="3440834" cy="686855"/>
          </a:xfrm>
          <a:prstGeom prst="rect">
            <a:avLst/>
          </a:prstGeom>
        </p:spPr>
        <p:txBody>
          <a:bodyPr wrap="square">
            <a:spAutoFit/>
          </a:bodyPr>
          <a:lstStyle/>
          <a:p>
            <a:pPr marL="171450" indent="-171450">
              <a:lnSpc>
                <a:spcPct val="90000"/>
              </a:lnSpc>
              <a:spcBef>
                <a:spcPts val="101"/>
              </a:spcBef>
              <a:buFont typeface="Arial" panose="020B0604020202020204" pitchFamily="34" charset="0"/>
              <a:buChar char="•"/>
            </a:pPr>
            <a:r>
              <a:rPr lang="en-US" sz="1400" dirty="0">
                <a:latin typeface="Amazon Ember" panose="020B0603020204020204" pitchFamily="34" charset="0"/>
                <a:ea typeface="Amazon Ember" panose="020B0603020204020204" pitchFamily="34" charset="0"/>
                <a:cs typeface="Amazon Ember" panose="020B0603020204020204" pitchFamily="34" charset="0"/>
              </a:rPr>
              <a:t>Container orchestration control plane</a:t>
            </a:r>
          </a:p>
          <a:p>
            <a:pPr marL="171450" indent="-171450">
              <a:lnSpc>
                <a:spcPct val="90000"/>
              </a:lnSpc>
              <a:spcBef>
                <a:spcPts val="101"/>
              </a:spcBef>
              <a:buFont typeface="Arial" panose="020B0604020202020204" pitchFamily="34" charset="0"/>
              <a:buChar char="•"/>
            </a:pPr>
            <a:r>
              <a:rPr lang="en-US" sz="1400" dirty="0">
                <a:latin typeface="Amazon Ember" panose="020B0603020204020204" pitchFamily="34" charset="0"/>
                <a:ea typeface="Amazon Ember" panose="020B0603020204020204" pitchFamily="34" charset="0"/>
                <a:cs typeface="Amazon Ember" panose="020B0603020204020204" pitchFamily="34" charset="0"/>
              </a:rPr>
              <a:t>Physical hardware software, networking, and facilities</a:t>
            </a:r>
          </a:p>
        </p:txBody>
      </p:sp>
      <p:sp>
        <p:nvSpPr>
          <p:cNvPr id="22" name="Rectangle 21">
            <a:extLst>
              <a:ext uri="{FF2B5EF4-FFF2-40B4-BE49-F238E27FC236}">
                <a16:creationId xmlns:a16="http://schemas.microsoft.com/office/drawing/2014/main" id="{9C10FE6C-A9A0-4E24-8130-ECB5F486EF77}"/>
              </a:ext>
            </a:extLst>
          </p:cNvPr>
          <p:cNvSpPr/>
          <p:nvPr/>
        </p:nvSpPr>
        <p:spPr>
          <a:xfrm>
            <a:off x="10246847" y="4487190"/>
            <a:ext cx="3994086" cy="1100301"/>
          </a:xfrm>
          <a:prstGeom prst="rect">
            <a:avLst/>
          </a:prstGeom>
        </p:spPr>
        <p:txBody>
          <a:bodyPr wrap="square">
            <a:spAutoFit/>
          </a:bodyPr>
          <a:lstStyle/>
          <a:p>
            <a:pPr marL="171450" indent="-171450">
              <a:lnSpc>
                <a:spcPct val="90000"/>
              </a:lnSpc>
              <a:spcBef>
                <a:spcPts val="101"/>
              </a:spcBef>
              <a:buFont typeface="Arial" panose="020B0604020202020204" pitchFamily="34" charset="0"/>
              <a:buChar char="•"/>
            </a:pPr>
            <a:r>
              <a:rPr lang="en-US" sz="1400" dirty="0">
                <a:latin typeface="Amazon Ember" panose="020B0603020204020204" pitchFamily="34" charset="0"/>
                <a:ea typeface="Amazon Ember" panose="020B0603020204020204" pitchFamily="34" charset="0"/>
                <a:cs typeface="Amazon Ember" panose="020B0603020204020204" pitchFamily="34" charset="0"/>
              </a:rPr>
              <a:t>Application code</a:t>
            </a:r>
          </a:p>
          <a:p>
            <a:pPr marL="171450" indent="-171450">
              <a:lnSpc>
                <a:spcPct val="90000"/>
              </a:lnSpc>
              <a:spcBef>
                <a:spcPts val="101"/>
              </a:spcBef>
              <a:buFont typeface="Arial" panose="020B0604020202020204" pitchFamily="34" charset="0"/>
              <a:buChar char="•"/>
            </a:pPr>
            <a:r>
              <a:rPr lang="en-US" sz="1400" dirty="0">
                <a:latin typeface="Amazon Ember" panose="020B0603020204020204" pitchFamily="34" charset="0"/>
                <a:ea typeface="Amazon Ember" panose="020B0603020204020204" pitchFamily="34" charset="0"/>
                <a:cs typeface="Amazon Ember" panose="020B0603020204020204" pitchFamily="34" charset="0"/>
              </a:rPr>
              <a:t>Data source integrations</a:t>
            </a:r>
          </a:p>
          <a:p>
            <a:pPr marL="171450" indent="-171450">
              <a:lnSpc>
                <a:spcPct val="90000"/>
              </a:lnSpc>
              <a:spcBef>
                <a:spcPts val="101"/>
              </a:spcBef>
              <a:buFont typeface="Arial" panose="020B0604020202020204" pitchFamily="34" charset="0"/>
              <a:buChar char="•"/>
            </a:pPr>
            <a:r>
              <a:rPr lang="en-US" sz="1400" dirty="0">
                <a:latin typeface="Amazon Ember" panose="020B0603020204020204" pitchFamily="34" charset="0"/>
                <a:ea typeface="Amazon Ember" panose="020B0603020204020204" pitchFamily="34" charset="0"/>
                <a:cs typeface="Amazon Ember" panose="020B0603020204020204" pitchFamily="34" charset="0"/>
              </a:rPr>
              <a:t>Work clusters</a:t>
            </a:r>
          </a:p>
          <a:p>
            <a:pPr marL="171450" indent="-171450">
              <a:lnSpc>
                <a:spcPct val="90000"/>
              </a:lnSpc>
              <a:spcBef>
                <a:spcPts val="101"/>
              </a:spcBef>
              <a:buFont typeface="Arial" panose="020B0604020202020204" pitchFamily="34" charset="0"/>
              <a:buChar char="•"/>
            </a:pPr>
            <a:r>
              <a:rPr lang="en-US" sz="1400" dirty="0">
                <a:latin typeface="Amazon Ember" panose="020B0603020204020204" pitchFamily="34" charset="0"/>
                <a:ea typeface="Amazon Ember" panose="020B0603020204020204" pitchFamily="34" charset="0"/>
                <a:cs typeface="Amazon Ember" panose="020B0603020204020204" pitchFamily="34" charset="0"/>
              </a:rPr>
              <a:t>Security config and updates, network config, firewall, management tasks</a:t>
            </a:r>
          </a:p>
        </p:txBody>
      </p:sp>
      <p:sp>
        <p:nvSpPr>
          <p:cNvPr id="23" name="Rectangle 22">
            <a:extLst>
              <a:ext uri="{FF2B5EF4-FFF2-40B4-BE49-F238E27FC236}">
                <a16:creationId xmlns:a16="http://schemas.microsoft.com/office/drawing/2014/main" id="{8706F799-49A0-4998-B7A0-9097719BE2CF}"/>
              </a:ext>
            </a:extLst>
          </p:cNvPr>
          <p:cNvSpPr/>
          <p:nvPr/>
        </p:nvSpPr>
        <p:spPr>
          <a:xfrm>
            <a:off x="6256348" y="5809765"/>
            <a:ext cx="2912837" cy="480131"/>
          </a:xfrm>
          <a:prstGeom prst="rect">
            <a:avLst/>
          </a:prstGeom>
        </p:spPr>
        <p:txBody>
          <a:bodyPr wrap="square">
            <a:spAutoFit/>
          </a:bodyPr>
          <a:lstStyle/>
          <a:p>
            <a:pPr marL="171450" indent="-171450">
              <a:lnSpc>
                <a:spcPct val="90000"/>
              </a:lnSpc>
              <a:spcBef>
                <a:spcPts val="101"/>
              </a:spcBef>
              <a:buFont typeface="Arial" panose="020B0604020202020204" pitchFamily="34" charset="0"/>
              <a:buChar char="•"/>
            </a:pPr>
            <a:r>
              <a:rPr lang="en-US" sz="1400" dirty="0">
                <a:latin typeface="Amazon Ember" panose="020B0603020204020204" pitchFamily="34" charset="0"/>
                <a:ea typeface="Amazon Ember" panose="020B0603020204020204" pitchFamily="34" charset="0"/>
                <a:cs typeface="Amazon Ember" panose="020B0603020204020204" pitchFamily="34" charset="0"/>
              </a:rPr>
              <a:t>Physical hardware software, networking, and facilities</a:t>
            </a:r>
          </a:p>
        </p:txBody>
      </p:sp>
      <p:sp>
        <p:nvSpPr>
          <p:cNvPr id="24" name="Rectangle 23">
            <a:extLst>
              <a:ext uri="{FF2B5EF4-FFF2-40B4-BE49-F238E27FC236}">
                <a16:creationId xmlns:a16="http://schemas.microsoft.com/office/drawing/2014/main" id="{1ACC95E9-5252-4BDE-B9BF-EEB943592BD7}"/>
              </a:ext>
            </a:extLst>
          </p:cNvPr>
          <p:cNvSpPr/>
          <p:nvPr/>
        </p:nvSpPr>
        <p:spPr>
          <a:xfrm>
            <a:off x="10246847" y="5809765"/>
            <a:ext cx="3994086" cy="1500924"/>
          </a:xfrm>
          <a:prstGeom prst="rect">
            <a:avLst/>
          </a:prstGeom>
        </p:spPr>
        <p:txBody>
          <a:bodyPr wrap="square">
            <a:spAutoFit/>
          </a:bodyPr>
          <a:lstStyle/>
          <a:p>
            <a:pPr marL="171450" indent="-171450">
              <a:lnSpc>
                <a:spcPct val="90000"/>
              </a:lnSpc>
              <a:spcBef>
                <a:spcPts val="101"/>
              </a:spcBef>
              <a:buFont typeface="Arial" panose="020B0604020202020204" pitchFamily="34" charset="0"/>
              <a:buChar char="•"/>
            </a:pPr>
            <a:r>
              <a:rPr lang="en-US" sz="1400" dirty="0">
                <a:latin typeface="Amazon Ember" panose="020B0603020204020204" pitchFamily="34" charset="0"/>
                <a:ea typeface="Amazon Ember" panose="020B0603020204020204" pitchFamily="34" charset="0"/>
                <a:cs typeface="Amazon Ember" panose="020B0603020204020204" pitchFamily="34" charset="0"/>
              </a:rPr>
              <a:t>Application code</a:t>
            </a:r>
          </a:p>
          <a:p>
            <a:pPr marL="171450" indent="-171450">
              <a:lnSpc>
                <a:spcPct val="90000"/>
              </a:lnSpc>
              <a:spcBef>
                <a:spcPts val="101"/>
              </a:spcBef>
              <a:buFont typeface="Arial" panose="020B0604020202020204" pitchFamily="34" charset="0"/>
              <a:buChar char="•"/>
            </a:pPr>
            <a:r>
              <a:rPr lang="en-US" sz="1400" dirty="0">
                <a:latin typeface="Amazon Ember" panose="020B0603020204020204" pitchFamily="34" charset="0"/>
                <a:ea typeface="Amazon Ember" panose="020B0603020204020204" pitchFamily="34" charset="0"/>
                <a:cs typeface="Amazon Ember" panose="020B0603020204020204" pitchFamily="34" charset="0"/>
              </a:rPr>
              <a:t>Data source integrations</a:t>
            </a:r>
          </a:p>
          <a:p>
            <a:pPr marL="171450" indent="-171450">
              <a:lnSpc>
                <a:spcPct val="90000"/>
              </a:lnSpc>
              <a:spcBef>
                <a:spcPts val="101"/>
              </a:spcBef>
              <a:buFont typeface="Arial" panose="020B0604020202020204" pitchFamily="34" charset="0"/>
              <a:buChar char="•"/>
            </a:pPr>
            <a:r>
              <a:rPr lang="en-US" sz="1400" dirty="0">
                <a:latin typeface="Amazon Ember" panose="020B0603020204020204" pitchFamily="34" charset="0"/>
                <a:ea typeface="Amazon Ember" panose="020B0603020204020204" pitchFamily="34" charset="0"/>
                <a:cs typeface="Amazon Ember" panose="020B0603020204020204" pitchFamily="34" charset="0"/>
              </a:rPr>
              <a:t>Scaling</a:t>
            </a:r>
          </a:p>
          <a:p>
            <a:pPr marL="171450" indent="-171450">
              <a:lnSpc>
                <a:spcPct val="90000"/>
              </a:lnSpc>
              <a:spcBef>
                <a:spcPts val="101"/>
              </a:spcBef>
              <a:buFont typeface="Arial" panose="020B0604020202020204" pitchFamily="34" charset="0"/>
              <a:buChar char="•"/>
            </a:pPr>
            <a:r>
              <a:rPr lang="en-US" sz="1400" dirty="0">
                <a:latin typeface="Amazon Ember" panose="020B0603020204020204" pitchFamily="34" charset="0"/>
                <a:ea typeface="Amazon Ember" panose="020B0603020204020204" pitchFamily="34" charset="0"/>
                <a:cs typeface="Amazon Ember" panose="020B0603020204020204" pitchFamily="34" charset="0"/>
              </a:rPr>
              <a:t>Security config and updates, network config, management tasks</a:t>
            </a:r>
          </a:p>
          <a:p>
            <a:pPr marL="171450" indent="-171450">
              <a:lnSpc>
                <a:spcPct val="90000"/>
              </a:lnSpc>
              <a:spcBef>
                <a:spcPts val="101"/>
              </a:spcBef>
              <a:buFont typeface="Arial" panose="020B0604020202020204" pitchFamily="34" charset="0"/>
              <a:buChar char="•"/>
            </a:pPr>
            <a:r>
              <a:rPr lang="en-US" sz="1400" dirty="0">
                <a:latin typeface="Amazon Ember" panose="020B0603020204020204" pitchFamily="34" charset="0"/>
                <a:ea typeface="Amazon Ember" panose="020B0603020204020204" pitchFamily="34" charset="0"/>
                <a:cs typeface="Amazon Ember" panose="020B0603020204020204" pitchFamily="34" charset="0"/>
              </a:rPr>
              <a:t>Provisioning, managing scaling and </a:t>
            </a:r>
            <a:br>
              <a:rPr lang="en-US" sz="1400" dirty="0">
                <a:latin typeface="Amazon Ember" panose="020B0603020204020204" pitchFamily="34" charset="0"/>
                <a:ea typeface="Amazon Ember" panose="020B0603020204020204" pitchFamily="34" charset="0"/>
                <a:cs typeface="Amazon Ember" panose="020B0603020204020204" pitchFamily="34" charset="0"/>
              </a:rPr>
            </a:br>
            <a:r>
              <a:rPr lang="en-US" sz="1400" dirty="0">
                <a:latin typeface="Amazon Ember" panose="020B0603020204020204" pitchFamily="34" charset="0"/>
                <a:ea typeface="Amazon Ember" panose="020B0603020204020204" pitchFamily="34" charset="0"/>
                <a:cs typeface="Amazon Ember" panose="020B0603020204020204" pitchFamily="34" charset="0"/>
              </a:rPr>
              <a:t>patching of servers</a:t>
            </a:r>
          </a:p>
        </p:txBody>
      </p:sp>
      <p:cxnSp>
        <p:nvCxnSpPr>
          <p:cNvPr id="28" name="Straight Connector 27">
            <a:extLst>
              <a:ext uri="{FF2B5EF4-FFF2-40B4-BE49-F238E27FC236}">
                <a16:creationId xmlns:a16="http://schemas.microsoft.com/office/drawing/2014/main" id="{B6CC1BAD-548B-4889-9681-DA952538E2F4}"/>
              </a:ext>
            </a:extLst>
          </p:cNvPr>
          <p:cNvCxnSpPr/>
          <p:nvPr/>
        </p:nvCxnSpPr>
        <p:spPr>
          <a:xfrm>
            <a:off x="6303315" y="1970869"/>
            <a:ext cx="3393866" cy="0"/>
          </a:xfrm>
          <a:prstGeom prst="line">
            <a:avLst/>
          </a:prstGeom>
          <a:ln>
            <a:solidFill>
              <a:schemeClr val="accent5"/>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2E44272-17EE-45B3-A4F4-183088F03F94}"/>
              </a:ext>
            </a:extLst>
          </p:cNvPr>
          <p:cNvCxnSpPr/>
          <p:nvPr/>
        </p:nvCxnSpPr>
        <p:spPr>
          <a:xfrm>
            <a:off x="10284765" y="1970869"/>
            <a:ext cx="3393866" cy="0"/>
          </a:xfrm>
          <a:prstGeom prst="line">
            <a:avLst/>
          </a:prstGeom>
          <a:ln>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23DF1C2-75A8-4196-AE29-F352FBCA65EB}"/>
              </a:ext>
            </a:extLst>
          </p:cNvPr>
          <p:cNvCxnSpPr/>
          <p:nvPr/>
        </p:nvCxnSpPr>
        <p:spPr>
          <a:xfrm>
            <a:off x="2643415" y="3175189"/>
            <a:ext cx="11035218" cy="0"/>
          </a:xfrm>
          <a:prstGeom prst="line">
            <a:avLst/>
          </a:prstGeom>
          <a:ln>
            <a:solidFill>
              <a:schemeClr val="tx1"/>
            </a:solidFill>
            <a:prstDash val="sysDot"/>
            <a:headEnd type="none"/>
            <a:tailEnd type="none"/>
          </a:ln>
        </p:spPr>
        <p:style>
          <a:lnRef idx="1">
            <a:schemeClr val="accent4"/>
          </a:lnRef>
          <a:fillRef idx="0">
            <a:schemeClr val="accent4"/>
          </a:fillRef>
          <a:effectRef idx="0">
            <a:schemeClr val="accent4"/>
          </a:effectRef>
          <a:fontRef idx="minor">
            <a:schemeClr val="tx1"/>
          </a:fontRef>
        </p:style>
      </p:cxnSp>
      <p:cxnSp>
        <p:nvCxnSpPr>
          <p:cNvPr id="32" name="Straight Connector 31">
            <a:extLst>
              <a:ext uri="{FF2B5EF4-FFF2-40B4-BE49-F238E27FC236}">
                <a16:creationId xmlns:a16="http://schemas.microsoft.com/office/drawing/2014/main" id="{B1A9BAA8-04DB-4CA2-9BF5-D033E55F94D0}"/>
              </a:ext>
            </a:extLst>
          </p:cNvPr>
          <p:cNvCxnSpPr/>
          <p:nvPr/>
        </p:nvCxnSpPr>
        <p:spPr>
          <a:xfrm>
            <a:off x="2643415" y="4343398"/>
            <a:ext cx="11035218" cy="0"/>
          </a:xfrm>
          <a:prstGeom prst="line">
            <a:avLst/>
          </a:prstGeom>
          <a:ln>
            <a:solidFill>
              <a:schemeClr val="tx1"/>
            </a:solidFill>
            <a:prstDash val="sysDot"/>
            <a:headEnd type="none"/>
            <a:tailEnd type="none"/>
          </a:ln>
        </p:spPr>
        <p:style>
          <a:lnRef idx="1">
            <a:schemeClr val="accent4"/>
          </a:lnRef>
          <a:fillRef idx="0">
            <a:schemeClr val="accent4"/>
          </a:fillRef>
          <a:effectRef idx="0">
            <a:schemeClr val="accent4"/>
          </a:effectRef>
          <a:fontRef idx="minor">
            <a:schemeClr val="tx1"/>
          </a:fontRef>
        </p:style>
      </p:cxnSp>
      <p:cxnSp>
        <p:nvCxnSpPr>
          <p:cNvPr id="33" name="Straight Connector 32">
            <a:extLst>
              <a:ext uri="{FF2B5EF4-FFF2-40B4-BE49-F238E27FC236}">
                <a16:creationId xmlns:a16="http://schemas.microsoft.com/office/drawing/2014/main" id="{A25E1F65-684A-41E7-BC8D-204156F53EC4}"/>
              </a:ext>
            </a:extLst>
          </p:cNvPr>
          <p:cNvCxnSpPr/>
          <p:nvPr/>
        </p:nvCxnSpPr>
        <p:spPr>
          <a:xfrm>
            <a:off x="2643415" y="5665973"/>
            <a:ext cx="11035218" cy="0"/>
          </a:xfrm>
          <a:prstGeom prst="line">
            <a:avLst/>
          </a:prstGeom>
          <a:ln>
            <a:solidFill>
              <a:schemeClr val="tx1"/>
            </a:solidFill>
            <a:prstDash val="sysDot"/>
            <a:headEnd type="none"/>
            <a:tailEnd type="non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9077398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le 43"/>
          <p:cNvSpPr>
            <a:spLocks noGrp="1"/>
          </p:cNvSpPr>
          <p:nvPr>
            <p:ph type="title"/>
          </p:nvPr>
        </p:nvSpPr>
        <p:spPr/>
        <p:txBody>
          <a:bodyPr/>
          <a:lstStyle/>
          <a:p>
            <a:r>
              <a:rPr lang="en-US" dirty="0"/>
              <a:t>AWS serverless advantage</a:t>
            </a:r>
          </a:p>
        </p:txBody>
      </p:sp>
      <p:grpSp>
        <p:nvGrpSpPr>
          <p:cNvPr id="2" name="Group 1">
            <a:extLst>
              <a:ext uri="{FF2B5EF4-FFF2-40B4-BE49-F238E27FC236}">
                <a16:creationId xmlns:a16="http://schemas.microsoft.com/office/drawing/2014/main" id="{C85ED40B-9666-4313-B1B2-37696BFD449C}"/>
              </a:ext>
            </a:extLst>
          </p:cNvPr>
          <p:cNvGrpSpPr/>
          <p:nvPr/>
        </p:nvGrpSpPr>
        <p:grpSpPr>
          <a:xfrm>
            <a:off x="712054" y="1714572"/>
            <a:ext cx="3440364" cy="3941760"/>
            <a:chOff x="985413" y="1501600"/>
            <a:chExt cx="3440364" cy="3941760"/>
          </a:xfrm>
        </p:grpSpPr>
        <p:cxnSp>
          <p:nvCxnSpPr>
            <p:cNvPr id="17" name="Straight Connector 16">
              <a:extLst>
                <a:ext uri="{FF2B5EF4-FFF2-40B4-BE49-F238E27FC236}">
                  <a16:creationId xmlns:a16="http://schemas.microsoft.com/office/drawing/2014/main" id="{11D5BF83-13DA-4DB5-9EF5-42A78FB0F303}"/>
                </a:ext>
              </a:extLst>
            </p:cNvPr>
            <p:cNvCxnSpPr>
              <a:cxnSpLocks/>
            </p:cNvCxnSpPr>
            <p:nvPr/>
          </p:nvCxnSpPr>
          <p:spPr>
            <a:xfrm flipH="1">
              <a:off x="2271549" y="2846053"/>
              <a:ext cx="868092" cy="0"/>
            </a:xfrm>
            <a:prstGeom prst="line">
              <a:avLst/>
            </a:prstGeom>
            <a:ln w="25400" cap="rnd">
              <a:gradFill flip="none" rotWithShape="1">
                <a:gsLst>
                  <a:gs pos="0">
                    <a:schemeClr val="accent1"/>
                  </a:gs>
                  <a:gs pos="100000">
                    <a:srgbClr val="C00000"/>
                  </a:gs>
                </a:gsLst>
                <a:lin ang="0" scaled="1"/>
                <a:tileRect/>
              </a:gradFill>
              <a:headEnd type="none"/>
              <a:tailEnd type="non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549E7CFB-F413-4D5D-8A0A-E657137EC021}"/>
                </a:ext>
              </a:extLst>
            </p:cNvPr>
            <p:cNvSpPr/>
            <p:nvPr/>
          </p:nvSpPr>
          <p:spPr>
            <a:xfrm>
              <a:off x="985413" y="3605934"/>
              <a:ext cx="3440364" cy="1837426"/>
            </a:xfrm>
            <a:prstGeom prst="rect">
              <a:avLst/>
            </a:prstGeom>
          </p:spPr>
          <p:txBody>
            <a:bodyPr wrap="none">
              <a:spAutoFit/>
            </a:bodyPr>
            <a:lstStyle/>
            <a:p>
              <a:pPr lvl="0" algn="ctr" defTabSz="1097278">
                <a:lnSpc>
                  <a:spcPct val="90000"/>
                </a:lnSpc>
                <a:buSzPct val="90000"/>
              </a:pPr>
              <a:r>
                <a:rPr lang="en-US" sz="1800" dirty="0">
                  <a:latin typeface="+mj-lt"/>
                  <a:ea typeface="Amazon Ember Light" panose="020B0403020204020204" pitchFamily="34" charset="0"/>
                  <a:cs typeface="Amazon Ember Light" panose="020B0403020204020204" pitchFamily="34" charset="0"/>
                </a:rPr>
                <a:t>“What took us just a few days to</a:t>
              </a:r>
              <a:br>
                <a:rPr lang="en-US" sz="1800" dirty="0">
                  <a:latin typeface="+mj-lt"/>
                  <a:ea typeface="Amazon Ember Light" panose="020B0403020204020204" pitchFamily="34" charset="0"/>
                  <a:cs typeface="Amazon Ember Light" panose="020B0403020204020204" pitchFamily="34" charset="0"/>
                </a:rPr>
              </a:br>
              <a:r>
                <a:rPr lang="en-US" sz="1800" dirty="0">
                  <a:latin typeface="+mj-lt"/>
                  <a:ea typeface="Amazon Ember Light" panose="020B0403020204020204" pitchFamily="34" charset="0"/>
                  <a:cs typeface="Amazon Ember Light" panose="020B0403020204020204" pitchFamily="34" charset="0"/>
                </a:rPr>
                <a:t>build using a serverless solution</a:t>
              </a:r>
              <a:br>
                <a:rPr lang="en-US" sz="1800" dirty="0">
                  <a:latin typeface="+mj-lt"/>
                  <a:ea typeface="Amazon Ember Light" panose="020B0403020204020204" pitchFamily="34" charset="0"/>
                  <a:cs typeface="Amazon Ember Light" panose="020B0403020204020204" pitchFamily="34" charset="0"/>
                </a:rPr>
              </a:br>
              <a:r>
                <a:rPr lang="en-US" sz="1800" dirty="0">
                  <a:latin typeface="+mj-lt"/>
                  <a:ea typeface="Amazon Ember Light" panose="020B0403020204020204" pitchFamily="34" charset="0"/>
                  <a:cs typeface="Amazon Ember Light" panose="020B0403020204020204" pitchFamily="34" charset="0"/>
                </a:rPr>
                <a:t>based on AWS Lambda would</a:t>
              </a:r>
              <a:br>
                <a:rPr lang="en-US" sz="1800" dirty="0">
                  <a:latin typeface="+mj-lt"/>
                  <a:ea typeface="Amazon Ember Light" panose="020B0403020204020204" pitchFamily="34" charset="0"/>
                  <a:cs typeface="Amazon Ember Light" panose="020B0403020204020204" pitchFamily="34" charset="0"/>
                </a:rPr>
              </a:br>
              <a:r>
                <a:rPr lang="en-US" sz="1800" dirty="0">
                  <a:latin typeface="+mj-lt"/>
                  <a:ea typeface="Amazon Ember Light" panose="020B0403020204020204" pitchFamily="34" charset="0"/>
                  <a:cs typeface="Amazon Ember Light" panose="020B0403020204020204" pitchFamily="34" charset="0"/>
                </a:rPr>
                <a:t>have taken us six months to</a:t>
              </a:r>
              <a:br>
                <a:rPr lang="en-US" sz="1800" dirty="0">
                  <a:latin typeface="+mj-lt"/>
                  <a:ea typeface="Amazon Ember Light" panose="020B0403020204020204" pitchFamily="34" charset="0"/>
                  <a:cs typeface="Amazon Ember Light" panose="020B0403020204020204" pitchFamily="34" charset="0"/>
                </a:rPr>
              </a:br>
              <a:r>
                <a:rPr lang="en-US" sz="1800" dirty="0">
                  <a:latin typeface="+mj-lt"/>
                  <a:ea typeface="Amazon Ember Light" panose="020B0403020204020204" pitchFamily="34" charset="0"/>
                  <a:cs typeface="Amazon Ember Light" panose="020B0403020204020204" pitchFamily="34" charset="0"/>
                </a:rPr>
                <a:t>build from scratch.”</a:t>
              </a:r>
              <a:br>
                <a:rPr lang="en-US" sz="1800" dirty="0">
                  <a:latin typeface="+mj-lt"/>
                  <a:ea typeface="Amazon Ember Light" panose="020B0403020204020204" pitchFamily="34" charset="0"/>
                  <a:cs typeface="Amazon Ember Light" panose="020B0403020204020204" pitchFamily="34" charset="0"/>
                </a:rPr>
              </a:br>
              <a:r>
                <a:rPr lang="en-US" sz="1800" dirty="0">
                  <a:latin typeface="+mj-lt"/>
                  <a:ea typeface="Amazon Ember Light" panose="020B0403020204020204" pitchFamily="34" charset="0"/>
                  <a:cs typeface="Amazon Ember Light" panose="020B0403020204020204" pitchFamily="34" charset="0"/>
                </a:rPr>
                <a:t>—</a:t>
              </a:r>
              <a:br>
                <a:rPr lang="en-US" sz="1800" dirty="0">
                  <a:latin typeface="+mj-lt"/>
                  <a:ea typeface="Amazon Ember Light" panose="020B0403020204020204" pitchFamily="34" charset="0"/>
                  <a:cs typeface="Amazon Ember Light" panose="020B0403020204020204" pitchFamily="34" charset="0"/>
                </a:rPr>
              </a:br>
              <a:r>
                <a:rPr lang="en-US" sz="1800" dirty="0">
                  <a:latin typeface="+mj-lt"/>
                  <a:ea typeface="Amazon Ember Light" panose="020B0403020204020204" pitchFamily="34" charset="0"/>
                  <a:cs typeface="Amazon Ember Light" panose="020B0403020204020204" pitchFamily="34" charset="0"/>
                </a:rPr>
                <a:t>Edmunds</a:t>
              </a:r>
            </a:p>
          </p:txBody>
        </p:sp>
        <p:sp>
          <p:nvSpPr>
            <p:cNvPr id="43" name="Rectangle 42">
              <a:extLst>
                <a:ext uri="{FF2B5EF4-FFF2-40B4-BE49-F238E27FC236}">
                  <a16:creationId xmlns:a16="http://schemas.microsoft.com/office/drawing/2014/main" id="{0AC63DAC-AB16-49F7-8E21-2E0F01438BE2}"/>
                </a:ext>
              </a:extLst>
            </p:cNvPr>
            <p:cNvSpPr/>
            <p:nvPr/>
          </p:nvSpPr>
          <p:spPr>
            <a:xfrm>
              <a:off x="2017746" y="3025938"/>
              <a:ext cx="1375698" cy="400110"/>
            </a:xfrm>
            <a:prstGeom prst="rect">
              <a:avLst/>
            </a:prstGeom>
          </p:spPr>
          <p:txBody>
            <a:bodyPr wrap="none">
              <a:spAutoFit/>
            </a:bodyPr>
            <a:lstStyle/>
            <a:p>
              <a:pPr marL="119063" indent="-119063" algn="ctr"/>
              <a:r>
                <a:rPr lang="en-US" sz="2000" spc="300" dirty="0">
                  <a:gradFill>
                    <a:gsLst>
                      <a:gs pos="0">
                        <a:schemeClr val="tx1"/>
                      </a:gs>
                      <a:gs pos="100000">
                        <a:schemeClr val="tx1"/>
                      </a:gs>
                    </a:gsLst>
                    <a:lin ang="5400000" scaled="0"/>
                  </a:gradFill>
                </a:rPr>
                <a:t>AGILITY</a:t>
              </a:r>
            </a:p>
          </p:txBody>
        </p:sp>
        <p:grpSp>
          <p:nvGrpSpPr>
            <p:cNvPr id="60" name="Graphic 348">
              <a:extLst>
                <a:ext uri="{FF2B5EF4-FFF2-40B4-BE49-F238E27FC236}">
                  <a16:creationId xmlns:a16="http://schemas.microsoft.com/office/drawing/2014/main" id="{AE690038-5E79-4342-8CA4-20E6B6CB92D4}"/>
                </a:ext>
              </a:extLst>
            </p:cNvPr>
            <p:cNvGrpSpPr/>
            <p:nvPr/>
          </p:nvGrpSpPr>
          <p:grpSpPr>
            <a:xfrm>
              <a:off x="2123704" y="1501600"/>
              <a:ext cx="1163782" cy="1163782"/>
              <a:chOff x="285253" y="1634650"/>
              <a:chExt cx="660952" cy="660952"/>
            </a:xfrm>
          </p:grpSpPr>
          <p:sp>
            <p:nvSpPr>
              <p:cNvPr id="61" name="Freeform: Shape 60">
                <a:extLst>
                  <a:ext uri="{FF2B5EF4-FFF2-40B4-BE49-F238E27FC236}">
                    <a16:creationId xmlns:a16="http://schemas.microsoft.com/office/drawing/2014/main" id="{84D87E10-6FC8-4FA5-8510-AA3E5565ECB7}"/>
                  </a:ext>
                </a:extLst>
              </p:cNvPr>
              <p:cNvSpPr/>
              <p:nvPr/>
            </p:nvSpPr>
            <p:spPr>
              <a:xfrm>
                <a:off x="508324" y="1919851"/>
                <a:ext cx="82619" cy="155324"/>
              </a:xfrm>
              <a:custGeom>
                <a:avLst/>
                <a:gdLst>
                  <a:gd name="connsiteX0" fmla="*/ 4957 w 82619"/>
                  <a:gd name="connsiteY0" fmla="*/ 150697 h 155323"/>
                  <a:gd name="connsiteX1" fmla="*/ 79645 w 82619"/>
                  <a:gd name="connsiteY1" fmla="*/ 89889 h 155323"/>
                  <a:gd name="connsiteX2" fmla="*/ 79645 w 82619"/>
                  <a:gd name="connsiteY2" fmla="*/ 4957 h 155323"/>
                </a:gdLst>
                <a:ahLst/>
                <a:cxnLst>
                  <a:cxn ang="0">
                    <a:pos x="connsiteX0" y="connsiteY0"/>
                  </a:cxn>
                  <a:cxn ang="0">
                    <a:pos x="connsiteX1" y="connsiteY1"/>
                  </a:cxn>
                  <a:cxn ang="0">
                    <a:pos x="connsiteX2" y="connsiteY2"/>
                  </a:cxn>
                </a:cxnLst>
                <a:rect l="l" t="t" r="r" b="b"/>
                <a:pathLst>
                  <a:path w="82619" h="155323">
                    <a:moveTo>
                      <a:pt x="4957" y="150697"/>
                    </a:moveTo>
                    <a:lnTo>
                      <a:pt x="79645" y="89889"/>
                    </a:lnTo>
                    <a:lnTo>
                      <a:pt x="79645" y="4957"/>
                    </a:lnTo>
                  </a:path>
                </a:pathLst>
              </a:custGeom>
              <a:noFill/>
              <a:ln w="19050" cap="flat">
                <a:solidFill>
                  <a:schemeClr val="tx1"/>
                </a:solidFill>
                <a:prstDash val="solid"/>
                <a:round/>
              </a:ln>
            </p:spPr>
            <p:txBody>
              <a:bodyPr rtlCol="0" anchor="ctr"/>
              <a:lstStyle/>
              <a:p>
                <a:endParaRPr lang="en-US"/>
              </a:p>
            </p:txBody>
          </p:sp>
          <p:sp>
            <p:nvSpPr>
              <p:cNvPr id="62" name="Freeform: Shape 61">
                <a:extLst>
                  <a:ext uri="{FF2B5EF4-FFF2-40B4-BE49-F238E27FC236}">
                    <a16:creationId xmlns:a16="http://schemas.microsoft.com/office/drawing/2014/main" id="{296EB0A5-EF69-4237-86DA-9212C3D505EC}"/>
                  </a:ext>
                </a:extLst>
              </p:cNvPr>
              <p:cNvSpPr/>
              <p:nvPr/>
            </p:nvSpPr>
            <p:spPr>
              <a:xfrm>
                <a:off x="627626" y="1732140"/>
                <a:ext cx="211505" cy="214809"/>
              </a:xfrm>
              <a:custGeom>
                <a:avLst/>
                <a:gdLst>
                  <a:gd name="connsiteX0" fmla="*/ 24455 w 211504"/>
                  <a:gd name="connsiteY0" fmla="*/ 167551 h 214809"/>
                  <a:gd name="connsiteX1" fmla="*/ 28751 w 211504"/>
                  <a:gd name="connsiteY1" fmla="*/ 172178 h 214809"/>
                  <a:gd name="connsiteX2" fmla="*/ 33048 w 211504"/>
                  <a:gd name="connsiteY2" fmla="*/ 176805 h 214809"/>
                  <a:gd name="connsiteX3" fmla="*/ 37344 w 211504"/>
                  <a:gd name="connsiteY3" fmla="*/ 181431 h 214809"/>
                  <a:gd name="connsiteX4" fmla="*/ 65765 w 211504"/>
                  <a:gd name="connsiteY4" fmla="*/ 166890 h 214809"/>
                  <a:gd name="connsiteX5" fmla="*/ 85924 w 211504"/>
                  <a:gd name="connsiteY5" fmla="*/ 176805 h 214809"/>
                  <a:gd name="connsiteX6" fmla="*/ 91542 w 211504"/>
                  <a:gd name="connsiteY6" fmla="*/ 208200 h 214809"/>
                  <a:gd name="connsiteX7" fmla="*/ 97821 w 211504"/>
                  <a:gd name="connsiteY7" fmla="*/ 208530 h 214809"/>
                  <a:gd name="connsiteX8" fmla="*/ 104100 w 211504"/>
                  <a:gd name="connsiteY8" fmla="*/ 208861 h 214809"/>
                  <a:gd name="connsiteX9" fmla="*/ 110379 w 211504"/>
                  <a:gd name="connsiteY9" fmla="*/ 209852 h 214809"/>
                  <a:gd name="connsiteX10" fmla="*/ 120293 w 211504"/>
                  <a:gd name="connsiteY10" fmla="*/ 179448 h 214809"/>
                  <a:gd name="connsiteX11" fmla="*/ 141444 w 211504"/>
                  <a:gd name="connsiteY11" fmla="*/ 172178 h 214809"/>
                  <a:gd name="connsiteX12" fmla="*/ 167882 w 211504"/>
                  <a:gd name="connsiteY12" fmla="*/ 190354 h 214809"/>
                  <a:gd name="connsiteX13" fmla="*/ 172508 w 211504"/>
                  <a:gd name="connsiteY13" fmla="*/ 186058 h 214809"/>
                  <a:gd name="connsiteX14" fmla="*/ 177135 w 211504"/>
                  <a:gd name="connsiteY14" fmla="*/ 181762 h 214809"/>
                  <a:gd name="connsiteX15" fmla="*/ 181762 w 211504"/>
                  <a:gd name="connsiteY15" fmla="*/ 177466 h 214809"/>
                  <a:gd name="connsiteX16" fmla="*/ 167221 w 211504"/>
                  <a:gd name="connsiteY16" fmla="*/ 149045 h 214809"/>
                  <a:gd name="connsiteX17" fmla="*/ 177135 w 211504"/>
                  <a:gd name="connsiteY17" fmla="*/ 128886 h 214809"/>
                  <a:gd name="connsiteX18" fmla="*/ 208530 w 211504"/>
                  <a:gd name="connsiteY18" fmla="*/ 123268 h 214809"/>
                  <a:gd name="connsiteX19" fmla="*/ 208861 w 211504"/>
                  <a:gd name="connsiteY19" fmla="*/ 116989 h 214809"/>
                  <a:gd name="connsiteX20" fmla="*/ 209191 w 211504"/>
                  <a:gd name="connsiteY20" fmla="*/ 110709 h 214809"/>
                  <a:gd name="connsiteX21" fmla="*/ 209522 w 211504"/>
                  <a:gd name="connsiteY21" fmla="*/ 104430 h 214809"/>
                  <a:gd name="connsiteX22" fmla="*/ 179118 w 211504"/>
                  <a:gd name="connsiteY22" fmla="*/ 94516 h 214809"/>
                  <a:gd name="connsiteX23" fmla="*/ 171848 w 211504"/>
                  <a:gd name="connsiteY23" fmla="*/ 73035 h 214809"/>
                  <a:gd name="connsiteX24" fmla="*/ 190024 w 211504"/>
                  <a:gd name="connsiteY24" fmla="*/ 46928 h 214809"/>
                  <a:gd name="connsiteX25" fmla="*/ 185728 w 211504"/>
                  <a:gd name="connsiteY25" fmla="*/ 42301 h 214809"/>
                  <a:gd name="connsiteX26" fmla="*/ 181431 w 211504"/>
                  <a:gd name="connsiteY26" fmla="*/ 37674 h 214809"/>
                  <a:gd name="connsiteX27" fmla="*/ 177135 w 211504"/>
                  <a:gd name="connsiteY27" fmla="*/ 33048 h 214809"/>
                  <a:gd name="connsiteX28" fmla="*/ 148714 w 211504"/>
                  <a:gd name="connsiteY28" fmla="*/ 47589 h 214809"/>
                  <a:gd name="connsiteX29" fmla="*/ 128225 w 211504"/>
                  <a:gd name="connsiteY29" fmla="*/ 37344 h 214809"/>
                  <a:gd name="connsiteX30" fmla="*/ 122607 w 211504"/>
                  <a:gd name="connsiteY30" fmla="*/ 5949 h 214809"/>
                  <a:gd name="connsiteX31" fmla="*/ 116328 w 211504"/>
                  <a:gd name="connsiteY31" fmla="*/ 5618 h 214809"/>
                  <a:gd name="connsiteX32" fmla="*/ 110048 w 211504"/>
                  <a:gd name="connsiteY32" fmla="*/ 5288 h 214809"/>
                  <a:gd name="connsiteX33" fmla="*/ 103769 w 211504"/>
                  <a:gd name="connsiteY33" fmla="*/ 4957 h 214809"/>
                  <a:gd name="connsiteX34" fmla="*/ 94186 w 211504"/>
                  <a:gd name="connsiteY34" fmla="*/ 35030 h 214809"/>
                  <a:gd name="connsiteX35" fmla="*/ 72705 w 211504"/>
                  <a:gd name="connsiteY35" fmla="*/ 42301 h 214809"/>
                  <a:gd name="connsiteX36" fmla="*/ 46597 w 211504"/>
                  <a:gd name="connsiteY36" fmla="*/ 24125 h 214809"/>
                  <a:gd name="connsiteX37" fmla="*/ 41970 w 211504"/>
                  <a:gd name="connsiteY37" fmla="*/ 28421 h 214809"/>
                  <a:gd name="connsiteX38" fmla="*/ 37344 w 211504"/>
                  <a:gd name="connsiteY38" fmla="*/ 32717 h 214809"/>
                  <a:gd name="connsiteX39" fmla="*/ 32717 w 211504"/>
                  <a:gd name="connsiteY39" fmla="*/ 37013 h 214809"/>
                  <a:gd name="connsiteX40" fmla="*/ 47258 w 211504"/>
                  <a:gd name="connsiteY40" fmla="*/ 65104 h 214809"/>
                  <a:gd name="connsiteX41" fmla="*/ 37013 w 211504"/>
                  <a:gd name="connsiteY41" fmla="*/ 85593 h 214809"/>
                  <a:gd name="connsiteX42" fmla="*/ 5949 w 211504"/>
                  <a:gd name="connsiteY42" fmla="*/ 91211 h 214809"/>
                  <a:gd name="connsiteX43" fmla="*/ 5618 w 211504"/>
                  <a:gd name="connsiteY43" fmla="*/ 97490 h 214809"/>
                  <a:gd name="connsiteX44" fmla="*/ 5288 w 211504"/>
                  <a:gd name="connsiteY44" fmla="*/ 103769 h 214809"/>
                  <a:gd name="connsiteX45" fmla="*/ 4957 w 211504"/>
                  <a:gd name="connsiteY45" fmla="*/ 110049 h 214809"/>
                  <a:gd name="connsiteX46" fmla="*/ 35030 w 211504"/>
                  <a:gd name="connsiteY46" fmla="*/ 119632 h 214809"/>
                  <a:gd name="connsiteX47" fmla="*/ 42301 w 211504"/>
                  <a:gd name="connsiteY47" fmla="*/ 141113 h 214809"/>
                  <a:gd name="connsiteX48" fmla="*/ 24455 w 211504"/>
                  <a:gd name="connsiteY48" fmla="*/ 167551 h 214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11504" h="214809">
                    <a:moveTo>
                      <a:pt x="24455" y="167551"/>
                    </a:moveTo>
                    <a:lnTo>
                      <a:pt x="28751" y="172178"/>
                    </a:lnTo>
                    <a:lnTo>
                      <a:pt x="33048" y="176805"/>
                    </a:lnTo>
                    <a:lnTo>
                      <a:pt x="37344" y="181431"/>
                    </a:lnTo>
                    <a:lnTo>
                      <a:pt x="65765" y="166890"/>
                    </a:lnTo>
                    <a:cubicBezTo>
                      <a:pt x="72044" y="171187"/>
                      <a:pt x="78984" y="174491"/>
                      <a:pt x="85924" y="176805"/>
                    </a:cubicBezTo>
                    <a:lnTo>
                      <a:pt x="91542" y="208200"/>
                    </a:lnTo>
                    <a:lnTo>
                      <a:pt x="97821" y="208530"/>
                    </a:lnTo>
                    <a:lnTo>
                      <a:pt x="104100" y="208861"/>
                    </a:lnTo>
                    <a:lnTo>
                      <a:pt x="110379" y="209852"/>
                    </a:lnTo>
                    <a:lnTo>
                      <a:pt x="120293" y="179448"/>
                    </a:lnTo>
                    <a:cubicBezTo>
                      <a:pt x="127564" y="178127"/>
                      <a:pt x="134834" y="175813"/>
                      <a:pt x="141444" y="172178"/>
                    </a:cubicBezTo>
                    <a:lnTo>
                      <a:pt x="167882" y="190354"/>
                    </a:lnTo>
                    <a:lnTo>
                      <a:pt x="172508" y="186058"/>
                    </a:lnTo>
                    <a:lnTo>
                      <a:pt x="177135" y="181762"/>
                    </a:lnTo>
                    <a:lnTo>
                      <a:pt x="181762" y="177466"/>
                    </a:lnTo>
                    <a:lnTo>
                      <a:pt x="167221" y="149045"/>
                    </a:lnTo>
                    <a:cubicBezTo>
                      <a:pt x="171517" y="142766"/>
                      <a:pt x="174822" y="135826"/>
                      <a:pt x="177135" y="128886"/>
                    </a:cubicBezTo>
                    <a:lnTo>
                      <a:pt x="208530" y="123268"/>
                    </a:lnTo>
                    <a:lnTo>
                      <a:pt x="208861" y="116989"/>
                    </a:lnTo>
                    <a:lnTo>
                      <a:pt x="209191" y="110709"/>
                    </a:lnTo>
                    <a:lnTo>
                      <a:pt x="209522" y="104430"/>
                    </a:lnTo>
                    <a:lnTo>
                      <a:pt x="179118" y="94516"/>
                    </a:lnTo>
                    <a:cubicBezTo>
                      <a:pt x="177796" y="87246"/>
                      <a:pt x="175483" y="79975"/>
                      <a:pt x="171848" y="73035"/>
                    </a:cubicBezTo>
                    <a:lnTo>
                      <a:pt x="190024" y="46928"/>
                    </a:lnTo>
                    <a:lnTo>
                      <a:pt x="185728" y="42301"/>
                    </a:lnTo>
                    <a:lnTo>
                      <a:pt x="181431" y="37674"/>
                    </a:lnTo>
                    <a:lnTo>
                      <a:pt x="177135" y="33048"/>
                    </a:lnTo>
                    <a:lnTo>
                      <a:pt x="148714" y="47589"/>
                    </a:lnTo>
                    <a:cubicBezTo>
                      <a:pt x="142435" y="42962"/>
                      <a:pt x="135495" y="39657"/>
                      <a:pt x="128225" y="37344"/>
                    </a:cubicBezTo>
                    <a:lnTo>
                      <a:pt x="122607" y="5949"/>
                    </a:lnTo>
                    <a:lnTo>
                      <a:pt x="116328" y="5618"/>
                    </a:lnTo>
                    <a:lnTo>
                      <a:pt x="110048" y="5288"/>
                    </a:lnTo>
                    <a:lnTo>
                      <a:pt x="103769" y="4957"/>
                    </a:lnTo>
                    <a:lnTo>
                      <a:pt x="94186" y="35030"/>
                    </a:lnTo>
                    <a:cubicBezTo>
                      <a:pt x="86585" y="36352"/>
                      <a:pt x="79314" y="38666"/>
                      <a:pt x="72705" y="42301"/>
                    </a:cubicBezTo>
                    <a:lnTo>
                      <a:pt x="46597" y="24125"/>
                    </a:lnTo>
                    <a:lnTo>
                      <a:pt x="41970" y="28421"/>
                    </a:lnTo>
                    <a:lnTo>
                      <a:pt x="37344" y="32717"/>
                    </a:lnTo>
                    <a:lnTo>
                      <a:pt x="32717" y="37013"/>
                    </a:lnTo>
                    <a:lnTo>
                      <a:pt x="47258" y="65104"/>
                    </a:lnTo>
                    <a:cubicBezTo>
                      <a:pt x="42631" y="71383"/>
                      <a:pt x="39327" y="78323"/>
                      <a:pt x="37013" y="85593"/>
                    </a:cubicBezTo>
                    <a:lnTo>
                      <a:pt x="5949" y="91211"/>
                    </a:lnTo>
                    <a:lnTo>
                      <a:pt x="5618" y="97490"/>
                    </a:lnTo>
                    <a:lnTo>
                      <a:pt x="5288" y="103769"/>
                    </a:lnTo>
                    <a:lnTo>
                      <a:pt x="4957" y="110049"/>
                    </a:lnTo>
                    <a:lnTo>
                      <a:pt x="35030" y="119632"/>
                    </a:lnTo>
                    <a:cubicBezTo>
                      <a:pt x="36352" y="126903"/>
                      <a:pt x="38666" y="134173"/>
                      <a:pt x="42301" y="141113"/>
                    </a:cubicBezTo>
                    <a:lnTo>
                      <a:pt x="24455" y="167551"/>
                    </a:lnTo>
                    <a:close/>
                  </a:path>
                </a:pathLst>
              </a:custGeom>
              <a:noFill/>
              <a:ln w="19050" cap="flat">
                <a:solidFill>
                  <a:schemeClr val="tx1"/>
                </a:solidFill>
                <a:prstDash val="solid"/>
                <a:round/>
              </a:ln>
            </p:spPr>
            <p:txBody>
              <a:bodyPr rtlCol="0" anchor="ctr"/>
              <a:lstStyle/>
              <a:p>
                <a:endParaRPr lang="en-US"/>
              </a:p>
            </p:txBody>
          </p:sp>
          <p:sp>
            <p:nvSpPr>
              <p:cNvPr id="63" name="Freeform: Shape 62">
                <a:extLst>
                  <a:ext uri="{FF2B5EF4-FFF2-40B4-BE49-F238E27FC236}">
                    <a16:creationId xmlns:a16="http://schemas.microsoft.com/office/drawing/2014/main" id="{193FA2A8-C64D-46BF-910C-78443BE2528E}"/>
                  </a:ext>
                </a:extLst>
              </p:cNvPr>
              <p:cNvSpPr/>
              <p:nvPr/>
            </p:nvSpPr>
            <p:spPr>
              <a:xfrm>
                <a:off x="689095" y="1793609"/>
                <a:ext cx="89229" cy="89229"/>
              </a:xfrm>
              <a:custGeom>
                <a:avLst/>
                <a:gdLst>
                  <a:gd name="connsiteX0" fmla="*/ 86915 w 89228"/>
                  <a:gd name="connsiteY0" fmla="*/ 45936 h 89228"/>
                  <a:gd name="connsiteX1" fmla="*/ 45936 w 89228"/>
                  <a:gd name="connsiteY1" fmla="*/ 86915 h 89228"/>
                  <a:gd name="connsiteX2" fmla="*/ 4957 w 89228"/>
                  <a:gd name="connsiteY2" fmla="*/ 45936 h 89228"/>
                  <a:gd name="connsiteX3" fmla="*/ 45936 w 89228"/>
                  <a:gd name="connsiteY3" fmla="*/ 4957 h 89228"/>
                  <a:gd name="connsiteX4" fmla="*/ 86915 w 89228"/>
                  <a:gd name="connsiteY4" fmla="*/ 45936 h 89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28" h="89228">
                    <a:moveTo>
                      <a:pt x="86915" y="45936"/>
                    </a:moveTo>
                    <a:cubicBezTo>
                      <a:pt x="86915" y="68568"/>
                      <a:pt x="68568" y="86915"/>
                      <a:pt x="45936" y="86915"/>
                    </a:cubicBezTo>
                    <a:cubicBezTo>
                      <a:pt x="23304" y="86915"/>
                      <a:pt x="4957" y="68568"/>
                      <a:pt x="4957" y="45936"/>
                    </a:cubicBezTo>
                    <a:cubicBezTo>
                      <a:pt x="4957" y="23304"/>
                      <a:pt x="23304" y="4957"/>
                      <a:pt x="45936" y="4957"/>
                    </a:cubicBezTo>
                    <a:cubicBezTo>
                      <a:pt x="68568" y="4957"/>
                      <a:pt x="86915" y="23304"/>
                      <a:pt x="86915" y="45936"/>
                    </a:cubicBezTo>
                    <a:close/>
                  </a:path>
                </a:pathLst>
              </a:custGeom>
              <a:noFill/>
              <a:ln w="19050" cap="flat">
                <a:solidFill>
                  <a:schemeClr val="tx1"/>
                </a:solidFill>
                <a:prstDash val="solid"/>
                <a:round/>
              </a:ln>
            </p:spPr>
            <p:txBody>
              <a:bodyPr rtlCol="0" anchor="ctr"/>
              <a:lstStyle/>
              <a:p>
                <a:endParaRPr lang="en-US"/>
              </a:p>
            </p:txBody>
          </p:sp>
          <p:sp>
            <p:nvSpPr>
              <p:cNvPr id="64" name="Freeform: Shape 63">
                <a:extLst>
                  <a:ext uri="{FF2B5EF4-FFF2-40B4-BE49-F238E27FC236}">
                    <a16:creationId xmlns:a16="http://schemas.microsoft.com/office/drawing/2014/main" id="{EC12EBB5-C27F-4FF2-A183-E51D0F104024}"/>
                  </a:ext>
                </a:extLst>
              </p:cNvPr>
              <p:cNvSpPr/>
              <p:nvPr/>
            </p:nvSpPr>
            <p:spPr>
              <a:xfrm>
                <a:off x="388964" y="1816478"/>
                <a:ext cx="380047" cy="380047"/>
              </a:xfrm>
              <a:custGeom>
                <a:avLst/>
                <a:gdLst>
                  <a:gd name="connsiteX0" fmla="*/ 209580 w 380047"/>
                  <a:gd name="connsiteY0" fmla="*/ 5883 h 380047"/>
                  <a:gd name="connsiteX1" fmla="*/ 45995 w 380047"/>
                  <a:gd name="connsiteY1" fmla="*/ 74622 h 380047"/>
                  <a:gd name="connsiteX2" fmla="*/ 5016 w 380047"/>
                  <a:gd name="connsiteY2" fmla="*/ 186322 h 380047"/>
                  <a:gd name="connsiteX3" fmla="*/ 107133 w 380047"/>
                  <a:gd name="connsiteY3" fmla="*/ 356848 h 380047"/>
                  <a:gd name="connsiteX4" fmla="*/ 333509 w 380047"/>
                  <a:gd name="connsiteY4" fmla="*/ 309590 h 380047"/>
                  <a:gd name="connsiteX5" fmla="*/ 372174 w 380047"/>
                  <a:gd name="connsiteY5" fmla="*/ 151953 h 380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0047" h="380047">
                    <a:moveTo>
                      <a:pt x="209580" y="5883"/>
                    </a:moveTo>
                    <a:cubicBezTo>
                      <a:pt x="209580" y="5883"/>
                      <a:pt x="110768" y="-8328"/>
                      <a:pt x="45995" y="74622"/>
                    </a:cubicBezTo>
                    <a:cubicBezTo>
                      <a:pt x="27818" y="98085"/>
                      <a:pt x="5016" y="138403"/>
                      <a:pt x="5016" y="186322"/>
                    </a:cubicBezTo>
                    <a:cubicBezTo>
                      <a:pt x="5016" y="186322"/>
                      <a:pt x="-933" y="304302"/>
                      <a:pt x="107133" y="356848"/>
                    </a:cubicBezTo>
                    <a:cubicBezTo>
                      <a:pt x="107133" y="356848"/>
                      <a:pt x="228087" y="425257"/>
                      <a:pt x="333509" y="309590"/>
                    </a:cubicBezTo>
                    <a:cubicBezTo>
                      <a:pt x="333509" y="309590"/>
                      <a:pt x="392994" y="244817"/>
                      <a:pt x="372174" y="151953"/>
                    </a:cubicBezTo>
                  </a:path>
                </a:pathLst>
              </a:custGeom>
              <a:noFill/>
              <a:ln w="19050" cap="flat">
                <a:solidFill>
                  <a:schemeClr val="tx1"/>
                </a:solidFill>
                <a:prstDash val="solid"/>
                <a:round/>
              </a:ln>
            </p:spPr>
            <p:txBody>
              <a:bodyPr rtlCol="0" anchor="ctr"/>
              <a:lstStyle/>
              <a:p>
                <a:endParaRPr lang="en-US"/>
              </a:p>
            </p:txBody>
          </p:sp>
          <p:sp>
            <p:nvSpPr>
              <p:cNvPr id="65" name="Freeform: Shape 64">
                <a:extLst>
                  <a:ext uri="{FF2B5EF4-FFF2-40B4-BE49-F238E27FC236}">
                    <a16:creationId xmlns:a16="http://schemas.microsoft.com/office/drawing/2014/main" id="{20EAA9A6-098B-4405-A8AC-2478E61EDA95}"/>
                  </a:ext>
                </a:extLst>
              </p:cNvPr>
              <p:cNvSpPr/>
              <p:nvPr/>
            </p:nvSpPr>
            <p:spPr>
              <a:xfrm>
                <a:off x="439797" y="1871559"/>
                <a:ext cx="274295" cy="270990"/>
              </a:xfrm>
              <a:custGeom>
                <a:avLst/>
                <a:gdLst>
                  <a:gd name="connsiteX0" fmla="*/ 266152 w 274295"/>
                  <a:gd name="connsiteY0" fmla="*/ 102159 h 270990"/>
                  <a:gd name="connsiteX1" fmla="*/ 186838 w 274295"/>
                  <a:gd name="connsiteY1" fmla="*/ 260457 h 270990"/>
                  <a:gd name="connsiteX2" fmla="*/ 35810 w 274295"/>
                  <a:gd name="connsiteY2" fmla="*/ 221131 h 270990"/>
                  <a:gd name="connsiteX3" fmla="*/ 19947 w 274295"/>
                  <a:gd name="connsiteY3" fmla="*/ 78034 h 270990"/>
                  <a:gd name="connsiteX4" fmla="*/ 177254 w 274295"/>
                  <a:gd name="connsiteY4" fmla="*/ 10617 h 270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295" h="270990">
                    <a:moveTo>
                      <a:pt x="266152" y="102159"/>
                    </a:moveTo>
                    <a:cubicBezTo>
                      <a:pt x="266152" y="102159"/>
                      <a:pt x="296556" y="210555"/>
                      <a:pt x="186838" y="260457"/>
                    </a:cubicBezTo>
                    <a:cubicBezTo>
                      <a:pt x="186838" y="260457"/>
                      <a:pt x="100253" y="296810"/>
                      <a:pt x="35810" y="221131"/>
                    </a:cubicBezTo>
                    <a:cubicBezTo>
                      <a:pt x="35810" y="221131"/>
                      <a:pt x="-21362" y="153713"/>
                      <a:pt x="19947" y="78034"/>
                    </a:cubicBezTo>
                    <a:cubicBezTo>
                      <a:pt x="19947" y="78034"/>
                      <a:pt x="64561" y="-19126"/>
                      <a:pt x="177254" y="10617"/>
                    </a:cubicBezTo>
                  </a:path>
                </a:pathLst>
              </a:custGeom>
              <a:noFill/>
              <a:ln w="19050" cap="flat">
                <a:solidFill>
                  <a:schemeClr val="tx1"/>
                </a:solidFill>
                <a:prstDash val="solid"/>
                <a:round/>
              </a:ln>
            </p:spPr>
            <p:txBody>
              <a:bodyPr rtlCol="0" anchor="ctr"/>
              <a:lstStyle/>
              <a:p>
                <a:endParaRPr lang="en-US"/>
              </a:p>
            </p:txBody>
          </p:sp>
        </p:grpSp>
      </p:grpSp>
      <p:grpSp>
        <p:nvGrpSpPr>
          <p:cNvPr id="3" name="Group 2">
            <a:extLst>
              <a:ext uri="{FF2B5EF4-FFF2-40B4-BE49-F238E27FC236}">
                <a16:creationId xmlns:a16="http://schemas.microsoft.com/office/drawing/2014/main" id="{1091944D-4139-4CC6-8A46-03ADFD5BAB3D}"/>
              </a:ext>
            </a:extLst>
          </p:cNvPr>
          <p:cNvGrpSpPr/>
          <p:nvPr/>
        </p:nvGrpSpPr>
        <p:grpSpPr>
          <a:xfrm>
            <a:off x="5033164" y="1714572"/>
            <a:ext cx="4047904" cy="3692461"/>
            <a:chOff x="4742015" y="1501600"/>
            <a:chExt cx="4047904" cy="3692461"/>
          </a:xfrm>
        </p:grpSpPr>
        <p:cxnSp>
          <p:nvCxnSpPr>
            <p:cNvPr id="45" name="Straight Connector 44">
              <a:extLst>
                <a:ext uri="{FF2B5EF4-FFF2-40B4-BE49-F238E27FC236}">
                  <a16:creationId xmlns:a16="http://schemas.microsoft.com/office/drawing/2014/main" id="{2F305998-51A5-4DE1-8B4C-F818D9578C3A}"/>
                </a:ext>
              </a:extLst>
            </p:cNvPr>
            <p:cNvCxnSpPr>
              <a:cxnSpLocks/>
            </p:cNvCxnSpPr>
            <p:nvPr/>
          </p:nvCxnSpPr>
          <p:spPr>
            <a:xfrm flipH="1">
              <a:off x="6331920" y="2846053"/>
              <a:ext cx="868092" cy="0"/>
            </a:xfrm>
            <a:prstGeom prst="line">
              <a:avLst/>
            </a:prstGeom>
            <a:ln w="25400" cap="rnd">
              <a:gradFill flip="none" rotWithShape="1">
                <a:gsLst>
                  <a:gs pos="0">
                    <a:schemeClr val="accent1"/>
                  </a:gs>
                  <a:gs pos="100000">
                    <a:srgbClr val="C00000"/>
                  </a:gs>
                </a:gsLst>
                <a:lin ang="0" scaled="1"/>
                <a:tileRect/>
              </a:gradFill>
              <a:headEnd type="none"/>
              <a:tailEnd type="none"/>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D084F740-AD1C-40EB-BBE8-3FE48981ADEF}"/>
                </a:ext>
              </a:extLst>
            </p:cNvPr>
            <p:cNvSpPr/>
            <p:nvPr/>
          </p:nvSpPr>
          <p:spPr>
            <a:xfrm>
              <a:off x="4742015" y="3605934"/>
              <a:ext cx="4047904" cy="1588127"/>
            </a:xfrm>
            <a:prstGeom prst="rect">
              <a:avLst/>
            </a:prstGeom>
          </p:spPr>
          <p:txBody>
            <a:bodyPr wrap="none">
              <a:spAutoFit/>
            </a:bodyPr>
            <a:lstStyle/>
            <a:p>
              <a:pPr lvl="0" algn="ctr" defTabSz="1097278">
                <a:lnSpc>
                  <a:spcPct val="90000"/>
                </a:lnSpc>
                <a:spcBef>
                  <a:spcPct val="20000"/>
                </a:spcBef>
                <a:buSzPct val="90000"/>
              </a:pPr>
              <a:r>
                <a:rPr lang="en-US" sz="1800" dirty="0">
                  <a:latin typeface="+mj-lt"/>
                  <a:ea typeface="Amazon Ember Light" panose="020B0403020204020204" pitchFamily="34" charset="0"/>
                  <a:cs typeface="Amazon Ember Light" panose="020B0403020204020204" pitchFamily="34" charset="0"/>
                </a:rPr>
                <a:t>“[We have] experienced near-zero</a:t>
              </a:r>
              <a:br>
                <a:rPr lang="en-US" sz="1800" dirty="0">
                  <a:latin typeface="+mj-lt"/>
                  <a:ea typeface="Amazon Ember Light" panose="020B0403020204020204" pitchFamily="34" charset="0"/>
                  <a:cs typeface="Amazon Ember Light" panose="020B0403020204020204" pitchFamily="34" charset="0"/>
                </a:rPr>
              </a:br>
              <a:r>
                <a:rPr lang="en-US" sz="1800" dirty="0">
                  <a:latin typeface="+mj-lt"/>
                  <a:ea typeface="Amazon Ember Light" panose="020B0403020204020204" pitchFamily="34" charset="0"/>
                  <a:cs typeface="Amazon Ember Light" panose="020B0403020204020204" pitchFamily="34" charset="0"/>
                </a:rPr>
                <a:t>downtime and near-zero performance</a:t>
              </a:r>
              <a:br>
                <a:rPr lang="en-US" sz="1800" dirty="0">
                  <a:latin typeface="+mj-lt"/>
                  <a:ea typeface="Amazon Ember Light" panose="020B0403020204020204" pitchFamily="34" charset="0"/>
                  <a:cs typeface="Amazon Ember Light" panose="020B0403020204020204" pitchFamily="34" charset="0"/>
                </a:rPr>
              </a:br>
              <a:r>
                <a:rPr lang="en-US" sz="1800" dirty="0">
                  <a:latin typeface="+mj-lt"/>
                  <a:ea typeface="Amazon Ember Light" panose="020B0403020204020204" pitchFamily="34" charset="0"/>
                  <a:cs typeface="Amazon Ember Light" panose="020B0403020204020204" pitchFamily="34" charset="0"/>
                </a:rPr>
                <a:t>degradation while serving 200–300</a:t>
              </a:r>
              <a:br>
                <a:rPr lang="en-US" sz="1800" dirty="0">
                  <a:latin typeface="+mj-lt"/>
                  <a:ea typeface="Amazon Ember Light" panose="020B0403020204020204" pitchFamily="34" charset="0"/>
                  <a:cs typeface="Amazon Ember Light" panose="020B0403020204020204" pitchFamily="34" charset="0"/>
                </a:rPr>
              </a:br>
              <a:r>
                <a:rPr lang="en-US" sz="1800" dirty="0">
                  <a:latin typeface="+mj-lt"/>
                  <a:ea typeface="Amazon Ember Light" panose="020B0403020204020204" pitchFamily="34" charset="0"/>
                  <a:cs typeface="Amazon Ember Light" panose="020B0403020204020204" pitchFamily="34" charset="0"/>
                </a:rPr>
                <a:t>million IPO requests per month”</a:t>
              </a:r>
              <a:br>
                <a:rPr lang="en-US" sz="1800" dirty="0">
                  <a:latin typeface="+mj-lt"/>
                  <a:ea typeface="Amazon Ember Light" panose="020B0403020204020204" pitchFamily="34" charset="0"/>
                  <a:cs typeface="Amazon Ember Light" panose="020B0403020204020204" pitchFamily="34" charset="0"/>
                </a:rPr>
              </a:br>
              <a:r>
                <a:rPr lang="en-US" sz="1800" dirty="0">
                  <a:latin typeface="+mj-lt"/>
                  <a:ea typeface="Amazon Ember Light" panose="020B0403020204020204" pitchFamily="34" charset="0"/>
                  <a:cs typeface="Amazon Ember Light" panose="020B0403020204020204" pitchFamily="34" charset="0"/>
                </a:rPr>
                <a:t>—</a:t>
              </a:r>
              <a:br>
                <a:rPr lang="en-US" sz="1800" dirty="0">
                  <a:latin typeface="+mj-lt"/>
                  <a:ea typeface="Amazon Ember Light" panose="020B0403020204020204" pitchFamily="34" charset="0"/>
                  <a:cs typeface="Amazon Ember Light" panose="020B0403020204020204" pitchFamily="34" charset="0"/>
                </a:rPr>
              </a:br>
              <a:r>
                <a:rPr lang="en-US" sz="1800" dirty="0">
                  <a:latin typeface="+mj-lt"/>
                  <a:ea typeface="Amazon Ember Light" panose="020B0403020204020204" pitchFamily="34" charset="0"/>
                  <a:cs typeface="Amazon Ember Light" panose="020B0403020204020204" pitchFamily="34" charset="0"/>
                </a:rPr>
                <a:t>Financial Engines </a:t>
              </a:r>
            </a:p>
          </p:txBody>
        </p:sp>
        <p:sp>
          <p:nvSpPr>
            <p:cNvPr id="56" name="Rectangle 55">
              <a:extLst>
                <a:ext uri="{FF2B5EF4-FFF2-40B4-BE49-F238E27FC236}">
                  <a16:creationId xmlns:a16="http://schemas.microsoft.com/office/drawing/2014/main" id="{AB23F583-4FF2-4868-8D51-84DD7AD0206E}"/>
                </a:ext>
              </a:extLst>
            </p:cNvPr>
            <p:cNvSpPr/>
            <p:nvPr/>
          </p:nvSpPr>
          <p:spPr>
            <a:xfrm>
              <a:off x="5812821" y="3025938"/>
              <a:ext cx="1906291" cy="400110"/>
            </a:xfrm>
            <a:prstGeom prst="rect">
              <a:avLst/>
            </a:prstGeom>
          </p:spPr>
          <p:txBody>
            <a:bodyPr wrap="none">
              <a:spAutoFit/>
            </a:bodyPr>
            <a:lstStyle/>
            <a:p>
              <a:pPr marL="119063" indent="-119063" algn="ctr"/>
              <a:r>
                <a:rPr lang="en-US" sz="2000" spc="300" dirty="0">
                  <a:gradFill>
                    <a:gsLst>
                      <a:gs pos="0">
                        <a:schemeClr val="tx1"/>
                      </a:gs>
                      <a:gs pos="100000">
                        <a:schemeClr val="tx1"/>
                      </a:gs>
                    </a:gsLst>
                    <a:lin ang="5400000" scaled="0"/>
                  </a:gradFill>
                </a:rPr>
                <a:t>ELASTICITY</a:t>
              </a:r>
            </a:p>
          </p:txBody>
        </p:sp>
        <p:grpSp>
          <p:nvGrpSpPr>
            <p:cNvPr id="66" name="Graphic 443">
              <a:extLst>
                <a:ext uri="{FF2B5EF4-FFF2-40B4-BE49-F238E27FC236}">
                  <a16:creationId xmlns:a16="http://schemas.microsoft.com/office/drawing/2014/main" id="{02FF60AF-73CF-4192-8992-2D788515823F}"/>
                </a:ext>
              </a:extLst>
            </p:cNvPr>
            <p:cNvGrpSpPr/>
            <p:nvPr/>
          </p:nvGrpSpPr>
          <p:grpSpPr>
            <a:xfrm>
              <a:off x="6184075" y="1501600"/>
              <a:ext cx="1163782" cy="1163782"/>
              <a:chOff x="9135055" y="3853048"/>
              <a:chExt cx="660952" cy="660952"/>
            </a:xfrm>
          </p:grpSpPr>
          <p:sp>
            <p:nvSpPr>
              <p:cNvPr id="67" name="Freeform: Shape 66">
                <a:extLst>
                  <a:ext uri="{FF2B5EF4-FFF2-40B4-BE49-F238E27FC236}">
                    <a16:creationId xmlns:a16="http://schemas.microsoft.com/office/drawing/2014/main" id="{887BC604-60DB-4F67-A12A-BD62662E6283}"/>
                  </a:ext>
                </a:extLst>
              </p:cNvPr>
              <p:cNvSpPr/>
              <p:nvPr/>
            </p:nvSpPr>
            <p:spPr>
              <a:xfrm>
                <a:off x="9451651" y="3988213"/>
                <a:ext cx="26438" cy="33048"/>
              </a:xfrm>
              <a:custGeom>
                <a:avLst/>
                <a:gdLst>
                  <a:gd name="connsiteX0" fmla="*/ 22142 w 26438"/>
                  <a:gd name="connsiteY0" fmla="*/ 16854 h 33047"/>
                  <a:gd name="connsiteX1" fmla="*/ 13550 w 26438"/>
                  <a:gd name="connsiteY1" fmla="*/ 28751 h 33047"/>
                  <a:gd name="connsiteX2" fmla="*/ 4957 w 26438"/>
                  <a:gd name="connsiteY2" fmla="*/ 16854 h 33047"/>
                  <a:gd name="connsiteX3" fmla="*/ 13550 w 26438"/>
                  <a:gd name="connsiteY3" fmla="*/ 4957 h 33047"/>
                  <a:gd name="connsiteX4" fmla="*/ 22142 w 26438"/>
                  <a:gd name="connsiteY4" fmla="*/ 16854 h 33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38" h="33047">
                    <a:moveTo>
                      <a:pt x="22142" y="16854"/>
                    </a:moveTo>
                    <a:cubicBezTo>
                      <a:pt x="22142" y="23425"/>
                      <a:pt x="18295" y="28751"/>
                      <a:pt x="13550" y="28751"/>
                    </a:cubicBezTo>
                    <a:cubicBezTo>
                      <a:pt x="8804" y="28751"/>
                      <a:pt x="4957" y="23425"/>
                      <a:pt x="4957" y="16854"/>
                    </a:cubicBezTo>
                    <a:cubicBezTo>
                      <a:pt x="4957" y="10284"/>
                      <a:pt x="8804" y="4957"/>
                      <a:pt x="13550" y="4957"/>
                    </a:cubicBezTo>
                    <a:cubicBezTo>
                      <a:pt x="18295" y="4957"/>
                      <a:pt x="22142" y="10284"/>
                      <a:pt x="22142" y="16854"/>
                    </a:cubicBezTo>
                    <a:close/>
                  </a:path>
                </a:pathLst>
              </a:custGeom>
              <a:noFill/>
              <a:ln w="19050" cap="flat">
                <a:solidFill>
                  <a:schemeClr val="tx1"/>
                </a:solidFill>
                <a:prstDash val="solid"/>
                <a:round/>
              </a:ln>
            </p:spPr>
            <p:txBody>
              <a:bodyPr rtlCol="0" anchor="ctr"/>
              <a:lstStyle/>
              <a:p>
                <a:endParaRPr lang="en-US"/>
              </a:p>
            </p:txBody>
          </p:sp>
          <p:sp>
            <p:nvSpPr>
              <p:cNvPr id="68" name="Freeform: Shape 67">
                <a:extLst>
                  <a:ext uri="{FF2B5EF4-FFF2-40B4-BE49-F238E27FC236}">
                    <a16:creationId xmlns:a16="http://schemas.microsoft.com/office/drawing/2014/main" id="{031CB00A-4298-4D60-857B-B2A175CCBF1E}"/>
                  </a:ext>
                </a:extLst>
              </p:cNvPr>
              <p:cNvSpPr/>
              <p:nvPr/>
            </p:nvSpPr>
            <p:spPr>
              <a:xfrm>
                <a:off x="9501553" y="3986891"/>
                <a:ext cx="13219" cy="36352"/>
              </a:xfrm>
              <a:custGeom>
                <a:avLst/>
                <a:gdLst>
                  <a:gd name="connsiteX0" fmla="*/ 4957 w 13219"/>
                  <a:gd name="connsiteY0" fmla="*/ 32056 h 36352"/>
                  <a:gd name="connsiteX1" fmla="*/ 9253 w 13219"/>
                  <a:gd name="connsiteY1" fmla="*/ 18507 h 36352"/>
                  <a:gd name="connsiteX2" fmla="*/ 4957 w 13219"/>
                  <a:gd name="connsiteY2" fmla="*/ 4957 h 36352"/>
                </a:gdLst>
                <a:ahLst/>
                <a:cxnLst>
                  <a:cxn ang="0">
                    <a:pos x="connsiteX0" y="connsiteY0"/>
                  </a:cxn>
                  <a:cxn ang="0">
                    <a:pos x="connsiteX1" y="connsiteY1"/>
                  </a:cxn>
                  <a:cxn ang="0">
                    <a:pos x="connsiteX2" y="connsiteY2"/>
                  </a:cxn>
                </a:cxnLst>
                <a:rect l="l" t="t" r="r" b="b"/>
                <a:pathLst>
                  <a:path w="13219" h="36352">
                    <a:moveTo>
                      <a:pt x="4957" y="32056"/>
                    </a:moveTo>
                    <a:cubicBezTo>
                      <a:pt x="7601" y="28421"/>
                      <a:pt x="9253" y="23794"/>
                      <a:pt x="9253" y="18507"/>
                    </a:cubicBezTo>
                    <a:cubicBezTo>
                      <a:pt x="9253" y="13219"/>
                      <a:pt x="7601" y="8262"/>
                      <a:pt x="4957" y="4957"/>
                    </a:cubicBezTo>
                  </a:path>
                </a:pathLst>
              </a:custGeom>
              <a:noFill/>
              <a:ln w="19050" cap="flat">
                <a:solidFill>
                  <a:schemeClr val="tx1"/>
                </a:solidFill>
                <a:prstDash val="solid"/>
                <a:round/>
              </a:ln>
            </p:spPr>
            <p:txBody>
              <a:bodyPr rtlCol="0" anchor="ctr"/>
              <a:lstStyle/>
              <a:p>
                <a:endParaRPr lang="en-US"/>
              </a:p>
            </p:txBody>
          </p:sp>
          <p:sp>
            <p:nvSpPr>
              <p:cNvPr id="69" name="Freeform: Shape 68">
                <a:extLst>
                  <a:ext uri="{FF2B5EF4-FFF2-40B4-BE49-F238E27FC236}">
                    <a16:creationId xmlns:a16="http://schemas.microsoft.com/office/drawing/2014/main" id="{988DF060-4DFC-4406-839F-5D146077817D}"/>
                  </a:ext>
                </a:extLst>
              </p:cNvPr>
              <p:cNvSpPr/>
              <p:nvPr/>
            </p:nvSpPr>
            <p:spPr>
              <a:xfrm>
                <a:off x="9527991" y="3963097"/>
                <a:ext cx="19829" cy="82619"/>
              </a:xfrm>
              <a:custGeom>
                <a:avLst/>
                <a:gdLst>
                  <a:gd name="connsiteX0" fmla="*/ 4957 w 19828"/>
                  <a:gd name="connsiteY0" fmla="*/ 79645 h 82619"/>
                  <a:gd name="connsiteX1" fmla="*/ 16193 w 19828"/>
                  <a:gd name="connsiteY1" fmla="*/ 42301 h 82619"/>
                  <a:gd name="connsiteX2" fmla="*/ 4957 w 19828"/>
                  <a:gd name="connsiteY2" fmla="*/ 4957 h 82619"/>
                </a:gdLst>
                <a:ahLst/>
                <a:cxnLst>
                  <a:cxn ang="0">
                    <a:pos x="connsiteX0" y="connsiteY0"/>
                  </a:cxn>
                  <a:cxn ang="0">
                    <a:pos x="connsiteX1" y="connsiteY1"/>
                  </a:cxn>
                  <a:cxn ang="0">
                    <a:pos x="connsiteX2" y="connsiteY2"/>
                  </a:cxn>
                </a:cxnLst>
                <a:rect l="l" t="t" r="r" b="b"/>
                <a:pathLst>
                  <a:path w="19828" h="82619">
                    <a:moveTo>
                      <a:pt x="4957" y="79645"/>
                    </a:moveTo>
                    <a:cubicBezTo>
                      <a:pt x="11897" y="70061"/>
                      <a:pt x="16193" y="56842"/>
                      <a:pt x="16193" y="42301"/>
                    </a:cubicBezTo>
                    <a:cubicBezTo>
                      <a:pt x="16193" y="27760"/>
                      <a:pt x="11897" y="14541"/>
                      <a:pt x="4957" y="4957"/>
                    </a:cubicBezTo>
                  </a:path>
                </a:pathLst>
              </a:custGeom>
              <a:noFill/>
              <a:ln w="19050" cap="flat">
                <a:solidFill>
                  <a:schemeClr val="tx1"/>
                </a:solidFill>
                <a:prstDash val="solid"/>
                <a:round/>
              </a:ln>
            </p:spPr>
            <p:txBody>
              <a:bodyPr rtlCol="0" anchor="ctr"/>
              <a:lstStyle/>
              <a:p>
                <a:endParaRPr lang="en-US"/>
              </a:p>
            </p:txBody>
          </p:sp>
          <p:sp>
            <p:nvSpPr>
              <p:cNvPr id="70" name="Freeform: Shape 69">
                <a:extLst>
                  <a:ext uri="{FF2B5EF4-FFF2-40B4-BE49-F238E27FC236}">
                    <a16:creationId xmlns:a16="http://schemas.microsoft.com/office/drawing/2014/main" id="{1974A731-E877-49E2-9888-6926366D170D}"/>
                  </a:ext>
                </a:extLst>
              </p:cNvPr>
              <p:cNvSpPr/>
              <p:nvPr/>
            </p:nvSpPr>
            <p:spPr>
              <a:xfrm>
                <a:off x="9410342" y="3986891"/>
                <a:ext cx="13219" cy="36352"/>
              </a:xfrm>
              <a:custGeom>
                <a:avLst/>
                <a:gdLst>
                  <a:gd name="connsiteX0" fmla="*/ 9253 w 13219"/>
                  <a:gd name="connsiteY0" fmla="*/ 32056 h 36352"/>
                  <a:gd name="connsiteX1" fmla="*/ 4957 w 13219"/>
                  <a:gd name="connsiteY1" fmla="*/ 18507 h 36352"/>
                  <a:gd name="connsiteX2" fmla="*/ 9253 w 13219"/>
                  <a:gd name="connsiteY2" fmla="*/ 4957 h 36352"/>
                </a:gdLst>
                <a:ahLst/>
                <a:cxnLst>
                  <a:cxn ang="0">
                    <a:pos x="connsiteX0" y="connsiteY0"/>
                  </a:cxn>
                  <a:cxn ang="0">
                    <a:pos x="connsiteX1" y="connsiteY1"/>
                  </a:cxn>
                  <a:cxn ang="0">
                    <a:pos x="connsiteX2" y="connsiteY2"/>
                  </a:cxn>
                </a:cxnLst>
                <a:rect l="l" t="t" r="r" b="b"/>
                <a:pathLst>
                  <a:path w="13219" h="36352">
                    <a:moveTo>
                      <a:pt x="9253" y="32056"/>
                    </a:moveTo>
                    <a:cubicBezTo>
                      <a:pt x="6610" y="28421"/>
                      <a:pt x="4957" y="23794"/>
                      <a:pt x="4957" y="18507"/>
                    </a:cubicBezTo>
                    <a:cubicBezTo>
                      <a:pt x="4957" y="13219"/>
                      <a:pt x="6610" y="8262"/>
                      <a:pt x="9253" y="4957"/>
                    </a:cubicBezTo>
                  </a:path>
                </a:pathLst>
              </a:custGeom>
              <a:noFill/>
              <a:ln w="19050" cap="flat">
                <a:solidFill>
                  <a:schemeClr val="tx1"/>
                </a:solidFill>
                <a:prstDash val="solid"/>
                <a:round/>
              </a:ln>
            </p:spPr>
            <p:txBody>
              <a:bodyPr rtlCol="0" anchor="ctr"/>
              <a:lstStyle/>
              <a:p>
                <a:endParaRPr lang="en-US"/>
              </a:p>
            </p:txBody>
          </p:sp>
          <p:sp>
            <p:nvSpPr>
              <p:cNvPr id="71" name="Freeform: Shape 70">
                <a:extLst>
                  <a:ext uri="{FF2B5EF4-FFF2-40B4-BE49-F238E27FC236}">
                    <a16:creationId xmlns:a16="http://schemas.microsoft.com/office/drawing/2014/main" id="{DC1BEC36-25C1-4E44-B008-016AFD3365DD}"/>
                  </a:ext>
                </a:extLst>
              </p:cNvPr>
              <p:cNvSpPr/>
              <p:nvPr/>
            </p:nvSpPr>
            <p:spPr>
              <a:xfrm>
                <a:off x="9376963" y="3963097"/>
                <a:ext cx="19829" cy="82619"/>
              </a:xfrm>
              <a:custGeom>
                <a:avLst/>
                <a:gdLst>
                  <a:gd name="connsiteX0" fmla="*/ 16193 w 19828"/>
                  <a:gd name="connsiteY0" fmla="*/ 79645 h 82619"/>
                  <a:gd name="connsiteX1" fmla="*/ 4957 w 19828"/>
                  <a:gd name="connsiteY1" fmla="*/ 42301 h 82619"/>
                  <a:gd name="connsiteX2" fmla="*/ 16193 w 19828"/>
                  <a:gd name="connsiteY2" fmla="*/ 4957 h 82619"/>
                </a:gdLst>
                <a:ahLst/>
                <a:cxnLst>
                  <a:cxn ang="0">
                    <a:pos x="connsiteX0" y="connsiteY0"/>
                  </a:cxn>
                  <a:cxn ang="0">
                    <a:pos x="connsiteX1" y="connsiteY1"/>
                  </a:cxn>
                  <a:cxn ang="0">
                    <a:pos x="connsiteX2" y="connsiteY2"/>
                  </a:cxn>
                </a:cxnLst>
                <a:rect l="l" t="t" r="r" b="b"/>
                <a:pathLst>
                  <a:path w="19828" h="82619">
                    <a:moveTo>
                      <a:pt x="16193" y="79645"/>
                    </a:moveTo>
                    <a:cubicBezTo>
                      <a:pt x="9253" y="70061"/>
                      <a:pt x="4957" y="56842"/>
                      <a:pt x="4957" y="42301"/>
                    </a:cubicBezTo>
                    <a:cubicBezTo>
                      <a:pt x="4957" y="27760"/>
                      <a:pt x="9253" y="14541"/>
                      <a:pt x="16193" y="4957"/>
                    </a:cubicBezTo>
                  </a:path>
                </a:pathLst>
              </a:custGeom>
              <a:noFill/>
              <a:ln w="19050" cap="flat">
                <a:solidFill>
                  <a:schemeClr val="tx1"/>
                </a:solidFill>
                <a:prstDash val="solid"/>
                <a:round/>
              </a:ln>
            </p:spPr>
            <p:txBody>
              <a:bodyPr rtlCol="0" anchor="ctr"/>
              <a:lstStyle/>
              <a:p>
                <a:endParaRPr lang="en-US"/>
              </a:p>
            </p:txBody>
          </p:sp>
          <p:sp>
            <p:nvSpPr>
              <p:cNvPr id="72" name="Freeform: Shape 71">
                <a:extLst>
                  <a:ext uri="{FF2B5EF4-FFF2-40B4-BE49-F238E27FC236}">
                    <a16:creationId xmlns:a16="http://schemas.microsoft.com/office/drawing/2014/main" id="{767F1CD0-DE65-4A9D-B43D-ADC4C2718510}"/>
                  </a:ext>
                </a:extLst>
              </p:cNvPr>
              <p:cNvSpPr/>
              <p:nvPr/>
            </p:nvSpPr>
            <p:spPr>
              <a:xfrm>
                <a:off x="9460574" y="4010355"/>
                <a:ext cx="9914" cy="102448"/>
              </a:xfrm>
              <a:custGeom>
                <a:avLst/>
                <a:gdLst>
                  <a:gd name="connsiteX0" fmla="*/ 4957 w 9914"/>
                  <a:gd name="connsiteY0" fmla="*/ 4957 h 102447"/>
                  <a:gd name="connsiteX1" fmla="*/ 4957 w 9914"/>
                  <a:gd name="connsiteY1" fmla="*/ 100134 h 102447"/>
                </a:gdLst>
                <a:ahLst/>
                <a:cxnLst>
                  <a:cxn ang="0">
                    <a:pos x="connsiteX0" y="connsiteY0"/>
                  </a:cxn>
                  <a:cxn ang="0">
                    <a:pos x="connsiteX1" y="connsiteY1"/>
                  </a:cxn>
                </a:cxnLst>
                <a:rect l="l" t="t" r="r" b="b"/>
                <a:pathLst>
                  <a:path w="9914" h="102447">
                    <a:moveTo>
                      <a:pt x="4957" y="4957"/>
                    </a:moveTo>
                    <a:lnTo>
                      <a:pt x="4957" y="100134"/>
                    </a:lnTo>
                  </a:path>
                </a:pathLst>
              </a:custGeom>
              <a:ln w="19050" cap="flat">
                <a:solidFill>
                  <a:schemeClr val="tx1"/>
                </a:solidFill>
                <a:prstDash val="solid"/>
                <a:round/>
              </a:ln>
            </p:spPr>
            <p:txBody>
              <a:bodyPr rtlCol="0" anchor="ctr"/>
              <a:lstStyle/>
              <a:p>
                <a:endParaRPr lang="en-US"/>
              </a:p>
            </p:txBody>
          </p:sp>
          <p:sp>
            <p:nvSpPr>
              <p:cNvPr id="73" name="Freeform: Shape 72">
                <a:extLst>
                  <a:ext uri="{FF2B5EF4-FFF2-40B4-BE49-F238E27FC236}">
                    <a16:creationId xmlns:a16="http://schemas.microsoft.com/office/drawing/2014/main" id="{C9F2A815-10C1-4030-A2D0-2233EEDDF3E3}"/>
                  </a:ext>
                </a:extLst>
              </p:cNvPr>
              <p:cNvSpPr/>
              <p:nvPr/>
            </p:nvSpPr>
            <p:spPr>
              <a:xfrm>
                <a:off x="9356143" y="4105532"/>
                <a:ext cx="218114" cy="218114"/>
              </a:xfrm>
              <a:custGeom>
                <a:avLst/>
                <a:gdLst>
                  <a:gd name="connsiteX0" fmla="*/ 11567 w 218114"/>
                  <a:gd name="connsiteY0" fmla="*/ 4957 h 218114"/>
                  <a:gd name="connsiteX1" fmla="*/ 207539 w 218114"/>
                  <a:gd name="connsiteY1" fmla="*/ 4957 h 218114"/>
                  <a:gd name="connsiteX2" fmla="*/ 214148 w 218114"/>
                  <a:gd name="connsiteY2" fmla="*/ 11567 h 218114"/>
                  <a:gd name="connsiteX3" fmla="*/ 214148 w 218114"/>
                  <a:gd name="connsiteY3" fmla="*/ 207539 h 218114"/>
                  <a:gd name="connsiteX4" fmla="*/ 207539 w 218114"/>
                  <a:gd name="connsiteY4" fmla="*/ 214148 h 218114"/>
                  <a:gd name="connsiteX5" fmla="*/ 11567 w 218114"/>
                  <a:gd name="connsiteY5" fmla="*/ 214148 h 218114"/>
                  <a:gd name="connsiteX6" fmla="*/ 4957 w 218114"/>
                  <a:gd name="connsiteY6" fmla="*/ 207539 h 218114"/>
                  <a:gd name="connsiteX7" fmla="*/ 4957 w 218114"/>
                  <a:gd name="connsiteY7" fmla="*/ 11567 h 218114"/>
                  <a:gd name="connsiteX8" fmla="*/ 11567 w 218114"/>
                  <a:gd name="connsiteY8" fmla="*/ 4957 h 21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8114" h="218114">
                    <a:moveTo>
                      <a:pt x="11567" y="4957"/>
                    </a:moveTo>
                    <a:lnTo>
                      <a:pt x="207539" y="4957"/>
                    </a:lnTo>
                    <a:cubicBezTo>
                      <a:pt x="211174" y="4957"/>
                      <a:pt x="214148" y="7931"/>
                      <a:pt x="214148" y="11567"/>
                    </a:cubicBezTo>
                    <a:lnTo>
                      <a:pt x="214148" y="207539"/>
                    </a:lnTo>
                    <a:cubicBezTo>
                      <a:pt x="214148" y="211174"/>
                      <a:pt x="211174" y="214148"/>
                      <a:pt x="207539" y="214148"/>
                    </a:cubicBezTo>
                    <a:lnTo>
                      <a:pt x="11567" y="214148"/>
                    </a:lnTo>
                    <a:cubicBezTo>
                      <a:pt x="7931" y="214148"/>
                      <a:pt x="4957" y="211174"/>
                      <a:pt x="4957" y="207539"/>
                    </a:cubicBezTo>
                    <a:lnTo>
                      <a:pt x="4957" y="11567"/>
                    </a:lnTo>
                    <a:cubicBezTo>
                      <a:pt x="4957" y="7931"/>
                      <a:pt x="7931" y="4957"/>
                      <a:pt x="11567" y="4957"/>
                    </a:cubicBezTo>
                    <a:close/>
                  </a:path>
                </a:pathLst>
              </a:custGeom>
              <a:noFill/>
              <a:ln w="19050" cap="flat">
                <a:solidFill>
                  <a:schemeClr val="tx1"/>
                </a:solidFill>
                <a:prstDash val="solid"/>
                <a:round/>
              </a:ln>
            </p:spPr>
            <p:txBody>
              <a:bodyPr rtlCol="0" anchor="ctr"/>
              <a:lstStyle/>
              <a:p>
                <a:endParaRPr lang="en-US"/>
              </a:p>
            </p:txBody>
          </p:sp>
          <p:sp>
            <p:nvSpPr>
              <p:cNvPr id="74" name="Freeform: Shape 73">
                <a:extLst>
                  <a:ext uri="{FF2B5EF4-FFF2-40B4-BE49-F238E27FC236}">
                    <a16:creationId xmlns:a16="http://schemas.microsoft.com/office/drawing/2014/main" id="{BBC79A5D-FA8D-44E3-86D2-0BE3C8A6C33E}"/>
                  </a:ext>
                </a:extLst>
              </p:cNvPr>
              <p:cNvSpPr/>
              <p:nvPr/>
            </p:nvSpPr>
            <p:spPr>
              <a:xfrm>
                <a:off x="9371015" y="4060587"/>
                <a:ext cx="9914" cy="52876"/>
              </a:xfrm>
              <a:custGeom>
                <a:avLst/>
                <a:gdLst>
                  <a:gd name="connsiteX0" fmla="*/ 4957 w 9914"/>
                  <a:gd name="connsiteY0" fmla="*/ 4957 h 52876"/>
                  <a:gd name="connsiteX1" fmla="*/ 4957 w 9914"/>
                  <a:gd name="connsiteY1" fmla="*/ 49902 h 52876"/>
                </a:gdLst>
                <a:ahLst/>
                <a:cxnLst>
                  <a:cxn ang="0">
                    <a:pos x="connsiteX0" y="connsiteY0"/>
                  </a:cxn>
                  <a:cxn ang="0">
                    <a:pos x="connsiteX1" y="connsiteY1"/>
                  </a:cxn>
                </a:cxnLst>
                <a:rect l="l" t="t" r="r" b="b"/>
                <a:pathLst>
                  <a:path w="9914" h="52876">
                    <a:moveTo>
                      <a:pt x="4957" y="4957"/>
                    </a:moveTo>
                    <a:lnTo>
                      <a:pt x="4957" y="49902"/>
                    </a:lnTo>
                  </a:path>
                </a:pathLst>
              </a:custGeom>
              <a:ln w="19050" cap="flat">
                <a:solidFill>
                  <a:schemeClr val="tx1"/>
                </a:solidFill>
                <a:prstDash val="solid"/>
                <a:round/>
              </a:ln>
            </p:spPr>
            <p:txBody>
              <a:bodyPr rtlCol="0" anchor="ctr"/>
              <a:lstStyle/>
              <a:p>
                <a:endParaRPr lang="en-US"/>
              </a:p>
            </p:txBody>
          </p:sp>
          <p:sp>
            <p:nvSpPr>
              <p:cNvPr id="75" name="Freeform: Shape 74">
                <a:extLst>
                  <a:ext uri="{FF2B5EF4-FFF2-40B4-BE49-F238E27FC236}">
                    <a16:creationId xmlns:a16="http://schemas.microsoft.com/office/drawing/2014/main" id="{1AA3117F-0842-4D2C-AEDC-590462DC3AC8}"/>
                  </a:ext>
                </a:extLst>
              </p:cNvPr>
              <p:cNvSpPr/>
              <p:nvPr/>
            </p:nvSpPr>
            <p:spPr>
              <a:xfrm>
                <a:off x="9415629" y="4060587"/>
                <a:ext cx="9914" cy="52876"/>
              </a:xfrm>
              <a:custGeom>
                <a:avLst/>
                <a:gdLst>
                  <a:gd name="connsiteX0" fmla="*/ 4957 w 9914"/>
                  <a:gd name="connsiteY0" fmla="*/ 4957 h 52876"/>
                  <a:gd name="connsiteX1" fmla="*/ 4957 w 9914"/>
                  <a:gd name="connsiteY1" fmla="*/ 49902 h 52876"/>
                </a:gdLst>
                <a:ahLst/>
                <a:cxnLst>
                  <a:cxn ang="0">
                    <a:pos x="connsiteX0" y="connsiteY0"/>
                  </a:cxn>
                  <a:cxn ang="0">
                    <a:pos x="connsiteX1" y="connsiteY1"/>
                  </a:cxn>
                </a:cxnLst>
                <a:rect l="l" t="t" r="r" b="b"/>
                <a:pathLst>
                  <a:path w="9914" h="52876">
                    <a:moveTo>
                      <a:pt x="4957" y="4957"/>
                    </a:moveTo>
                    <a:lnTo>
                      <a:pt x="4957" y="49902"/>
                    </a:lnTo>
                  </a:path>
                </a:pathLst>
              </a:custGeom>
              <a:ln w="19050" cap="flat">
                <a:solidFill>
                  <a:schemeClr val="tx1"/>
                </a:solidFill>
                <a:prstDash val="solid"/>
                <a:round/>
              </a:ln>
            </p:spPr>
            <p:txBody>
              <a:bodyPr rtlCol="0" anchor="ctr"/>
              <a:lstStyle/>
              <a:p>
                <a:endParaRPr lang="en-US"/>
              </a:p>
            </p:txBody>
          </p:sp>
          <p:sp>
            <p:nvSpPr>
              <p:cNvPr id="76" name="Freeform: Shape 75">
                <a:extLst>
                  <a:ext uri="{FF2B5EF4-FFF2-40B4-BE49-F238E27FC236}">
                    <a16:creationId xmlns:a16="http://schemas.microsoft.com/office/drawing/2014/main" id="{80DBE85F-8391-4FD7-80F1-272F1A9E2B13}"/>
                  </a:ext>
                </a:extLst>
              </p:cNvPr>
              <p:cNvSpPr/>
              <p:nvPr/>
            </p:nvSpPr>
            <p:spPr>
              <a:xfrm>
                <a:off x="9505519" y="4060587"/>
                <a:ext cx="9914" cy="52876"/>
              </a:xfrm>
              <a:custGeom>
                <a:avLst/>
                <a:gdLst>
                  <a:gd name="connsiteX0" fmla="*/ 4957 w 9914"/>
                  <a:gd name="connsiteY0" fmla="*/ 4957 h 52876"/>
                  <a:gd name="connsiteX1" fmla="*/ 4957 w 9914"/>
                  <a:gd name="connsiteY1" fmla="*/ 49902 h 52876"/>
                </a:gdLst>
                <a:ahLst/>
                <a:cxnLst>
                  <a:cxn ang="0">
                    <a:pos x="connsiteX0" y="connsiteY0"/>
                  </a:cxn>
                  <a:cxn ang="0">
                    <a:pos x="connsiteX1" y="connsiteY1"/>
                  </a:cxn>
                </a:cxnLst>
                <a:rect l="l" t="t" r="r" b="b"/>
                <a:pathLst>
                  <a:path w="9914" h="52876">
                    <a:moveTo>
                      <a:pt x="4957" y="4957"/>
                    </a:moveTo>
                    <a:lnTo>
                      <a:pt x="4957" y="49902"/>
                    </a:lnTo>
                  </a:path>
                </a:pathLst>
              </a:custGeom>
              <a:ln w="19050" cap="flat">
                <a:solidFill>
                  <a:schemeClr val="tx1"/>
                </a:solidFill>
                <a:prstDash val="solid"/>
                <a:round/>
              </a:ln>
            </p:spPr>
            <p:txBody>
              <a:bodyPr rtlCol="0" anchor="ctr"/>
              <a:lstStyle/>
              <a:p>
                <a:endParaRPr lang="en-US"/>
              </a:p>
            </p:txBody>
          </p:sp>
          <p:sp>
            <p:nvSpPr>
              <p:cNvPr id="77" name="Freeform: Shape 76">
                <a:extLst>
                  <a:ext uri="{FF2B5EF4-FFF2-40B4-BE49-F238E27FC236}">
                    <a16:creationId xmlns:a16="http://schemas.microsoft.com/office/drawing/2014/main" id="{BAD40AC1-935B-4457-9D86-F54B8373479A}"/>
                  </a:ext>
                </a:extLst>
              </p:cNvPr>
              <p:cNvSpPr/>
              <p:nvPr/>
            </p:nvSpPr>
            <p:spPr>
              <a:xfrm>
                <a:off x="9550133" y="4060587"/>
                <a:ext cx="9914" cy="52876"/>
              </a:xfrm>
              <a:custGeom>
                <a:avLst/>
                <a:gdLst>
                  <a:gd name="connsiteX0" fmla="*/ 4957 w 9914"/>
                  <a:gd name="connsiteY0" fmla="*/ 4957 h 52876"/>
                  <a:gd name="connsiteX1" fmla="*/ 4957 w 9914"/>
                  <a:gd name="connsiteY1" fmla="*/ 49902 h 52876"/>
                </a:gdLst>
                <a:ahLst/>
                <a:cxnLst>
                  <a:cxn ang="0">
                    <a:pos x="connsiteX0" y="connsiteY0"/>
                  </a:cxn>
                  <a:cxn ang="0">
                    <a:pos x="connsiteX1" y="connsiteY1"/>
                  </a:cxn>
                </a:cxnLst>
                <a:rect l="l" t="t" r="r" b="b"/>
                <a:pathLst>
                  <a:path w="9914" h="52876">
                    <a:moveTo>
                      <a:pt x="4957" y="4957"/>
                    </a:moveTo>
                    <a:lnTo>
                      <a:pt x="4957" y="49902"/>
                    </a:lnTo>
                  </a:path>
                </a:pathLst>
              </a:custGeom>
              <a:ln w="19050" cap="flat">
                <a:solidFill>
                  <a:schemeClr val="tx1"/>
                </a:solidFill>
                <a:prstDash val="solid"/>
                <a:round/>
              </a:ln>
            </p:spPr>
            <p:txBody>
              <a:bodyPr rtlCol="0" anchor="ctr"/>
              <a:lstStyle/>
              <a:p>
                <a:endParaRPr lang="en-US"/>
              </a:p>
            </p:txBody>
          </p:sp>
          <p:sp>
            <p:nvSpPr>
              <p:cNvPr id="78" name="Freeform: Shape 77">
                <a:extLst>
                  <a:ext uri="{FF2B5EF4-FFF2-40B4-BE49-F238E27FC236}">
                    <a16:creationId xmlns:a16="http://schemas.microsoft.com/office/drawing/2014/main" id="{A96F544C-BBA9-4A61-8137-8896DDA7AB47}"/>
                  </a:ext>
                </a:extLst>
              </p:cNvPr>
              <p:cNvSpPr/>
              <p:nvPr/>
            </p:nvSpPr>
            <p:spPr>
              <a:xfrm>
                <a:off x="9371015" y="4314723"/>
                <a:ext cx="9914" cy="52876"/>
              </a:xfrm>
              <a:custGeom>
                <a:avLst/>
                <a:gdLst>
                  <a:gd name="connsiteX0" fmla="*/ 4957 w 9914"/>
                  <a:gd name="connsiteY0" fmla="*/ 4957 h 52876"/>
                  <a:gd name="connsiteX1" fmla="*/ 4957 w 9914"/>
                  <a:gd name="connsiteY1" fmla="*/ 49571 h 52876"/>
                </a:gdLst>
                <a:ahLst/>
                <a:cxnLst>
                  <a:cxn ang="0">
                    <a:pos x="connsiteX0" y="connsiteY0"/>
                  </a:cxn>
                  <a:cxn ang="0">
                    <a:pos x="connsiteX1" y="connsiteY1"/>
                  </a:cxn>
                </a:cxnLst>
                <a:rect l="l" t="t" r="r" b="b"/>
                <a:pathLst>
                  <a:path w="9914" h="52876">
                    <a:moveTo>
                      <a:pt x="4957" y="4957"/>
                    </a:moveTo>
                    <a:lnTo>
                      <a:pt x="4957" y="49571"/>
                    </a:lnTo>
                  </a:path>
                </a:pathLst>
              </a:custGeom>
              <a:ln w="19050" cap="flat">
                <a:solidFill>
                  <a:schemeClr val="tx1"/>
                </a:solidFill>
                <a:prstDash val="solid"/>
                <a:round/>
              </a:ln>
            </p:spPr>
            <p:txBody>
              <a:bodyPr rtlCol="0" anchor="ctr"/>
              <a:lstStyle/>
              <a:p>
                <a:endParaRPr lang="en-US"/>
              </a:p>
            </p:txBody>
          </p:sp>
          <p:sp>
            <p:nvSpPr>
              <p:cNvPr id="79" name="Freeform: Shape 78">
                <a:extLst>
                  <a:ext uri="{FF2B5EF4-FFF2-40B4-BE49-F238E27FC236}">
                    <a16:creationId xmlns:a16="http://schemas.microsoft.com/office/drawing/2014/main" id="{869F609C-D3EF-453C-9EB7-B25F0AEB69E8}"/>
                  </a:ext>
                </a:extLst>
              </p:cNvPr>
              <p:cNvSpPr/>
              <p:nvPr/>
            </p:nvSpPr>
            <p:spPr>
              <a:xfrm>
                <a:off x="9415629" y="4314723"/>
                <a:ext cx="9914" cy="52876"/>
              </a:xfrm>
              <a:custGeom>
                <a:avLst/>
                <a:gdLst>
                  <a:gd name="connsiteX0" fmla="*/ 4957 w 9914"/>
                  <a:gd name="connsiteY0" fmla="*/ 4957 h 52876"/>
                  <a:gd name="connsiteX1" fmla="*/ 4957 w 9914"/>
                  <a:gd name="connsiteY1" fmla="*/ 49571 h 52876"/>
                </a:gdLst>
                <a:ahLst/>
                <a:cxnLst>
                  <a:cxn ang="0">
                    <a:pos x="connsiteX0" y="connsiteY0"/>
                  </a:cxn>
                  <a:cxn ang="0">
                    <a:pos x="connsiteX1" y="connsiteY1"/>
                  </a:cxn>
                </a:cxnLst>
                <a:rect l="l" t="t" r="r" b="b"/>
                <a:pathLst>
                  <a:path w="9914" h="52876">
                    <a:moveTo>
                      <a:pt x="4957" y="4957"/>
                    </a:moveTo>
                    <a:lnTo>
                      <a:pt x="4957" y="49571"/>
                    </a:lnTo>
                  </a:path>
                </a:pathLst>
              </a:custGeom>
              <a:ln w="19050" cap="flat">
                <a:solidFill>
                  <a:schemeClr val="tx1"/>
                </a:solidFill>
                <a:prstDash val="solid"/>
                <a:round/>
              </a:ln>
            </p:spPr>
            <p:txBody>
              <a:bodyPr rtlCol="0" anchor="ctr"/>
              <a:lstStyle/>
              <a:p>
                <a:endParaRPr lang="en-US"/>
              </a:p>
            </p:txBody>
          </p:sp>
          <p:sp>
            <p:nvSpPr>
              <p:cNvPr id="80" name="Freeform: Shape 79">
                <a:extLst>
                  <a:ext uri="{FF2B5EF4-FFF2-40B4-BE49-F238E27FC236}">
                    <a16:creationId xmlns:a16="http://schemas.microsoft.com/office/drawing/2014/main" id="{6DFEB9EC-D745-4DA6-957D-9168063BBC09}"/>
                  </a:ext>
                </a:extLst>
              </p:cNvPr>
              <p:cNvSpPr/>
              <p:nvPr/>
            </p:nvSpPr>
            <p:spPr>
              <a:xfrm>
                <a:off x="9460574" y="4314723"/>
                <a:ext cx="9914" cy="52876"/>
              </a:xfrm>
              <a:custGeom>
                <a:avLst/>
                <a:gdLst>
                  <a:gd name="connsiteX0" fmla="*/ 4957 w 9914"/>
                  <a:gd name="connsiteY0" fmla="*/ 4957 h 52876"/>
                  <a:gd name="connsiteX1" fmla="*/ 4957 w 9914"/>
                  <a:gd name="connsiteY1" fmla="*/ 49571 h 52876"/>
                </a:gdLst>
                <a:ahLst/>
                <a:cxnLst>
                  <a:cxn ang="0">
                    <a:pos x="connsiteX0" y="connsiteY0"/>
                  </a:cxn>
                  <a:cxn ang="0">
                    <a:pos x="connsiteX1" y="connsiteY1"/>
                  </a:cxn>
                </a:cxnLst>
                <a:rect l="l" t="t" r="r" b="b"/>
                <a:pathLst>
                  <a:path w="9914" h="52876">
                    <a:moveTo>
                      <a:pt x="4957" y="4957"/>
                    </a:moveTo>
                    <a:lnTo>
                      <a:pt x="4957" y="49571"/>
                    </a:lnTo>
                  </a:path>
                </a:pathLst>
              </a:custGeom>
              <a:ln w="19050" cap="flat">
                <a:solidFill>
                  <a:schemeClr val="tx1"/>
                </a:solidFill>
                <a:prstDash val="solid"/>
                <a:round/>
              </a:ln>
            </p:spPr>
            <p:txBody>
              <a:bodyPr rtlCol="0" anchor="ctr"/>
              <a:lstStyle/>
              <a:p>
                <a:endParaRPr lang="en-US"/>
              </a:p>
            </p:txBody>
          </p:sp>
          <p:sp>
            <p:nvSpPr>
              <p:cNvPr id="81" name="Freeform: Shape 80">
                <a:extLst>
                  <a:ext uri="{FF2B5EF4-FFF2-40B4-BE49-F238E27FC236}">
                    <a16:creationId xmlns:a16="http://schemas.microsoft.com/office/drawing/2014/main" id="{399215D2-A28E-4891-80C4-75F371755B0C}"/>
                  </a:ext>
                </a:extLst>
              </p:cNvPr>
              <p:cNvSpPr/>
              <p:nvPr/>
            </p:nvSpPr>
            <p:spPr>
              <a:xfrm>
                <a:off x="9505519" y="4314723"/>
                <a:ext cx="9914" cy="52876"/>
              </a:xfrm>
              <a:custGeom>
                <a:avLst/>
                <a:gdLst>
                  <a:gd name="connsiteX0" fmla="*/ 4957 w 9914"/>
                  <a:gd name="connsiteY0" fmla="*/ 4957 h 52876"/>
                  <a:gd name="connsiteX1" fmla="*/ 4957 w 9914"/>
                  <a:gd name="connsiteY1" fmla="*/ 49571 h 52876"/>
                </a:gdLst>
                <a:ahLst/>
                <a:cxnLst>
                  <a:cxn ang="0">
                    <a:pos x="connsiteX0" y="connsiteY0"/>
                  </a:cxn>
                  <a:cxn ang="0">
                    <a:pos x="connsiteX1" y="connsiteY1"/>
                  </a:cxn>
                </a:cxnLst>
                <a:rect l="l" t="t" r="r" b="b"/>
                <a:pathLst>
                  <a:path w="9914" h="52876">
                    <a:moveTo>
                      <a:pt x="4957" y="4957"/>
                    </a:moveTo>
                    <a:lnTo>
                      <a:pt x="4957" y="49571"/>
                    </a:lnTo>
                  </a:path>
                </a:pathLst>
              </a:custGeom>
              <a:ln w="19050" cap="flat">
                <a:solidFill>
                  <a:schemeClr val="tx1"/>
                </a:solidFill>
                <a:prstDash val="solid"/>
                <a:round/>
              </a:ln>
            </p:spPr>
            <p:txBody>
              <a:bodyPr rtlCol="0" anchor="ctr"/>
              <a:lstStyle/>
              <a:p>
                <a:endParaRPr lang="en-US"/>
              </a:p>
            </p:txBody>
          </p:sp>
          <p:sp>
            <p:nvSpPr>
              <p:cNvPr id="82" name="Freeform: Shape 81">
                <a:extLst>
                  <a:ext uri="{FF2B5EF4-FFF2-40B4-BE49-F238E27FC236}">
                    <a16:creationId xmlns:a16="http://schemas.microsoft.com/office/drawing/2014/main" id="{D5840271-B453-484B-8CF8-CBF307B45F44}"/>
                  </a:ext>
                </a:extLst>
              </p:cNvPr>
              <p:cNvSpPr/>
              <p:nvPr/>
            </p:nvSpPr>
            <p:spPr>
              <a:xfrm>
                <a:off x="9550133" y="4314723"/>
                <a:ext cx="9914" cy="52876"/>
              </a:xfrm>
              <a:custGeom>
                <a:avLst/>
                <a:gdLst>
                  <a:gd name="connsiteX0" fmla="*/ 4957 w 9914"/>
                  <a:gd name="connsiteY0" fmla="*/ 4957 h 52876"/>
                  <a:gd name="connsiteX1" fmla="*/ 4957 w 9914"/>
                  <a:gd name="connsiteY1" fmla="*/ 49571 h 52876"/>
                </a:gdLst>
                <a:ahLst/>
                <a:cxnLst>
                  <a:cxn ang="0">
                    <a:pos x="connsiteX0" y="connsiteY0"/>
                  </a:cxn>
                  <a:cxn ang="0">
                    <a:pos x="connsiteX1" y="connsiteY1"/>
                  </a:cxn>
                </a:cxnLst>
                <a:rect l="l" t="t" r="r" b="b"/>
                <a:pathLst>
                  <a:path w="9914" h="52876">
                    <a:moveTo>
                      <a:pt x="4957" y="4957"/>
                    </a:moveTo>
                    <a:lnTo>
                      <a:pt x="4957" y="49571"/>
                    </a:lnTo>
                  </a:path>
                </a:pathLst>
              </a:custGeom>
              <a:ln w="19050" cap="flat">
                <a:solidFill>
                  <a:schemeClr val="tx1"/>
                </a:solidFill>
                <a:prstDash val="solid"/>
                <a:round/>
              </a:ln>
            </p:spPr>
            <p:txBody>
              <a:bodyPr rtlCol="0" anchor="ctr"/>
              <a:lstStyle/>
              <a:p>
                <a:endParaRPr lang="en-US"/>
              </a:p>
            </p:txBody>
          </p:sp>
          <p:sp>
            <p:nvSpPr>
              <p:cNvPr id="83" name="Freeform: Shape 82">
                <a:extLst>
                  <a:ext uri="{FF2B5EF4-FFF2-40B4-BE49-F238E27FC236}">
                    <a16:creationId xmlns:a16="http://schemas.microsoft.com/office/drawing/2014/main" id="{28F1A7EC-5BDB-45A0-A970-315E14439580}"/>
                  </a:ext>
                </a:extLst>
              </p:cNvPr>
              <p:cNvSpPr/>
              <p:nvPr/>
            </p:nvSpPr>
            <p:spPr>
              <a:xfrm>
                <a:off x="9311199" y="4299521"/>
                <a:ext cx="52876" cy="9914"/>
              </a:xfrm>
              <a:custGeom>
                <a:avLst/>
                <a:gdLst>
                  <a:gd name="connsiteX0" fmla="*/ 4957 w 52876"/>
                  <a:gd name="connsiteY0" fmla="*/ 4957 h 9914"/>
                  <a:gd name="connsiteX1" fmla="*/ 49902 w 52876"/>
                  <a:gd name="connsiteY1" fmla="*/ 4957 h 9914"/>
                </a:gdLst>
                <a:ahLst/>
                <a:cxnLst>
                  <a:cxn ang="0">
                    <a:pos x="connsiteX0" y="connsiteY0"/>
                  </a:cxn>
                  <a:cxn ang="0">
                    <a:pos x="connsiteX1" y="connsiteY1"/>
                  </a:cxn>
                </a:cxnLst>
                <a:rect l="l" t="t" r="r" b="b"/>
                <a:pathLst>
                  <a:path w="52876" h="9914">
                    <a:moveTo>
                      <a:pt x="4957" y="4957"/>
                    </a:moveTo>
                    <a:lnTo>
                      <a:pt x="49902" y="4957"/>
                    </a:lnTo>
                  </a:path>
                </a:pathLst>
              </a:custGeom>
              <a:ln w="19050" cap="flat">
                <a:solidFill>
                  <a:schemeClr val="tx1"/>
                </a:solidFill>
                <a:prstDash val="solid"/>
                <a:round/>
              </a:ln>
            </p:spPr>
            <p:txBody>
              <a:bodyPr rtlCol="0" anchor="ctr"/>
              <a:lstStyle/>
              <a:p>
                <a:endParaRPr lang="en-US"/>
              </a:p>
            </p:txBody>
          </p:sp>
          <p:sp>
            <p:nvSpPr>
              <p:cNvPr id="84" name="Freeform: Shape 83">
                <a:extLst>
                  <a:ext uri="{FF2B5EF4-FFF2-40B4-BE49-F238E27FC236}">
                    <a16:creationId xmlns:a16="http://schemas.microsoft.com/office/drawing/2014/main" id="{9CC7E85F-8716-4259-A88E-32AC29D497EE}"/>
                  </a:ext>
                </a:extLst>
              </p:cNvPr>
              <p:cNvSpPr/>
              <p:nvPr/>
            </p:nvSpPr>
            <p:spPr>
              <a:xfrm>
                <a:off x="9311199" y="4254907"/>
                <a:ext cx="52876" cy="9914"/>
              </a:xfrm>
              <a:custGeom>
                <a:avLst/>
                <a:gdLst>
                  <a:gd name="connsiteX0" fmla="*/ 4957 w 52876"/>
                  <a:gd name="connsiteY0" fmla="*/ 4957 h 9914"/>
                  <a:gd name="connsiteX1" fmla="*/ 49902 w 52876"/>
                  <a:gd name="connsiteY1" fmla="*/ 4957 h 9914"/>
                </a:gdLst>
                <a:ahLst/>
                <a:cxnLst>
                  <a:cxn ang="0">
                    <a:pos x="connsiteX0" y="connsiteY0"/>
                  </a:cxn>
                  <a:cxn ang="0">
                    <a:pos x="connsiteX1" y="connsiteY1"/>
                  </a:cxn>
                </a:cxnLst>
                <a:rect l="l" t="t" r="r" b="b"/>
                <a:pathLst>
                  <a:path w="52876" h="9914">
                    <a:moveTo>
                      <a:pt x="4957" y="4957"/>
                    </a:moveTo>
                    <a:lnTo>
                      <a:pt x="49902" y="4957"/>
                    </a:lnTo>
                  </a:path>
                </a:pathLst>
              </a:custGeom>
              <a:ln w="19050" cap="flat">
                <a:solidFill>
                  <a:schemeClr val="tx1"/>
                </a:solidFill>
                <a:prstDash val="solid"/>
                <a:round/>
              </a:ln>
            </p:spPr>
            <p:txBody>
              <a:bodyPr rtlCol="0" anchor="ctr"/>
              <a:lstStyle/>
              <a:p>
                <a:endParaRPr lang="en-US"/>
              </a:p>
            </p:txBody>
          </p:sp>
          <p:sp>
            <p:nvSpPr>
              <p:cNvPr id="85" name="Freeform: Shape 84">
                <a:extLst>
                  <a:ext uri="{FF2B5EF4-FFF2-40B4-BE49-F238E27FC236}">
                    <a16:creationId xmlns:a16="http://schemas.microsoft.com/office/drawing/2014/main" id="{D591AC69-5415-4DD0-9D35-66830A283197}"/>
                  </a:ext>
                </a:extLst>
              </p:cNvPr>
              <p:cNvSpPr/>
              <p:nvPr/>
            </p:nvSpPr>
            <p:spPr>
              <a:xfrm>
                <a:off x="9311199" y="4209962"/>
                <a:ext cx="52876" cy="9914"/>
              </a:xfrm>
              <a:custGeom>
                <a:avLst/>
                <a:gdLst>
                  <a:gd name="connsiteX0" fmla="*/ 4957 w 52876"/>
                  <a:gd name="connsiteY0" fmla="*/ 4957 h 9914"/>
                  <a:gd name="connsiteX1" fmla="*/ 49902 w 52876"/>
                  <a:gd name="connsiteY1" fmla="*/ 4957 h 9914"/>
                </a:gdLst>
                <a:ahLst/>
                <a:cxnLst>
                  <a:cxn ang="0">
                    <a:pos x="connsiteX0" y="connsiteY0"/>
                  </a:cxn>
                  <a:cxn ang="0">
                    <a:pos x="connsiteX1" y="connsiteY1"/>
                  </a:cxn>
                </a:cxnLst>
                <a:rect l="l" t="t" r="r" b="b"/>
                <a:pathLst>
                  <a:path w="52876" h="9914">
                    <a:moveTo>
                      <a:pt x="4957" y="4957"/>
                    </a:moveTo>
                    <a:lnTo>
                      <a:pt x="49902" y="4957"/>
                    </a:lnTo>
                  </a:path>
                </a:pathLst>
              </a:custGeom>
              <a:ln w="19050" cap="flat">
                <a:solidFill>
                  <a:schemeClr val="tx1"/>
                </a:solidFill>
                <a:prstDash val="solid"/>
                <a:round/>
              </a:ln>
            </p:spPr>
            <p:txBody>
              <a:bodyPr rtlCol="0" anchor="ctr"/>
              <a:lstStyle/>
              <a:p>
                <a:endParaRPr lang="en-US"/>
              </a:p>
            </p:txBody>
          </p:sp>
          <p:sp>
            <p:nvSpPr>
              <p:cNvPr id="86" name="Freeform: Shape 85">
                <a:extLst>
                  <a:ext uri="{FF2B5EF4-FFF2-40B4-BE49-F238E27FC236}">
                    <a16:creationId xmlns:a16="http://schemas.microsoft.com/office/drawing/2014/main" id="{B3080849-AD8F-41F8-A170-61BA2DE69EC4}"/>
                  </a:ext>
                </a:extLst>
              </p:cNvPr>
              <p:cNvSpPr/>
              <p:nvPr/>
            </p:nvSpPr>
            <p:spPr>
              <a:xfrm>
                <a:off x="9311199" y="4165348"/>
                <a:ext cx="52876" cy="9914"/>
              </a:xfrm>
              <a:custGeom>
                <a:avLst/>
                <a:gdLst>
                  <a:gd name="connsiteX0" fmla="*/ 4957 w 52876"/>
                  <a:gd name="connsiteY0" fmla="*/ 4957 h 9914"/>
                  <a:gd name="connsiteX1" fmla="*/ 49902 w 52876"/>
                  <a:gd name="connsiteY1" fmla="*/ 4957 h 9914"/>
                </a:gdLst>
                <a:ahLst/>
                <a:cxnLst>
                  <a:cxn ang="0">
                    <a:pos x="connsiteX0" y="connsiteY0"/>
                  </a:cxn>
                  <a:cxn ang="0">
                    <a:pos x="connsiteX1" y="connsiteY1"/>
                  </a:cxn>
                </a:cxnLst>
                <a:rect l="l" t="t" r="r" b="b"/>
                <a:pathLst>
                  <a:path w="52876" h="9914">
                    <a:moveTo>
                      <a:pt x="4957" y="4957"/>
                    </a:moveTo>
                    <a:lnTo>
                      <a:pt x="49902" y="4957"/>
                    </a:lnTo>
                  </a:path>
                </a:pathLst>
              </a:custGeom>
              <a:ln w="19050" cap="flat">
                <a:solidFill>
                  <a:schemeClr val="tx1"/>
                </a:solidFill>
                <a:prstDash val="solid"/>
                <a:round/>
              </a:ln>
            </p:spPr>
            <p:txBody>
              <a:bodyPr rtlCol="0" anchor="ctr"/>
              <a:lstStyle/>
              <a:p>
                <a:endParaRPr lang="en-US"/>
              </a:p>
            </p:txBody>
          </p:sp>
          <p:sp>
            <p:nvSpPr>
              <p:cNvPr id="87" name="Freeform: Shape 86">
                <a:extLst>
                  <a:ext uri="{FF2B5EF4-FFF2-40B4-BE49-F238E27FC236}">
                    <a16:creationId xmlns:a16="http://schemas.microsoft.com/office/drawing/2014/main" id="{417C41BE-C64E-4743-9AFC-6C72339C9F86}"/>
                  </a:ext>
                </a:extLst>
              </p:cNvPr>
              <p:cNvSpPr/>
              <p:nvPr/>
            </p:nvSpPr>
            <p:spPr>
              <a:xfrm>
                <a:off x="9311199" y="4120403"/>
                <a:ext cx="52876" cy="9914"/>
              </a:xfrm>
              <a:custGeom>
                <a:avLst/>
                <a:gdLst>
                  <a:gd name="connsiteX0" fmla="*/ 4957 w 52876"/>
                  <a:gd name="connsiteY0" fmla="*/ 4957 h 9914"/>
                  <a:gd name="connsiteX1" fmla="*/ 49902 w 52876"/>
                  <a:gd name="connsiteY1" fmla="*/ 4957 h 9914"/>
                </a:gdLst>
                <a:ahLst/>
                <a:cxnLst>
                  <a:cxn ang="0">
                    <a:pos x="connsiteX0" y="connsiteY0"/>
                  </a:cxn>
                  <a:cxn ang="0">
                    <a:pos x="connsiteX1" y="connsiteY1"/>
                  </a:cxn>
                </a:cxnLst>
                <a:rect l="l" t="t" r="r" b="b"/>
                <a:pathLst>
                  <a:path w="52876" h="9914">
                    <a:moveTo>
                      <a:pt x="4957" y="4957"/>
                    </a:moveTo>
                    <a:lnTo>
                      <a:pt x="49902" y="4957"/>
                    </a:lnTo>
                  </a:path>
                </a:pathLst>
              </a:custGeom>
              <a:ln w="19050" cap="flat">
                <a:solidFill>
                  <a:schemeClr val="tx1"/>
                </a:solidFill>
                <a:prstDash val="solid"/>
                <a:round/>
              </a:ln>
            </p:spPr>
            <p:txBody>
              <a:bodyPr rtlCol="0" anchor="ctr"/>
              <a:lstStyle/>
              <a:p>
                <a:endParaRPr lang="en-US"/>
              </a:p>
            </p:txBody>
          </p:sp>
          <p:sp>
            <p:nvSpPr>
              <p:cNvPr id="88" name="Freeform: Shape 87">
                <a:extLst>
                  <a:ext uri="{FF2B5EF4-FFF2-40B4-BE49-F238E27FC236}">
                    <a16:creationId xmlns:a16="http://schemas.microsoft.com/office/drawing/2014/main" id="{38C861C6-536D-4667-B202-C1A6EC293E69}"/>
                  </a:ext>
                </a:extLst>
              </p:cNvPr>
              <p:cNvSpPr/>
              <p:nvPr/>
            </p:nvSpPr>
            <p:spPr>
              <a:xfrm>
                <a:off x="9565004" y="4299521"/>
                <a:ext cx="52876" cy="9914"/>
              </a:xfrm>
              <a:custGeom>
                <a:avLst/>
                <a:gdLst>
                  <a:gd name="connsiteX0" fmla="*/ 4957 w 52876"/>
                  <a:gd name="connsiteY0" fmla="*/ 4957 h 9914"/>
                  <a:gd name="connsiteX1" fmla="*/ 49902 w 52876"/>
                  <a:gd name="connsiteY1" fmla="*/ 4957 h 9914"/>
                </a:gdLst>
                <a:ahLst/>
                <a:cxnLst>
                  <a:cxn ang="0">
                    <a:pos x="connsiteX0" y="connsiteY0"/>
                  </a:cxn>
                  <a:cxn ang="0">
                    <a:pos x="connsiteX1" y="connsiteY1"/>
                  </a:cxn>
                </a:cxnLst>
                <a:rect l="l" t="t" r="r" b="b"/>
                <a:pathLst>
                  <a:path w="52876" h="9914">
                    <a:moveTo>
                      <a:pt x="4957" y="4957"/>
                    </a:moveTo>
                    <a:lnTo>
                      <a:pt x="49902" y="4957"/>
                    </a:lnTo>
                  </a:path>
                </a:pathLst>
              </a:custGeom>
              <a:ln w="19050" cap="flat">
                <a:solidFill>
                  <a:schemeClr val="tx1"/>
                </a:solidFill>
                <a:prstDash val="solid"/>
                <a:round/>
              </a:ln>
            </p:spPr>
            <p:txBody>
              <a:bodyPr rtlCol="0" anchor="ctr"/>
              <a:lstStyle/>
              <a:p>
                <a:endParaRPr lang="en-US"/>
              </a:p>
            </p:txBody>
          </p:sp>
          <p:sp>
            <p:nvSpPr>
              <p:cNvPr id="89" name="Freeform: Shape 88">
                <a:extLst>
                  <a:ext uri="{FF2B5EF4-FFF2-40B4-BE49-F238E27FC236}">
                    <a16:creationId xmlns:a16="http://schemas.microsoft.com/office/drawing/2014/main" id="{896171F1-C80A-46F0-B908-61184470315C}"/>
                  </a:ext>
                </a:extLst>
              </p:cNvPr>
              <p:cNvSpPr/>
              <p:nvPr/>
            </p:nvSpPr>
            <p:spPr>
              <a:xfrm>
                <a:off x="9565004" y="4254907"/>
                <a:ext cx="52876" cy="9914"/>
              </a:xfrm>
              <a:custGeom>
                <a:avLst/>
                <a:gdLst>
                  <a:gd name="connsiteX0" fmla="*/ 4957 w 52876"/>
                  <a:gd name="connsiteY0" fmla="*/ 4957 h 9914"/>
                  <a:gd name="connsiteX1" fmla="*/ 49902 w 52876"/>
                  <a:gd name="connsiteY1" fmla="*/ 4957 h 9914"/>
                </a:gdLst>
                <a:ahLst/>
                <a:cxnLst>
                  <a:cxn ang="0">
                    <a:pos x="connsiteX0" y="connsiteY0"/>
                  </a:cxn>
                  <a:cxn ang="0">
                    <a:pos x="connsiteX1" y="connsiteY1"/>
                  </a:cxn>
                </a:cxnLst>
                <a:rect l="l" t="t" r="r" b="b"/>
                <a:pathLst>
                  <a:path w="52876" h="9914">
                    <a:moveTo>
                      <a:pt x="4957" y="4957"/>
                    </a:moveTo>
                    <a:lnTo>
                      <a:pt x="49902" y="4957"/>
                    </a:lnTo>
                  </a:path>
                </a:pathLst>
              </a:custGeom>
              <a:ln w="19050" cap="flat">
                <a:solidFill>
                  <a:schemeClr val="tx1"/>
                </a:solidFill>
                <a:prstDash val="solid"/>
                <a:round/>
              </a:ln>
            </p:spPr>
            <p:txBody>
              <a:bodyPr rtlCol="0" anchor="ctr"/>
              <a:lstStyle/>
              <a:p>
                <a:endParaRPr lang="en-US"/>
              </a:p>
            </p:txBody>
          </p:sp>
          <p:sp>
            <p:nvSpPr>
              <p:cNvPr id="90" name="Freeform: Shape 89">
                <a:extLst>
                  <a:ext uri="{FF2B5EF4-FFF2-40B4-BE49-F238E27FC236}">
                    <a16:creationId xmlns:a16="http://schemas.microsoft.com/office/drawing/2014/main" id="{F344919C-BE2D-48BA-BB14-1DDD30A875F9}"/>
                  </a:ext>
                </a:extLst>
              </p:cNvPr>
              <p:cNvSpPr/>
              <p:nvPr/>
            </p:nvSpPr>
            <p:spPr>
              <a:xfrm>
                <a:off x="9565004" y="4209962"/>
                <a:ext cx="52876" cy="9914"/>
              </a:xfrm>
              <a:custGeom>
                <a:avLst/>
                <a:gdLst>
                  <a:gd name="connsiteX0" fmla="*/ 4957 w 52876"/>
                  <a:gd name="connsiteY0" fmla="*/ 4957 h 9914"/>
                  <a:gd name="connsiteX1" fmla="*/ 49902 w 52876"/>
                  <a:gd name="connsiteY1" fmla="*/ 4957 h 9914"/>
                </a:gdLst>
                <a:ahLst/>
                <a:cxnLst>
                  <a:cxn ang="0">
                    <a:pos x="connsiteX0" y="connsiteY0"/>
                  </a:cxn>
                  <a:cxn ang="0">
                    <a:pos x="connsiteX1" y="connsiteY1"/>
                  </a:cxn>
                </a:cxnLst>
                <a:rect l="l" t="t" r="r" b="b"/>
                <a:pathLst>
                  <a:path w="52876" h="9914">
                    <a:moveTo>
                      <a:pt x="4957" y="4957"/>
                    </a:moveTo>
                    <a:lnTo>
                      <a:pt x="49902" y="4957"/>
                    </a:lnTo>
                  </a:path>
                </a:pathLst>
              </a:custGeom>
              <a:ln w="19050" cap="flat">
                <a:solidFill>
                  <a:schemeClr val="tx1"/>
                </a:solidFill>
                <a:prstDash val="solid"/>
                <a:round/>
              </a:ln>
            </p:spPr>
            <p:txBody>
              <a:bodyPr rtlCol="0" anchor="ctr"/>
              <a:lstStyle/>
              <a:p>
                <a:endParaRPr lang="en-US"/>
              </a:p>
            </p:txBody>
          </p:sp>
          <p:sp>
            <p:nvSpPr>
              <p:cNvPr id="91" name="Freeform: Shape 90">
                <a:extLst>
                  <a:ext uri="{FF2B5EF4-FFF2-40B4-BE49-F238E27FC236}">
                    <a16:creationId xmlns:a16="http://schemas.microsoft.com/office/drawing/2014/main" id="{A5B88C8C-7E72-4F8D-AE8C-BD080E7A0E60}"/>
                  </a:ext>
                </a:extLst>
              </p:cNvPr>
              <p:cNvSpPr/>
              <p:nvPr/>
            </p:nvSpPr>
            <p:spPr>
              <a:xfrm>
                <a:off x="9565004" y="4165348"/>
                <a:ext cx="52876" cy="9914"/>
              </a:xfrm>
              <a:custGeom>
                <a:avLst/>
                <a:gdLst>
                  <a:gd name="connsiteX0" fmla="*/ 4957 w 52876"/>
                  <a:gd name="connsiteY0" fmla="*/ 4957 h 9914"/>
                  <a:gd name="connsiteX1" fmla="*/ 49902 w 52876"/>
                  <a:gd name="connsiteY1" fmla="*/ 4957 h 9914"/>
                </a:gdLst>
                <a:ahLst/>
                <a:cxnLst>
                  <a:cxn ang="0">
                    <a:pos x="connsiteX0" y="connsiteY0"/>
                  </a:cxn>
                  <a:cxn ang="0">
                    <a:pos x="connsiteX1" y="connsiteY1"/>
                  </a:cxn>
                </a:cxnLst>
                <a:rect l="l" t="t" r="r" b="b"/>
                <a:pathLst>
                  <a:path w="52876" h="9914">
                    <a:moveTo>
                      <a:pt x="4957" y="4957"/>
                    </a:moveTo>
                    <a:lnTo>
                      <a:pt x="49902" y="4957"/>
                    </a:lnTo>
                  </a:path>
                </a:pathLst>
              </a:custGeom>
              <a:ln w="19050" cap="flat">
                <a:solidFill>
                  <a:schemeClr val="tx1"/>
                </a:solidFill>
                <a:prstDash val="solid"/>
                <a:round/>
              </a:ln>
            </p:spPr>
            <p:txBody>
              <a:bodyPr rtlCol="0" anchor="ctr"/>
              <a:lstStyle/>
              <a:p>
                <a:endParaRPr lang="en-US"/>
              </a:p>
            </p:txBody>
          </p:sp>
          <p:sp>
            <p:nvSpPr>
              <p:cNvPr id="92" name="Freeform: Shape 91">
                <a:extLst>
                  <a:ext uri="{FF2B5EF4-FFF2-40B4-BE49-F238E27FC236}">
                    <a16:creationId xmlns:a16="http://schemas.microsoft.com/office/drawing/2014/main" id="{8E17C3A4-CFB8-40C7-BDD5-21DC01A6FEE3}"/>
                  </a:ext>
                </a:extLst>
              </p:cNvPr>
              <p:cNvSpPr/>
              <p:nvPr/>
            </p:nvSpPr>
            <p:spPr>
              <a:xfrm>
                <a:off x="9565004" y="4120403"/>
                <a:ext cx="52876" cy="9914"/>
              </a:xfrm>
              <a:custGeom>
                <a:avLst/>
                <a:gdLst>
                  <a:gd name="connsiteX0" fmla="*/ 4957 w 52876"/>
                  <a:gd name="connsiteY0" fmla="*/ 4957 h 9914"/>
                  <a:gd name="connsiteX1" fmla="*/ 49902 w 52876"/>
                  <a:gd name="connsiteY1" fmla="*/ 4957 h 9914"/>
                </a:gdLst>
                <a:ahLst/>
                <a:cxnLst>
                  <a:cxn ang="0">
                    <a:pos x="connsiteX0" y="connsiteY0"/>
                  </a:cxn>
                  <a:cxn ang="0">
                    <a:pos x="connsiteX1" y="connsiteY1"/>
                  </a:cxn>
                </a:cxnLst>
                <a:rect l="l" t="t" r="r" b="b"/>
                <a:pathLst>
                  <a:path w="52876" h="9914">
                    <a:moveTo>
                      <a:pt x="4957" y="4957"/>
                    </a:moveTo>
                    <a:lnTo>
                      <a:pt x="49902" y="4957"/>
                    </a:lnTo>
                  </a:path>
                </a:pathLst>
              </a:custGeom>
              <a:ln w="19050" cap="flat">
                <a:solidFill>
                  <a:schemeClr val="tx1"/>
                </a:solidFill>
                <a:prstDash val="solid"/>
                <a:round/>
              </a:ln>
            </p:spPr>
            <p:txBody>
              <a:bodyPr rtlCol="0" anchor="ctr"/>
              <a:lstStyle/>
              <a:p>
                <a:endParaRPr lang="en-US"/>
              </a:p>
            </p:txBody>
          </p:sp>
          <p:sp>
            <p:nvSpPr>
              <p:cNvPr id="93" name="Freeform: Shape 92">
                <a:extLst>
                  <a:ext uri="{FF2B5EF4-FFF2-40B4-BE49-F238E27FC236}">
                    <a16:creationId xmlns:a16="http://schemas.microsoft.com/office/drawing/2014/main" id="{6735A69F-98FA-4196-88F9-B9217134F932}"/>
                  </a:ext>
                </a:extLst>
              </p:cNvPr>
              <p:cNvSpPr/>
              <p:nvPr/>
            </p:nvSpPr>
            <p:spPr>
              <a:xfrm>
                <a:off x="9393157" y="4141884"/>
                <a:ext cx="142105" cy="142105"/>
              </a:xfrm>
              <a:custGeom>
                <a:avLst/>
                <a:gdLst>
                  <a:gd name="connsiteX0" fmla="*/ 133182 w 142104"/>
                  <a:gd name="connsiteY0" fmla="*/ 139791 h 142104"/>
                  <a:gd name="connsiteX1" fmla="*/ 11567 w 142104"/>
                  <a:gd name="connsiteY1" fmla="*/ 139791 h 142104"/>
                  <a:gd name="connsiteX2" fmla="*/ 4957 w 142104"/>
                  <a:gd name="connsiteY2" fmla="*/ 133182 h 142104"/>
                  <a:gd name="connsiteX3" fmla="*/ 4957 w 142104"/>
                  <a:gd name="connsiteY3" fmla="*/ 11567 h 142104"/>
                  <a:gd name="connsiteX4" fmla="*/ 11567 w 142104"/>
                  <a:gd name="connsiteY4" fmla="*/ 4957 h 142104"/>
                  <a:gd name="connsiteX5" fmla="*/ 133182 w 142104"/>
                  <a:gd name="connsiteY5" fmla="*/ 4957 h 142104"/>
                  <a:gd name="connsiteX6" fmla="*/ 139791 w 142104"/>
                  <a:gd name="connsiteY6" fmla="*/ 11567 h 142104"/>
                  <a:gd name="connsiteX7" fmla="*/ 139791 w 142104"/>
                  <a:gd name="connsiteY7" fmla="*/ 133182 h 142104"/>
                  <a:gd name="connsiteX8" fmla="*/ 133182 w 142104"/>
                  <a:gd name="connsiteY8" fmla="*/ 139791 h 14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104" h="142104">
                    <a:moveTo>
                      <a:pt x="133182" y="139791"/>
                    </a:moveTo>
                    <a:lnTo>
                      <a:pt x="11567" y="139791"/>
                    </a:lnTo>
                    <a:cubicBezTo>
                      <a:pt x="7931" y="139791"/>
                      <a:pt x="4957" y="136817"/>
                      <a:pt x="4957" y="133182"/>
                    </a:cubicBezTo>
                    <a:lnTo>
                      <a:pt x="4957" y="11567"/>
                    </a:lnTo>
                    <a:cubicBezTo>
                      <a:pt x="4957" y="7931"/>
                      <a:pt x="7931" y="4957"/>
                      <a:pt x="11567" y="4957"/>
                    </a:cubicBezTo>
                    <a:lnTo>
                      <a:pt x="133182" y="4957"/>
                    </a:lnTo>
                    <a:cubicBezTo>
                      <a:pt x="136817" y="4957"/>
                      <a:pt x="139791" y="7931"/>
                      <a:pt x="139791" y="11567"/>
                    </a:cubicBezTo>
                    <a:lnTo>
                      <a:pt x="139791" y="133182"/>
                    </a:lnTo>
                    <a:cubicBezTo>
                      <a:pt x="139791" y="136817"/>
                      <a:pt x="136817" y="139791"/>
                      <a:pt x="133182" y="139791"/>
                    </a:cubicBezTo>
                    <a:close/>
                  </a:path>
                </a:pathLst>
              </a:custGeom>
              <a:noFill/>
              <a:ln w="19050" cap="flat">
                <a:solidFill>
                  <a:schemeClr val="tx1"/>
                </a:solidFill>
                <a:prstDash val="solid"/>
                <a:round/>
              </a:ln>
            </p:spPr>
            <p:txBody>
              <a:bodyPr rtlCol="0" anchor="ctr"/>
              <a:lstStyle/>
              <a:p>
                <a:endParaRPr lang="en-US"/>
              </a:p>
            </p:txBody>
          </p:sp>
        </p:grpSp>
      </p:grpSp>
      <p:grpSp>
        <p:nvGrpSpPr>
          <p:cNvPr id="4" name="Group 3">
            <a:extLst>
              <a:ext uri="{FF2B5EF4-FFF2-40B4-BE49-F238E27FC236}">
                <a16:creationId xmlns:a16="http://schemas.microsoft.com/office/drawing/2014/main" id="{5F10894B-D703-46B4-B98A-AB70AC144236}"/>
              </a:ext>
            </a:extLst>
          </p:cNvPr>
          <p:cNvGrpSpPr/>
          <p:nvPr/>
        </p:nvGrpSpPr>
        <p:grpSpPr>
          <a:xfrm>
            <a:off x="9967895" y="1714572"/>
            <a:ext cx="3956532" cy="4800457"/>
            <a:chOff x="9620958" y="1501600"/>
            <a:chExt cx="3956532" cy="4800457"/>
          </a:xfrm>
        </p:grpSpPr>
        <p:cxnSp>
          <p:nvCxnSpPr>
            <p:cNvPr id="57" name="Straight Connector 56">
              <a:extLst>
                <a:ext uri="{FF2B5EF4-FFF2-40B4-BE49-F238E27FC236}">
                  <a16:creationId xmlns:a16="http://schemas.microsoft.com/office/drawing/2014/main" id="{7A6B73E8-AD35-42EA-AF7B-A619DBB634E5}"/>
                </a:ext>
              </a:extLst>
            </p:cNvPr>
            <p:cNvCxnSpPr>
              <a:cxnSpLocks/>
            </p:cNvCxnSpPr>
            <p:nvPr/>
          </p:nvCxnSpPr>
          <p:spPr>
            <a:xfrm flipH="1">
              <a:off x="11165177" y="2846053"/>
              <a:ext cx="868092" cy="0"/>
            </a:xfrm>
            <a:prstGeom prst="line">
              <a:avLst/>
            </a:prstGeom>
            <a:ln w="25400" cap="rnd">
              <a:gradFill flip="none" rotWithShape="1">
                <a:gsLst>
                  <a:gs pos="0">
                    <a:schemeClr val="accent1"/>
                  </a:gs>
                  <a:gs pos="100000">
                    <a:srgbClr val="C00000"/>
                  </a:gs>
                </a:gsLst>
                <a:lin ang="0" scaled="1"/>
                <a:tileRect/>
              </a:gradFill>
              <a:headEnd type="none"/>
              <a:tailEnd type="none"/>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3CA3EAC3-AE70-4278-AC7C-3F334BCA11E1}"/>
                </a:ext>
              </a:extLst>
            </p:cNvPr>
            <p:cNvSpPr/>
            <p:nvPr/>
          </p:nvSpPr>
          <p:spPr>
            <a:xfrm>
              <a:off x="9620958" y="3605934"/>
              <a:ext cx="3956532" cy="2696123"/>
            </a:xfrm>
            <a:prstGeom prst="rect">
              <a:avLst/>
            </a:prstGeom>
          </p:spPr>
          <p:txBody>
            <a:bodyPr wrap="none">
              <a:spAutoFit/>
            </a:bodyPr>
            <a:lstStyle/>
            <a:p>
              <a:pPr lvl="0" algn="ctr" defTabSz="1097278">
                <a:lnSpc>
                  <a:spcPct val="90000"/>
                </a:lnSpc>
                <a:spcBef>
                  <a:spcPct val="20000"/>
                </a:spcBef>
                <a:buSzPct val="90000"/>
              </a:pPr>
              <a:r>
                <a:rPr lang="en-US" sz="1800" dirty="0">
                  <a:latin typeface="+mj-lt"/>
                  <a:ea typeface="Amazon Ember Light" panose="020B0403020204020204" pitchFamily="34" charset="0"/>
                  <a:cs typeface="Amazon Ember Light" panose="020B0403020204020204" pitchFamily="34" charset="0"/>
                </a:rPr>
                <a:t>“The size of our team is half of what</a:t>
              </a:r>
              <a:br>
                <a:rPr lang="en-US" sz="1800" dirty="0">
                  <a:latin typeface="+mj-lt"/>
                  <a:ea typeface="Amazon Ember Light" panose="020B0403020204020204" pitchFamily="34" charset="0"/>
                  <a:cs typeface="Amazon Ember Light" panose="020B0403020204020204" pitchFamily="34" charset="0"/>
                </a:rPr>
              </a:br>
              <a:r>
                <a:rPr lang="en-US" sz="1800" dirty="0">
                  <a:latin typeface="+mj-lt"/>
                  <a:ea typeface="Amazon Ember Light" panose="020B0403020204020204" pitchFamily="34" charset="0"/>
                  <a:cs typeface="Amazon Ember Light" panose="020B0403020204020204" pitchFamily="34" charset="0"/>
                </a:rPr>
                <a:t>is normally needed to build and</a:t>
              </a:r>
              <a:br>
                <a:rPr lang="en-US" sz="1800" dirty="0">
                  <a:latin typeface="+mj-lt"/>
                  <a:ea typeface="Amazon Ember Light" panose="020B0403020204020204" pitchFamily="34" charset="0"/>
                  <a:cs typeface="Amazon Ember Light" panose="020B0403020204020204" pitchFamily="34" charset="0"/>
                </a:rPr>
              </a:br>
              <a:r>
                <a:rPr lang="en-US" sz="1800" dirty="0">
                  <a:latin typeface="+mj-lt"/>
                  <a:ea typeface="Amazon Ember Light" panose="020B0403020204020204" pitchFamily="34" charset="0"/>
                  <a:cs typeface="Amazon Ember Light" panose="020B0403020204020204" pitchFamily="34" charset="0"/>
                </a:rPr>
                <a:t>operate a site of this scale.”</a:t>
              </a:r>
              <a:br>
                <a:rPr lang="en-US" sz="1800" dirty="0">
                  <a:latin typeface="+mj-lt"/>
                  <a:ea typeface="Amazon Ember Light" panose="020B0403020204020204" pitchFamily="34" charset="0"/>
                  <a:cs typeface="Amazon Ember Light" panose="020B0403020204020204" pitchFamily="34" charset="0"/>
                </a:rPr>
              </a:br>
              <a:r>
                <a:rPr lang="en-US" sz="1800" dirty="0">
                  <a:latin typeface="+mj-lt"/>
                  <a:ea typeface="Amazon Ember Light" panose="020B0403020204020204" pitchFamily="34" charset="0"/>
                  <a:cs typeface="Amazon Ember Light" panose="020B0403020204020204" pitchFamily="34" charset="0"/>
                </a:rPr>
                <a:t>—</a:t>
              </a:r>
              <a:br>
                <a:rPr lang="en-US" sz="1800" dirty="0">
                  <a:latin typeface="+mj-lt"/>
                  <a:ea typeface="Amazon Ember Light" panose="020B0403020204020204" pitchFamily="34" charset="0"/>
                  <a:cs typeface="Amazon Ember Light" panose="020B0403020204020204" pitchFamily="34" charset="0"/>
                </a:rPr>
              </a:br>
              <a:r>
                <a:rPr lang="en-US" sz="1800" dirty="0">
                  <a:latin typeface="+mj-lt"/>
                  <a:ea typeface="Amazon Ember Light" panose="020B0403020204020204" pitchFamily="34" charset="0"/>
                  <a:cs typeface="Amazon Ember Light" panose="020B0403020204020204" pitchFamily="34" charset="0"/>
                </a:rPr>
                <a:t>Bustle</a:t>
              </a:r>
            </a:p>
            <a:p>
              <a:pPr lvl="0" algn="ctr" defTabSz="1097278">
                <a:lnSpc>
                  <a:spcPct val="90000"/>
                </a:lnSpc>
                <a:spcBef>
                  <a:spcPct val="20000"/>
                </a:spcBef>
                <a:buSzPct val="90000"/>
              </a:pPr>
              <a:endParaRPr lang="en-US" sz="1800" dirty="0">
                <a:latin typeface="+mj-lt"/>
                <a:ea typeface="Amazon Ember Light" panose="020B0403020204020204" pitchFamily="34" charset="0"/>
                <a:cs typeface="Amazon Ember Light" panose="020B0403020204020204" pitchFamily="34" charset="0"/>
              </a:endParaRPr>
            </a:p>
            <a:p>
              <a:pPr lvl="0" algn="ctr" defTabSz="1097278">
                <a:lnSpc>
                  <a:spcPct val="90000"/>
                </a:lnSpc>
                <a:spcBef>
                  <a:spcPct val="20000"/>
                </a:spcBef>
                <a:buSzPct val="90000"/>
              </a:pPr>
              <a:r>
                <a:rPr lang="en-US" sz="1800" dirty="0">
                  <a:latin typeface="+mj-lt"/>
                  <a:ea typeface="Amazon Ember Light" panose="020B0403020204020204" pitchFamily="34" charset="0"/>
                  <a:cs typeface="Amazon Ember Light" panose="020B0403020204020204" pitchFamily="34" charset="0"/>
                </a:rPr>
                <a:t>“Using AWS Lambda, we’ve increased</a:t>
              </a:r>
              <a:br>
                <a:rPr lang="en-US" sz="1800" dirty="0">
                  <a:latin typeface="+mj-lt"/>
                  <a:ea typeface="Amazon Ember Light" panose="020B0403020204020204" pitchFamily="34" charset="0"/>
                  <a:cs typeface="Amazon Ember Light" panose="020B0403020204020204" pitchFamily="34" charset="0"/>
                </a:rPr>
              </a:br>
              <a:r>
                <a:rPr lang="en-US" sz="1800" dirty="0">
                  <a:latin typeface="+mj-lt"/>
                  <a:ea typeface="Amazon Ember Light" panose="020B0403020204020204" pitchFamily="34" charset="0"/>
                  <a:cs typeface="Amazon Ember Light" panose="020B0403020204020204" pitchFamily="34" charset="0"/>
                </a:rPr>
                <a:t>cost efficiency by a factor of two.”</a:t>
              </a:r>
              <a:br>
                <a:rPr lang="en-US" sz="1800" dirty="0">
                  <a:latin typeface="+mj-lt"/>
                  <a:ea typeface="Amazon Ember Light" panose="020B0403020204020204" pitchFamily="34" charset="0"/>
                  <a:cs typeface="Amazon Ember Light" panose="020B0403020204020204" pitchFamily="34" charset="0"/>
                </a:rPr>
              </a:br>
              <a:r>
                <a:rPr lang="en-US" sz="1800" dirty="0">
                  <a:latin typeface="+mj-lt"/>
                  <a:ea typeface="Amazon Ember Light" panose="020B0403020204020204" pitchFamily="34" charset="0"/>
                  <a:cs typeface="Amazon Ember Light" panose="020B0403020204020204" pitchFamily="34" charset="0"/>
                </a:rPr>
                <a:t>—</a:t>
              </a:r>
              <a:br>
                <a:rPr lang="en-US" sz="1800" dirty="0">
                  <a:latin typeface="+mj-lt"/>
                  <a:ea typeface="Amazon Ember Light" panose="020B0403020204020204" pitchFamily="34" charset="0"/>
                  <a:cs typeface="Amazon Ember Light" panose="020B0403020204020204" pitchFamily="34" charset="0"/>
                </a:rPr>
              </a:br>
              <a:r>
                <a:rPr lang="en-US" sz="1800" dirty="0">
                  <a:latin typeface="+mj-lt"/>
                  <a:ea typeface="Amazon Ember Light" panose="020B0403020204020204" pitchFamily="34" charset="0"/>
                  <a:cs typeface="Amazon Ember Light" panose="020B0403020204020204" pitchFamily="34" charset="0"/>
                </a:rPr>
                <a:t>FINRA</a:t>
              </a:r>
            </a:p>
          </p:txBody>
        </p:sp>
        <p:sp>
          <p:nvSpPr>
            <p:cNvPr id="59" name="Rectangle 58">
              <a:extLst>
                <a:ext uri="{FF2B5EF4-FFF2-40B4-BE49-F238E27FC236}">
                  <a16:creationId xmlns:a16="http://schemas.microsoft.com/office/drawing/2014/main" id="{48675FEA-FE82-4BA7-9248-19703621886C}"/>
                </a:ext>
              </a:extLst>
            </p:cNvPr>
            <p:cNvSpPr/>
            <p:nvPr/>
          </p:nvSpPr>
          <p:spPr>
            <a:xfrm>
              <a:off x="9640995" y="3025938"/>
              <a:ext cx="3916457" cy="400110"/>
            </a:xfrm>
            <a:prstGeom prst="rect">
              <a:avLst/>
            </a:prstGeom>
          </p:spPr>
          <p:txBody>
            <a:bodyPr wrap="none">
              <a:spAutoFit/>
            </a:bodyPr>
            <a:lstStyle/>
            <a:p>
              <a:pPr marL="119063" indent="-119063" algn="ctr"/>
              <a:r>
                <a:rPr lang="en-US" sz="2000" spc="300" dirty="0">
                  <a:gradFill>
                    <a:gsLst>
                      <a:gs pos="0">
                        <a:schemeClr val="tx1"/>
                      </a:gs>
                      <a:gs pos="100000">
                        <a:schemeClr val="tx1"/>
                      </a:gs>
                    </a:gsLst>
                    <a:lin ang="5400000" scaled="0"/>
                  </a:gradFill>
                </a:rPr>
                <a:t>TOTAL COST EFFICIENCY</a:t>
              </a:r>
            </a:p>
          </p:txBody>
        </p:sp>
        <p:grpSp>
          <p:nvGrpSpPr>
            <p:cNvPr id="94" name="Graphic 290">
              <a:extLst>
                <a:ext uri="{FF2B5EF4-FFF2-40B4-BE49-F238E27FC236}">
                  <a16:creationId xmlns:a16="http://schemas.microsoft.com/office/drawing/2014/main" id="{3FB5A3E0-E260-4078-AAD7-162A89E93410}"/>
                </a:ext>
              </a:extLst>
            </p:cNvPr>
            <p:cNvGrpSpPr/>
            <p:nvPr/>
          </p:nvGrpSpPr>
          <p:grpSpPr>
            <a:xfrm>
              <a:off x="11017332" y="1501600"/>
              <a:ext cx="1163782" cy="1163782"/>
              <a:chOff x="9834770" y="3113582"/>
              <a:chExt cx="660952" cy="660952"/>
            </a:xfrm>
          </p:grpSpPr>
          <p:sp>
            <p:nvSpPr>
              <p:cNvPr id="95" name="Freeform: Shape 94">
                <a:extLst>
                  <a:ext uri="{FF2B5EF4-FFF2-40B4-BE49-F238E27FC236}">
                    <a16:creationId xmlns:a16="http://schemas.microsoft.com/office/drawing/2014/main" id="{4A145DAE-F48B-434D-BCC1-E61869D0CE22}"/>
                  </a:ext>
                </a:extLst>
              </p:cNvPr>
              <p:cNvSpPr/>
              <p:nvPr/>
            </p:nvSpPr>
            <p:spPr>
              <a:xfrm>
                <a:off x="10071721" y="3335992"/>
                <a:ext cx="72705" cy="13219"/>
              </a:xfrm>
              <a:custGeom>
                <a:avLst/>
                <a:gdLst>
                  <a:gd name="connsiteX0" fmla="*/ 4957 w 72704"/>
                  <a:gd name="connsiteY0" fmla="*/ 4957 h 13219"/>
                  <a:gd name="connsiteX1" fmla="*/ 69400 w 72704"/>
                  <a:gd name="connsiteY1" fmla="*/ 9584 h 13219"/>
                </a:gdLst>
                <a:ahLst/>
                <a:cxnLst>
                  <a:cxn ang="0">
                    <a:pos x="connsiteX0" y="connsiteY0"/>
                  </a:cxn>
                  <a:cxn ang="0">
                    <a:pos x="connsiteX1" y="connsiteY1"/>
                  </a:cxn>
                </a:cxnLst>
                <a:rect l="l" t="t" r="r" b="b"/>
                <a:pathLst>
                  <a:path w="72704" h="13219">
                    <a:moveTo>
                      <a:pt x="4957" y="4957"/>
                    </a:moveTo>
                    <a:lnTo>
                      <a:pt x="69400" y="9584"/>
                    </a:lnTo>
                  </a:path>
                </a:pathLst>
              </a:custGeom>
              <a:ln w="19050" cap="flat">
                <a:solidFill>
                  <a:schemeClr val="tx1"/>
                </a:solidFill>
                <a:prstDash val="solid"/>
                <a:round/>
              </a:ln>
            </p:spPr>
            <p:txBody>
              <a:bodyPr rtlCol="0" anchor="ctr"/>
              <a:lstStyle/>
              <a:p>
                <a:endParaRPr lang="en-US"/>
              </a:p>
            </p:txBody>
          </p:sp>
          <p:sp>
            <p:nvSpPr>
              <p:cNvPr id="96" name="Freeform: Shape 95">
                <a:extLst>
                  <a:ext uri="{FF2B5EF4-FFF2-40B4-BE49-F238E27FC236}">
                    <a16:creationId xmlns:a16="http://schemas.microsoft.com/office/drawing/2014/main" id="{533E4735-EE87-4E4E-8623-4452EE373528}"/>
                  </a:ext>
                </a:extLst>
              </p:cNvPr>
              <p:cNvSpPr/>
              <p:nvPr/>
            </p:nvSpPr>
            <p:spPr>
              <a:xfrm>
                <a:off x="9915737" y="3324756"/>
                <a:ext cx="72705" cy="13219"/>
              </a:xfrm>
              <a:custGeom>
                <a:avLst/>
                <a:gdLst>
                  <a:gd name="connsiteX0" fmla="*/ 4957 w 72704"/>
                  <a:gd name="connsiteY0" fmla="*/ 4957 h 13219"/>
                  <a:gd name="connsiteX1" fmla="*/ 69400 w 72704"/>
                  <a:gd name="connsiteY1" fmla="*/ 9584 h 13219"/>
                </a:gdLst>
                <a:ahLst/>
                <a:cxnLst>
                  <a:cxn ang="0">
                    <a:pos x="connsiteX0" y="connsiteY0"/>
                  </a:cxn>
                  <a:cxn ang="0">
                    <a:pos x="connsiteX1" y="connsiteY1"/>
                  </a:cxn>
                </a:cxnLst>
                <a:rect l="l" t="t" r="r" b="b"/>
                <a:pathLst>
                  <a:path w="72704" h="13219">
                    <a:moveTo>
                      <a:pt x="4957" y="4957"/>
                    </a:moveTo>
                    <a:lnTo>
                      <a:pt x="69400" y="9584"/>
                    </a:lnTo>
                  </a:path>
                </a:pathLst>
              </a:custGeom>
              <a:ln w="19050" cap="flat">
                <a:solidFill>
                  <a:schemeClr val="tx1"/>
                </a:solidFill>
                <a:prstDash val="solid"/>
                <a:round/>
              </a:ln>
            </p:spPr>
            <p:txBody>
              <a:bodyPr rtlCol="0" anchor="ctr"/>
              <a:lstStyle/>
              <a:p>
                <a:endParaRPr lang="en-US"/>
              </a:p>
            </p:txBody>
          </p:sp>
          <p:sp>
            <p:nvSpPr>
              <p:cNvPr id="97" name="Freeform: Shape 96">
                <a:extLst>
                  <a:ext uri="{FF2B5EF4-FFF2-40B4-BE49-F238E27FC236}">
                    <a16:creationId xmlns:a16="http://schemas.microsoft.com/office/drawing/2014/main" id="{FA7B797A-4DA2-4091-9C28-5D650673998D}"/>
                  </a:ext>
                </a:extLst>
              </p:cNvPr>
              <p:cNvSpPr/>
              <p:nvPr/>
            </p:nvSpPr>
            <p:spPr>
              <a:xfrm>
                <a:off x="9973239" y="3269236"/>
                <a:ext cx="33048" cy="36352"/>
              </a:xfrm>
              <a:custGeom>
                <a:avLst/>
                <a:gdLst>
                  <a:gd name="connsiteX0" fmla="*/ 4957 w 33047"/>
                  <a:gd name="connsiteY0" fmla="*/ 4957 h 36352"/>
                  <a:gd name="connsiteX1" fmla="*/ 28421 w 33047"/>
                  <a:gd name="connsiteY1" fmla="*/ 32056 h 36352"/>
                </a:gdLst>
                <a:ahLst/>
                <a:cxnLst>
                  <a:cxn ang="0">
                    <a:pos x="connsiteX0" y="connsiteY0"/>
                  </a:cxn>
                  <a:cxn ang="0">
                    <a:pos x="connsiteX1" y="connsiteY1"/>
                  </a:cxn>
                </a:cxnLst>
                <a:rect l="l" t="t" r="r" b="b"/>
                <a:pathLst>
                  <a:path w="33047" h="36352">
                    <a:moveTo>
                      <a:pt x="4957" y="4957"/>
                    </a:moveTo>
                    <a:lnTo>
                      <a:pt x="28421" y="32056"/>
                    </a:lnTo>
                  </a:path>
                </a:pathLst>
              </a:custGeom>
              <a:ln w="19050" cap="flat">
                <a:solidFill>
                  <a:schemeClr val="tx1"/>
                </a:solidFill>
                <a:prstDash val="solid"/>
                <a:round/>
              </a:ln>
            </p:spPr>
            <p:txBody>
              <a:bodyPr rtlCol="0" anchor="ctr"/>
              <a:lstStyle/>
              <a:p>
                <a:endParaRPr lang="en-US"/>
              </a:p>
            </p:txBody>
          </p:sp>
          <p:sp>
            <p:nvSpPr>
              <p:cNvPr id="98" name="Freeform: Shape 97">
                <a:extLst>
                  <a:ext uri="{FF2B5EF4-FFF2-40B4-BE49-F238E27FC236}">
                    <a16:creationId xmlns:a16="http://schemas.microsoft.com/office/drawing/2014/main" id="{C5DFB99A-731C-4706-A036-B9DF980AC327}"/>
                  </a:ext>
                </a:extLst>
              </p:cNvPr>
              <p:cNvSpPr/>
              <p:nvPr/>
            </p:nvSpPr>
            <p:spPr>
              <a:xfrm>
                <a:off x="10064781" y="3277829"/>
                <a:ext cx="36352" cy="33048"/>
              </a:xfrm>
              <a:custGeom>
                <a:avLst/>
                <a:gdLst>
                  <a:gd name="connsiteX0" fmla="*/ 32056 w 36352"/>
                  <a:gd name="connsiteY0" fmla="*/ 4957 h 33047"/>
                  <a:gd name="connsiteX1" fmla="*/ 4957 w 36352"/>
                  <a:gd name="connsiteY1" fmla="*/ 28421 h 33047"/>
                </a:gdLst>
                <a:ahLst/>
                <a:cxnLst>
                  <a:cxn ang="0">
                    <a:pos x="connsiteX0" y="connsiteY0"/>
                  </a:cxn>
                  <a:cxn ang="0">
                    <a:pos x="connsiteX1" y="connsiteY1"/>
                  </a:cxn>
                </a:cxnLst>
                <a:rect l="l" t="t" r="r" b="b"/>
                <a:pathLst>
                  <a:path w="36352" h="33047">
                    <a:moveTo>
                      <a:pt x="32056" y="4957"/>
                    </a:moveTo>
                    <a:lnTo>
                      <a:pt x="4957" y="28421"/>
                    </a:lnTo>
                  </a:path>
                </a:pathLst>
              </a:custGeom>
              <a:ln w="19050" cap="flat">
                <a:solidFill>
                  <a:schemeClr val="tx1"/>
                </a:solidFill>
                <a:prstDash val="solid"/>
                <a:round/>
              </a:ln>
            </p:spPr>
            <p:txBody>
              <a:bodyPr rtlCol="0" anchor="ctr"/>
              <a:lstStyle/>
              <a:p>
                <a:endParaRPr lang="en-US"/>
              </a:p>
            </p:txBody>
          </p:sp>
          <p:sp>
            <p:nvSpPr>
              <p:cNvPr id="99" name="Freeform: Shape 98">
                <a:extLst>
                  <a:ext uri="{FF2B5EF4-FFF2-40B4-BE49-F238E27FC236}">
                    <a16:creationId xmlns:a16="http://schemas.microsoft.com/office/drawing/2014/main" id="{A362B960-9348-4026-9455-7D9EB11480CE}"/>
                  </a:ext>
                </a:extLst>
              </p:cNvPr>
              <p:cNvSpPr/>
              <p:nvPr/>
            </p:nvSpPr>
            <p:spPr>
              <a:xfrm>
                <a:off x="10029090" y="3222309"/>
                <a:ext cx="13219" cy="72705"/>
              </a:xfrm>
              <a:custGeom>
                <a:avLst/>
                <a:gdLst>
                  <a:gd name="connsiteX0" fmla="*/ 9584 w 13219"/>
                  <a:gd name="connsiteY0" fmla="*/ 4957 h 72704"/>
                  <a:gd name="connsiteX1" fmla="*/ 4957 w 13219"/>
                  <a:gd name="connsiteY1" fmla="*/ 69400 h 72704"/>
                </a:gdLst>
                <a:ahLst/>
                <a:cxnLst>
                  <a:cxn ang="0">
                    <a:pos x="connsiteX0" y="connsiteY0"/>
                  </a:cxn>
                  <a:cxn ang="0">
                    <a:pos x="connsiteX1" y="connsiteY1"/>
                  </a:cxn>
                </a:cxnLst>
                <a:rect l="l" t="t" r="r" b="b"/>
                <a:pathLst>
                  <a:path w="13219" h="72704">
                    <a:moveTo>
                      <a:pt x="9584" y="4957"/>
                    </a:moveTo>
                    <a:lnTo>
                      <a:pt x="4957" y="69400"/>
                    </a:lnTo>
                  </a:path>
                </a:pathLst>
              </a:custGeom>
              <a:ln w="19050" cap="flat">
                <a:solidFill>
                  <a:schemeClr val="tx1"/>
                </a:solidFill>
                <a:prstDash val="solid"/>
                <a:round/>
              </a:ln>
            </p:spPr>
            <p:txBody>
              <a:bodyPr rtlCol="0" anchor="ctr"/>
              <a:lstStyle/>
              <a:p>
                <a:endParaRPr lang="en-US"/>
              </a:p>
            </p:txBody>
          </p:sp>
          <p:sp>
            <p:nvSpPr>
              <p:cNvPr id="100" name="Freeform: Shape 99">
                <a:extLst>
                  <a:ext uri="{FF2B5EF4-FFF2-40B4-BE49-F238E27FC236}">
                    <a16:creationId xmlns:a16="http://schemas.microsoft.com/office/drawing/2014/main" id="{3C57201C-3505-4A11-9494-58D17BC9D972}"/>
                  </a:ext>
                </a:extLst>
              </p:cNvPr>
              <p:cNvSpPr/>
              <p:nvPr/>
            </p:nvSpPr>
            <p:spPr>
              <a:xfrm>
                <a:off x="9904831" y="3450007"/>
                <a:ext cx="33048" cy="49571"/>
              </a:xfrm>
              <a:custGeom>
                <a:avLst/>
                <a:gdLst>
                  <a:gd name="connsiteX0" fmla="*/ 4957 w 33047"/>
                  <a:gd name="connsiteY0" fmla="*/ 45275 h 49571"/>
                  <a:gd name="connsiteX1" fmla="*/ 4957 w 33047"/>
                  <a:gd name="connsiteY1" fmla="*/ 4957 h 49571"/>
                  <a:gd name="connsiteX2" fmla="*/ 28751 w 33047"/>
                  <a:gd name="connsiteY2" fmla="*/ 4957 h 49571"/>
                </a:gdLst>
                <a:ahLst/>
                <a:cxnLst>
                  <a:cxn ang="0">
                    <a:pos x="connsiteX0" y="connsiteY0"/>
                  </a:cxn>
                  <a:cxn ang="0">
                    <a:pos x="connsiteX1" y="connsiteY1"/>
                  </a:cxn>
                  <a:cxn ang="0">
                    <a:pos x="connsiteX2" y="connsiteY2"/>
                  </a:cxn>
                </a:cxnLst>
                <a:rect l="l" t="t" r="r" b="b"/>
                <a:pathLst>
                  <a:path w="33047" h="49571">
                    <a:moveTo>
                      <a:pt x="4957" y="45275"/>
                    </a:moveTo>
                    <a:lnTo>
                      <a:pt x="4957" y="4957"/>
                    </a:lnTo>
                    <a:lnTo>
                      <a:pt x="28751" y="4957"/>
                    </a:lnTo>
                  </a:path>
                </a:pathLst>
              </a:custGeom>
              <a:noFill/>
              <a:ln w="19050" cap="flat">
                <a:solidFill>
                  <a:schemeClr val="tx1"/>
                </a:solidFill>
                <a:prstDash val="solid"/>
                <a:round/>
              </a:ln>
            </p:spPr>
            <p:txBody>
              <a:bodyPr rtlCol="0" anchor="ctr"/>
              <a:lstStyle/>
              <a:p>
                <a:endParaRPr lang="en-US"/>
              </a:p>
            </p:txBody>
          </p:sp>
          <p:sp>
            <p:nvSpPr>
              <p:cNvPr id="101" name="Freeform: Shape 100">
                <a:extLst>
                  <a:ext uri="{FF2B5EF4-FFF2-40B4-BE49-F238E27FC236}">
                    <a16:creationId xmlns:a16="http://schemas.microsoft.com/office/drawing/2014/main" id="{660911A2-A978-4863-994F-2072B3691170}"/>
                  </a:ext>
                </a:extLst>
              </p:cNvPr>
              <p:cNvSpPr/>
              <p:nvPr/>
            </p:nvSpPr>
            <p:spPr>
              <a:xfrm>
                <a:off x="9904831" y="3511806"/>
                <a:ext cx="9914" cy="59486"/>
              </a:xfrm>
              <a:custGeom>
                <a:avLst/>
                <a:gdLst>
                  <a:gd name="connsiteX0" fmla="*/ 4957 w 9914"/>
                  <a:gd name="connsiteY0" fmla="*/ 57172 h 59485"/>
                  <a:gd name="connsiteX1" fmla="*/ 4957 w 9914"/>
                  <a:gd name="connsiteY1" fmla="*/ 4957 h 59485"/>
                </a:gdLst>
                <a:ahLst/>
                <a:cxnLst>
                  <a:cxn ang="0">
                    <a:pos x="connsiteX0" y="connsiteY0"/>
                  </a:cxn>
                  <a:cxn ang="0">
                    <a:pos x="connsiteX1" y="connsiteY1"/>
                  </a:cxn>
                </a:cxnLst>
                <a:rect l="l" t="t" r="r" b="b"/>
                <a:pathLst>
                  <a:path w="9914" h="59485">
                    <a:moveTo>
                      <a:pt x="4957" y="57172"/>
                    </a:moveTo>
                    <a:lnTo>
                      <a:pt x="4957" y="4957"/>
                    </a:lnTo>
                  </a:path>
                </a:pathLst>
              </a:custGeom>
              <a:ln w="19050" cap="flat">
                <a:solidFill>
                  <a:schemeClr val="tx1"/>
                </a:solidFill>
                <a:prstDash val="solid"/>
                <a:round/>
              </a:ln>
            </p:spPr>
            <p:txBody>
              <a:bodyPr rtlCol="0" anchor="ctr"/>
              <a:lstStyle/>
              <a:p>
                <a:endParaRPr lang="en-US"/>
              </a:p>
            </p:txBody>
          </p:sp>
          <p:sp>
            <p:nvSpPr>
              <p:cNvPr id="102" name="Freeform: Shape 101">
                <a:extLst>
                  <a:ext uri="{FF2B5EF4-FFF2-40B4-BE49-F238E27FC236}">
                    <a16:creationId xmlns:a16="http://schemas.microsoft.com/office/drawing/2014/main" id="{75450CE7-1300-4834-86B0-981541EDB5E5}"/>
                  </a:ext>
                </a:extLst>
              </p:cNvPr>
              <p:cNvSpPr/>
              <p:nvPr/>
            </p:nvSpPr>
            <p:spPr>
              <a:xfrm>
                <a:off x="9904831" y="3450007"/>
                <a:ext cx="518847" cy="214809"/>
              </a:xfrm>
              <a:custGeom>
                <a:avLst/>
                <a:gdLst>
                  <a:gd name="connsiteX0" fmla="*/ 4957 w 518847"/>
                  <a:gd name="connsiteY0" fmla="*/ 138139 h 214809"/>
                  <a:gd name="connsiteX1" fmla="*/ 4957 w 518847"/>
                  <a:gd name="connsiteY1" fmla="*/ 210844 h 214809"/>
                  <a:gd name="connsiteX2" fmla="*/ 515873 w 518847"/>
                  <a:gd name="connsiteY2" fmla="*/ 210844 h 214809"/>
                  <a:gd name="connsiteX3" fmla="*/ 515873 w 518847"/>
                  <a:gd name="connsiteY3" fmla="*/ 4957 h 214809"/>
                  <a:gd name="connsiteX4" fmla="*/ 280574 w 518847"/>
                  <a:gd name="connsiteY4" fmla="*/ 4957 h 214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847" h="214809">
                    <a:moveTo>
                      <a:pt x="4957" y="138139"/>
                    </a:moveTo>
                    <a:lnTo>
                      <a:pt x="4957" y="210844"/>
                    </a:lnTo>
                    <a:lnTo>
                      <a:pt x="515873" y="210844"/>
                    </a:lnTo>
                    <a:lnTo>
                      <a:pt x="515873" y="4957"/>
                    </a:lnTo>
                    <a:lnTo>
                      <a:pt x="280574" y="4957"/>
                    </a:lnTo>
                  </a:path>
                </a:pathLst>
              </a:custGeom>
              <a:noFill/>
              <a:ln w="19050" cap="flat">
                <a:solidFill>
                  <a:schemeClr val="tx1"/>
                </a:solidFill>
                <a:prstDash val="solid"/>
                <a:round/>
              </a:ln>
            </p:spPr>
            <p:txBody>
              <a:bodyPr rtlCol="0" anchor="ctr"/>
              <a:lstStyle/>
              <a:p>
                <a:endParaRPr lang="en-US"/>
              </a:p>
            </p:txBody>
          </p:sp>
          <p:sp>
            <p:nvSpPr>
              <p:cNvPr id="103" name="Freeform: Shape 102">
                <a:extLst>
                  <a:ext uri="{FF2B5EF4-FFF2-40B4-BE49-F238E27FC236}">
                    <a16:creationId xmlns:a16="http://schemas.microsoft.com/office/drawing/2014/main" id="{FD8009EC-3F17-4FBC-A6A3-89C0D9205BAB}"/>
                  </a:ext>
                </a:extLst>
              </p:cNvPr>
              <p:cNvSpPr/>
              <p:nvPr/>
            </p:nvSpPr>
            <p:spPr>
              <a:xfrm>
                <a:off x="9955394" y="3531304"/>
                <a:ext cx="171848" cy="9914"/>
              </a:xfrm>
              <a:custGeom>
                <a:avLst/>
                <a:gdLst>
                  <a:gd name="connsiteX0" fmla="*/ 4957 w 171847"/>
                  <a:gd name="connsiteY0" fmla="*/ 4957 h 9914"/>
                  <a:gd name="connsiteX1" fmla="*/ 168543 w 171847"/>
                  <a:gd name="connsiteY1" fmla="*/ 4957 h 9914"/>
                </a:gdLst>
                <a:ahLst/>
                <a:cxnLst>
                  <a:cxn ang="0">
                    <a:pos x="connsiteX0" y="connsiteY0"/>
                  </a:cxn>
                  <a:cxn ang="0">
                    <a:pos x="connsiteX1" y="connsiteY1"/>
                  </a:cxn>
                </a:cxnLst>
                <a:rect l="l" t="t" r="r" b="b"/>
                <a:pathLst>
                  <a:path w="171847" h="9914">
                    <a:moveTo>
                      <a:pt x="4957" y="4957"/>
                    </a:moveTo>
                    <a:lnTo>
                      <a:pt x="168543" y="4957"/>
                    </a:lnTo>
                  </a:path>
                </a:pathLst>
              </a:custGeom>
              <a:ln w="19050" cap="flat">
                <a:solidFill>
                  <a:schemeClr val="tx1"/>
                </a:solidFill>
                <a:prstDash val="solid"/>
                <a:round/>
              </a:ln>
            </p:spPr>
            <p:txBody>
              <a:bodyPr rtlCol="0" anchor="ctr"/>
              <a:lstStyle/>
              <a:p>
                <a:endParaRPr lang="en-US"/>
              </a:p>
            </p:txBody>
          </p:sp>
          <p:sp>
            <p:nvSpPr>
              <p:cNvPr id="104" name="Freeform: Shape 103">
                <a:extLst>
                  <a:ext uri="{FF2B5EF4-FFF2-40B4-BE49-F238E27FC236}">
                    <a16:creationId xmlns:a16="http://schemas.microsoft.com/office/drawing/2014/main" id="{86E41738-8A5D-481B-AD13-2E8DC3D2D104}"/>
                  </a:ext>
                </a:extLst>
              </p:cNvPr>
              <p:cNvSpPr/>
              <p:nvPr/>
            </p:nvSpPr>
            <p:spPr>
              <a:xfrm>
                <a:off x="10071721" y="3570300"/>
                <a:ext cx="56181" cy="9914"/>
              </a:xfrm>
              <a:custGeom>
                <a:avLst/>
                <a:gdLst>
                  <a:gd name="connsiteX0" fmla="*/ 4957 w 56180"/>
                  <a:gd name="connsiteY0" fmla="*/ 4957 h 9914"/>
                  <a:gd name="connsiteX1" fmla="*/ 52215 w 56180"/>
                  <a:gd name="connsiteY1" fmla="*/ 4957 h 9914"/>
                </a:gdLst>
                <a:ahLst/>
                <a:cxnLst>
                  <a:cxn ang="0">
                    <a:pos x="connsiteX0" y="connsiteY0"/>
                  </a:cxn>
                  <a:cxn ang="0">
                    <a:pos x="connsiteX1" y="connsiteY1"/>
                  </a:cxn>
                </a:cxnLst>
                <a:rect l="l" t="t" r="r" b="b"/>
                <a:pathLst>
                  <a:path w="56180" h="9914">
                    <a:moveTo>
                      <a:pt x="4957" y="4957"/>
                    </a:moveTo>
                    <a:lnTo>
                      <a:pt x="52215" y="4957"/>
                    </a:lnTo>
                  </a:path>
                </a:pathLst>
              </a:custGeom>
              <a:ln w="19050" cap="flat">
                <a:solidFill>
                  <a:schemeClr val="tx1"/>
                </a:solidFill>
                <a:prstDash val="solid"/>
                <a:round/>
              </a:ln>
            </p:spPr>
            <p:txBody>
              <a:bodyPr rtlCol="0" anchor="ctr"/>
              <a:lstStyle/>
              <a:p>
                <a:endParaRPr lang="en-US"/>
              </a:p>
            </p:txBody>
          </p:sp>
          <p:sp>
            <p:nvSpPr>
              <p:cNvPr id="105" name="Freeform: Shape 104">
                <a:extLst>
                  <a:ext uri="{FF2B5EF4-FFF2-40B4-BE49-F238E27FC236}">
                    <a16:creationId xmlns:a16="http://schemas.microsoft.com/office/drawing/2014/main" id="{5BA988E5-502C-4FE0-A45D-119461F6FA3C}"/>
                  </a:ext>
                </a:extLst>
              </p:cNvPr>
              <p:cNvSpPr/>
              <p:nvPr/>
            </p:nvSpPr>
            <p:spPr>
              <a:xfrm>
                <a:off x="9955394" y="3570300"/>
                <a:ext cx="109057" cy="9914"/>
              </a:xfrm>
              <a:custGeom>
                <a:avLst/>
                <a:gdLst>
                  <a:gd name="connsiteX0" fmla="*/ 4957 w 109057"/>
                  <a:gd name="connsiteY0" fmla="*/ 4957 h 9914"/>
                  <a:gd name="connsiteX1" fmla="*/ 105422 w 109057"/>
                  <a:gd name="connsiteY1" fmla="*/ 4957 h 9914"/>
                </a:gdLst>
                <a:ahLst/>
                <a:cxnLst>
                  <a:cxn ang="0">
                    <a:pos x="connsiteX0" y="connsiteY0"/>
                  </a:cxn>
                  <a:cxn ang="0">
                    <a:pos x="connsiteX1" y="connsiteY1"/>
                  </a:cxn>
                </a:cxnLst>
                <a:rect l="l" t="t" r="r" b="b"/>
                <a:pathLst>
                  <a:path w="109057" h="9914">
                    <a:moveTo>
                      <a:pt x="4957" y="4957"/>
                    </a:moveTo>
                    <a:lnTo>
                      <a:pt x="105422" y="4957"/>
                    </a:lnTo>
                  </a:path>
                </a:pathLst>
              </a:custGeom>
              <a:ln w="19050" cap="flat">
                <a:solidFill>
                  <a:schemeClr val="tx1"/>
                </a:solidFill>
                <a:prstDash val="solid"/>
                <a:round/>
              </a:ln>
            </p:spPr>
            <p:txBody>
              <a:bodyPr rtlCol="0" anchor="ctr"/>
              <a:lstStyle/>
              <a:p>
                <a:endParaRPr lang="en-US"/>
              </a:p>
            </p:txBody>
          </p:sp>
          <p:sp>
            <p:nvSpPr>
              <p:cNvPr id="106" name="Freeform: Shape 105">
                <a:extLst>
                  <a:ext uri="{FF2B5EF4-FFF2-40B4-BE49-F238E27FC236}">
                    <a16:creationId xmlns:a16="http://schemas.microsoft.com/office/drawing/2014/main" id="{4B199738-260C-4E4E-82FE-1765ED38EC3D}"/>
                  </a:ext>
                </a:extLst>
              </p:cNvPr>
              <p:cNvSpPr/>
              <p:nvPr/>
            </p:nvSpPr>
            <p:spPr>
              <a:xfrm>
                <a:off x="9932921" y="3329713"/>
                <a:ext cx="237943" cy="142105"/>
              </a:xfrm>
              <a:custGeom>
                <a:avLst/>
                <a:gdLst>
                  <a:gd name="connsiteX0" fmla="*/ 234968 w 237942"/>
                  <a:gd name="connsiteY0" fmla="*/ 135826 h 142104"/>
                  <a:gd name="connsiteX1" fmla="*/ 93194 w 237942"/>
                  <a:gd name="connsiteY1" fmla="*/ 4957 h 142104"/>
                  <a:gd name="connsiteX2" fmla="*/ 4957 w 237942"/>
                  <a:gd name="connsiteY2" fmla="*/ 102448 h 142104"/>
                  <a:gd name="connsiteX3" fmla="*/ 46597 w 237942"/>
                  <a:gd name="connsiteY3" fmla="*/ 138139 h 142104"/>
                </a:gdLst>
                <a:ahLst/>
                <a:cxnLst>
                  <a:cxn ang="0">
                    <a:pos x="connsiteX0" y="connsiteY0"/>
                  </a:cxn>
                  <a:cxn ang="0">
                    <a:pos x="connsiteX1" y="connsiteY1"/>
                  </a:cxn>
                  <a:cxn ang="0">
                    <a:pos x="connsiteX2" y="connsiteY2"/>
                  </a:cxn>
                  <a:cxn ang="0">
                    <a:pos x="connsiteX3" y="connsiteY3"/>
                  </a:cxn>
                </a:cxnLst>
                <a:rect l="l" t="t" r="r" b="b"/>
                <a:pathLst>
                  <a:path w="237942" h="142104">
                    <a:moveTo>
                      <a:pt x="234968" y="135826"/>
                    </a:moveTo>
                    <a:lnTo>
                      <a:pt x="93194" y="4957"/>
                    </a:lnTo>
                    <a:lnTo>
                      <a:pt x="4957" y="102448"/>
                    </a:lnTo>
                    <a:lnTo>
                      <a:pt x="46597" y="138139"/>
                    </a:lnTo>
                  </a:path>
                </a:pathLst>
              </a:custGeom>
              <a:noFill/>
              <a:ln w="19050" cap="flat">
                <a:solidFill>
                  <a:schemeClr val="tx1"/>
                </a:solidFill>
                <a:prstDash val="solid"/>
                <a:round/>
              </a:ln>
            </p:spPr>
            <p:txBody>
              <a:bodyPr rtlCol="0" anchor="ctr"/>
              <a:lstStyle/>
              <a:p>
                <a:endParaRPr lang="en-US"/>
              </a:p>
            </p:txBody>
          </p:sp>
          <p:sp>
            <p:nvSpPr>
              <p:cNvPr id="107" name="Freeform: Shape 106">
                <a:extLst>
                  <a:ext uri="{FF2B5EF4-FFF2-40B4-BE49-F238E27FC236}">
                    <a16:creationId xmlns:a16="http://schemas.microsoft.com/office/drawing/2014/main" id="{43AA3479-AE0E-49B5-98D1-7BA3D1B0F591}"/>
                  </a:ext>
                </a:extLst>
              </p:cNvPr>
              <p:cNvSpPr/>
              <p:nvPr/>
            </p:nvSpPr>
            <p:spPr>
              <a:xfrm>
                <a:off x="10160289" y="3502552"/>
                <a:ext cx="9914" cy="142105"/>
              </a:xfrm>
              <a:custGeom>
                <a:avLst/>
                <a:gdLst>
                  <a:gd name="connsiteX0" fmla="*/ 4957 w 9914"/>
                  <a:gd name="connsiteY0" fmla="*/ 137808 h 142104"/>
                  <a:gd name="connsiteX1" fmla="*/ 4957 w 9914"/>
                  <a:gd name="connsiteY1" fmla="*/ 4957 h 142104"/>
                </a:gdLst>
                <a:ahLst/>
                <a:cxnLst>
                  <a:cxn ang="0">
                    <a:pos x="connsiteX0" y="connsiteY0"/>
                  </a:cxn>
                  <a:cxn ang="0">
                    <a:pos x="connsiteX1" y="connsiteY1"/>
                  </a:cxn>
                </a:cxnLst>
                <a:rect l="l" t="t" r="r" b="b"/>
                <a:pathLst>
                  <a:path w="9914" h="142104">
                    <a:moveTo>
                      <a:pt x="4957" y="137808"/>
                    </a:moveTo>
                    <a:lnTo>
                      <a:pt x="4957" y="4957"/>
                    </a:lnTo>
                  </a:path>
                </a:pathLst>
              </a:custGeom>
              <a:ln w="19050" cap="flat">
                <a:solidFill>
                  <a:schemeClr val="tx1"/>
                </a:solidFill>
                <a:prstDash val="solid"/>
                <a:round/>
              </a:ln>
            </p:spPr>
            <p:txBody>
              <a:bodyPr rtlCol="0" anchor="ctr"/>
              <a:lstStyle/>
              <a:p>
                <a:endParaRPr lang="en-US"/>
              </a:p>
            </p:txBody>
          </p:sp>
          <p:sp>
            <p:nvSpPr>
              <p:cNvPr id="108" name="Freeform: Shape 107">
                <a:extLst>
                  <a:ext uri="{FF2B5EF4-FFF2-40B4-BE49-F238E27FC236}">
                    <a16:creationId xmlns:a16="http://schemas.microsoft.com/office/drawing/2014/main" id="{D84306CC-8F69-4ABE-AE6C-925ED76EA038}"/>
                  </a:ext>
                </a:extLst>
              </p:cNvPr>
              <p:cNvSpPr/>
              <p:nvPr/>
            </p:nvSpPr>
            <p:spPr>
              <a:xfrm>
                <a:off x="9929286" y="3484707"/>
                <a:ext cx="462666" cy="9914"/>
              </a:xfrm>
              <a:custGeom>
                <a:avLst/>
                <a:gdLst>
                  <a:gd name="connsiteX0" fmla="*/ 4957 w 462666"/>
                  <a:gd name="connsiteY0" fmla="*/ 4957 h 9914"/>
                  <a:gd name="connsiteX1" fmla="*/ 458701 w 462666"/>
                  <a:gd name="connsiteY1" fmla="*/ 4957 h 9914"/>
                </a:gdLst>
                <a:ahLst/>
                <a:cxnLst>
                  <a:cxn ang="0">
                    <a:pos x="connsiteX0" y="connsiteY0"/>
                  </a:cxn>
                  <a:cxn ang="0">
                    <a:pos x="connsiteX1" y="connsiteY1"/>
                  </a:cxn>
                </a:cxnLst>
                <a:rect l="l" t="t" r="r" b="b"/>
                <a:pathLst>
                  <a:path w="462666" h="9914">
                    <a:moveTo>
                      <a:pt x="4957" y="4957"/>
                    </a:moveTo>
                    <a:lnTo>
                      <a:pt x="458701" y="4957"/>
                    </a:lnTo>
                  </a:path>
                </a:pathLst>
              </a:custGeom>
              <a:ln w="19050" cap="flat">
                <a:solidFill>
                  <a:schemeClr val="tx1"/>
                </a:solidFill>
                <a:prstDash val="solid"/>
                <a:round/>
              </a:ln>
            </p:spPr>
            <p:txBody>
              <a:bodyPr rtlCol="0" anchor="ctr"/>
              <a:lstStyle/>
              <a:p>
                <a:endParaRPr lang="en-US"/>
              </a:p>
            </p:txBody>
          </p:sp>
        </p:grpSp>
      </p:grpSp>
    </p:spTree>
    <p:extLst>
      <p:ext uri="{BB962C8B-B14F-4D97-AF65-F5344CB8AC3E}">
        <p14:creationId xmlns:p14="http://schemas.microsoft.com/office/powerpoint/2010/main" val="1070035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par>
                                <p:cTn id="8" presetID="42" presetClass="path" presetSubtype="0" decel="100000" fill="hold" nodeType="withEffect">
                                  <p:stCondLst>
                                    <p:cond delay="0"/>
                                  </p:stCondLst>
                                  <p:childTnLst>
                                    <p:animMotion origin="layout" path="M -2.63889E-6 -3.76543E-6 L -2.63889E-6 0.13214 " pathEditMode="relative" rAng="0" ptsTypes="AA">
                                      <p:cBhvr>
                                        <p:cTn id="9" dur="750" spd="-100000" fill="hold"/>
                                        <p:tgtEl>
                                          <p:spTgt spid="2"/>
                                        </p:tgtEl>
                                        <p:attrNameLst>
                                          <p:attrName>ppt_x</p:attrName>
                                          <p:attrName>ppt_y</p:attrName>
                                        </p:attrNameLst>
                                      </p:cBhvr>
                                      <p:rCtr x="0" y="6597"/>
                                    </p:animMotion>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750"/>
                                        <p:tgtEl>
                                          <p:spTgt spid="3"/>
                                        </p:tgtEl>
                                      </p:cBhvr>
                                    </p:animEffect>
                                  </p:childTnLst>
                                </p:cTn>
                              </p:par>
                              <p:par>
                                <p:cTn id="15" presetID="42" presetClass="path" presetSubtype="0" decel="100000" fill="hold" nodeType="withEffect">
                                  <p:stCondLst>
                                    <p:cond delay="0"/>
                                  </p:stCondLst>
                                  <p:childTnLst>
                                    <p:animMotion origin="layout" path="M 4.47917E-6 0 L 4.47917E-6 0.13214 " pathEditMode="relative" rAng="0" ptsTypes="AA">
                                      <p:cBhvr>
                                        <p:cTn id="16" dur="750" spd="-100000" fill="hold"/>
                                        <p:tgtEl>
                                          <p:spTgt spid="3"/>
                                        </p:tgtEl>
                                        <p:attrNameLst>
                                          <p:attrName>ppt_x</p:attrName>
                                          <p:attrName>ppt_y</p:attrName>
                                        </p:attrNameLst>
                                      </p:cBhvr>
                                      <p:rCtr x="0" y="6597"/>
                                    </p:animMotion>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750"/>
                                        <p:tgtEl>
                                          <p:spTgt spid="4"/>
                                        </p:tgtEl>
                                      </p:cBhvr>
                                    </p:animEffect>
                                  </p:childTnLst>
                                </p:cTn>
                              </p:par>
                              <p:par>
                                <p:cTn id="22" presetID="42" presetClass="path" presetSubtype="0" decel="100000" fill="hold" nodeType="withEffect">
                                  <p:stCondLst>
                                    <p:cond delay="0"/>
                                  </p:stCondLst>
                                  <p:childTnLst>
                                    <p:animMotion origin="layout" path="M -4.75694E-6 0 L -4.75694E-6 0.13214 " pathEditMode="relative" rAng="0" ptsTypes="AA">
                                      <p:cBhvr>
                                        <p:cTn id="23" dur="750" spd="-100000" fill="hold"/>
                                        <p:tgtEl>
                                          <p:spTgt spid="4"/>
                                        </p:tgtEl>
                                        <p:attrNameLst>
                                          <p:attrName>ppt_x</p:attrName>
                                          <p:attrName>ppt_y</p:attrName>
                                        </p:attrNameLst>
                                      </p:cBhvr>
                                      <p:rCtr x="0" y="659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age result for andy jassy">
            <a:extLst>
              <a:ext uri="{FF2B5EF4-FFF2-40B4-BE49-F238E27FC236}">
                <a16:creationId xmlns:a16="http://schemas.microsoft.com/office/drawing/2014/main" id="{35B9509F-2786-4920-B2FD-148E6167DE4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913" r="28829"/>
          <a:stretch/>
        </p:blipFill>
        <p:spPr bwMode="auto">
          <a:xfrm>
            <a:off x="7315200" y="0"/>
            <a:ext cx="7315200" cy="822960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51210828-12CD-4FD0-8242-7DA59F8965EE}"/>
              </a:ext>
            </a:extLst>
          </p:cNvPr>
          <p:cNvGrpSpPr/>
          <p:nvPr/>
        </p:nvGrpSpPr>
        <p:grpSpPr>
          <a:xfrm>
            <a:off x="380238" y="2810424"/>
            <a:ext cx="6848465" cy="2608753"/>
            <a:chOff x="380238" y="2454653"/>
            <a:chExt cx="6848465" cy="2608753"/>
          </a:xfrm>
        </p:grpSpPr>
        <p:sp>
          <p:nvSpPr>
            <p:cNvPr id="6" name="Text Placeholder 4">
              <a:extLst>
                <a:ext uri="{FF2B5EF4-FFF2-40B4-BE49-F238E27FC236}">
                  <a16:creationId xmlns:a16="http://schemas.microsoft.com/office/drawing/2014/main" id="{B9CBE11F-3BAD-4E7C-9F62-906FD50B7F88}"/>
                </a:ext>
              </a:extLst>
            </p:cNvPr>
            <p:cNvSpPr txBox="1">
              <a:spLocks/>
            </p:cNvSpPr>
            <p:nvPr/>
          </p:nvSpPr>
          <p:spPr bwMode="white">
            <a:xfrm>
              <a:off x="380238" y="2454653"/>
              <a:ext cx="6848465" cy="1403461"/>
            </a:xfrm>
            <a:prstGeom prst="rect">
              <a:avLst/>
            </a:prstGeom>
          </p:spPr>
          <p:txBody>
            <a:bodyPr vert="horz" wrap="square" lIns="182880" tIns="146304" rIns="182880" bIns="146304" rtlCol="0">
              <a:spAutoFit/>
            </a:bodyPr>
            <a:lstStyle>
              <a:lvl1pPr marL="0" marR="0" indent="0" algn="l" defTabSz="1097278" rtl="0" eaLnBrk="1" fontAlgn="auto" latinLnBrk="0" hangingPunct="1">
                <a:lnSpc>
                  <a:spcPct val="90000"/>
                </a:lnSpc>
                <a:spcBef>
                  <a:spcPct val="20000"/>
                </a:spcBef>
                <a:spcAft>
                  <a:spcPts val="0"/>
                </a:spcAft>
                <a:buClrTx/>
                <a:buSzPct val="90000"/>
                <a:buFont typeface="Arial" pitchFamily="34" charset="0"/>
                <a:buNone/>
                <a:tabLst/>
                <a:defRPr sz="4000" b="0" kern="1200" spc="0" baseline="0">
                  <a:solidFill>
                    <a:schemeClr val="tx1"/>
                  </a:solidFill>
                  <a:latin typeface="Amazon Ember" panose="020B0603020204020204" pitchFamily="34" charset="0"/>
                  <a:ea typeface="Amazon Ember" panose="020B0603020204020204" pitchFamily="34" charset="0"/>
                  <a:cs typeface="Amazon Ember" panose="020B0603020204020204" pitchFamily="34" charset="0"/>
                </a:defRPr>
              </a:lvl1pPr>
              <a:lvl2pPr marL="403388" marR="0" indent="0" algn="l" defTabSz="1097278" rtl="0" eaLnBrk="1" fontAlgn="auto" latinLnBrk="0" hangingPunct="1">
                <a:lnSpc>
                  <a:spcPct val="90000"/>
                </a:lnSpc>
                <a:spcBef>
                  <a:spcPts val="600"/>
                </a:spcBef>
                <a:spcAft>
                  <a:spcPts val="0"/>
                </a:spcAft>
                <a:buClrTx/>
                <a:buSzPct val="90000"/>
                <a:buFont typeface="Arial" pitchFamily="34" charset="0"/>
                <a:buNone/>
                <a:tabLst/>
                <a:defRPr sz="2800" kern="1200" spc="0" baseline="0">
                  <a:solidFill>
                    <a:schemeClr val="bg1"/>
                  </a:solidFill>
                  <a:latin typeface="Amazon Ember" panose="020B0603020204020204" pitchFamily="34" charset="0"/>
                  <a:ea typeface="Amazon Ember" panose="020B0603020204020204" pitchFamily="34" charset="0"/>
                  <a:cs typeface="Amazon Ember" panose="020B0603020204020204" pitchFamily="34" charset="0"/>
                </a:defRPr>
              </a:lvl2pPr>
              <a:lvl3pPr marL="672313" marR="0" indent="0" algn="l" defTabSz="1097278" rtl="0" eaLnBrk="1" fontAlgn="auto" latinLnBrk="0" hangingPunct="1">
                <a:lnSpc>
                  <a:spcPct val="90000"/>
                </a:lnSpc>
                <a:spcBef>
                  <a:spcPts val="600"/>
                </a:spcBef>
                <a:spcAft>
                  <a:spcPts val="0"/>
                </a:spcAft>
                <a:buClrTx/>
                <a:buSzPct val="90000"/>
                <a:buFont typeface="Arial" pitchFamily="34" charset="0"/>
                <a:buNone/>
                <a:tabLst/>
                <a:defRPr sz="2800" kern="1200" spc="0" baseline="0">
                  <a:solidFill>
                    <a:schemeClr val="bg1"/>
                  </a:solidFill>
                  <a:latin typeface="Amazon Ember" panose="020B0603020204020204" pitchFamily="34" charset="0"/>
                  <a:ea typeface="Amazon Ember" panose="020B0603020204020204" pitchFamily="34" charset="0"/>
                  <a:cs typeface="Amazon Ember" panose="020B0603020204020204" pitchFamily="34" charset="0"/>
                </a:defRPr>
              </a:lvl3pPr>
              <a:lvl4pPr marL="941238" marR="0" indent="0" algn="l" defTabSz="1097278" rtl="0" eaLnBrk="1" fontAlgn="auto" latinLnBrk="0" hangingPunct="1">
                <a:lnSpc>
                  <a:spcPct val="90000"/>
                </a:lnSpc>
                <a:spcBef>
                  <a:spcPts val="600"/>
                </a:spcBef>
                <a:spcAft>
                  <a:spcPts val="0"/>
                </a:spcAft>
                <a:buClrTx/>
                <a:buSzPct val="90000"/>
                <a:buFont typeface="Arial" pitchFamily="34" charset="0"/>
                <a:buNone/>
                <a:tabLst/>
                <a:defRPr sz="2400" kern="1200" spc="0" baseline="0">
                  <a:solidFill>
                    <a:schemeClr val="bg1"/>
                  </a:solidFill>
                  <a:latin typeface="Amazon Ember" panose="020B0603020204020204" pitchFamily="34" charset="0"/>
                  <a:ea typeface="Amazon Ember" panose="020B0603020204020204" pitchFamily="34" charset="0"/>
                  <a:cs typeface="Amazon Ember" panose="020B0603020204020204" pitchFamily="34" charset="0"/>
                </a:defRPr>
              </a:lvl4pPr>
              <a:lvl5pPr marL="1210163" marR="0" indent="0" algn="l" defTabSz="1097278" rtl="0" eaLnBrk="1" fontAlgn="auto" latinLnBrk="0" hangingPunct="1">
                <a:lnSpc>
                  <a:spcPct val="90000"/>
                </a:lnSpc>
                <a:spcBef>
                  <a:spcPts val="600"/>
                </a:spcBef>
                <a:spcAft>
                  <a:spcPts val="0"/>
                </a:spcAft>
                <a:buClrTx/>
                <a:buSzPct val="90000"/>
                <a:buFont typeface="Arial" pitchFamily="34" charset="0"/>
                <a:buNone/>
                <a:tabLst/>
                <a:defRPr sz="2400" kern="1200" spc="0" baseline="0">
                  <a:solidFill>
                    <a:schemeClr val="bg1"/>
                  </a:solidFill>
                  <a:latin typeface="Amazon Ember" panose="020B0603020204020204" pitchFamily="34" charset="0"/>
                  <a:ea typeface="Amazon Ember" panose="020B0603020204020204" pitchFamily="34" charset="0"/>
                  <a:cs typeface="Amazon Ember" panose="020B0603020204020204" pitchFamily="34" charset="0"/>
                </a:defRPr>
              </a:lvl5pPr>
              <a:lvl6pPr marL="3017513" indent="-274320" algn="l" defTabSz="1097278" rtl="0" eaLnBrk="1" latinLnBrk="0" hangingPunct="1">
                <a:spcBef>
                  <a:spcPct val="20000"/>
                </a:spcBef>
                <a:buFont typeface="Arial" pitchFamily="34" charset="0"/>
                <a:buChar char="•"/>
                <a:defRPr sz="2353" kern="1200">
                  <a:solidFill>
                    <a:schemeClr val="tx1"/>
                  </a:solidFill>
                  <a:latin typeface="+mn-lt"/>
                  <a:ea typeface="+mn-ea"/>
                  <a:cs typeface="+mn-cs"/>
                </a:defRPr>
              </a:lvl6pPr>
              <a:lvl7pPr marL="3566153" indent="-274320" algn="l" defTabSz="1097278" rtl="0" eaLnBrk="1" latinLnBrk="0" hangingPunct="1">
                <a:spcBef>
                  <a:spcPct val="20000"/>
                </a:spcBef>
                <a:buFont typeface="Arial" pitchFamily="34" charset="0"/>
                <a:buChar char="•"/>
                <a:defRPr sz="2353" kern="1200">
                  <a:solidFill>
                    <a:schemeClr val="tx1"/>
                  </a:solidFill>
                  <a:latin typeface="+mn-lt"/>
                  <a:ea typeface="+mn-ea"/>
                  <a:cs typeface="+mn-cs"/>
                </a:defRPr>
              </a:lvl7pPr>
              <a:lvl8pPr marL="4114792" indent="-274320" algn="l" defTabSz="1097278" rtl="0" eaLnBrk="1" latinLnBrk="0" hangingPunct="1">
                <a:spcBef>
                  <a:spcPct val="20000"/>
                </a:spcBef>
                <a:buFont typeface="Arial" pitchFamily="34" charset="0"/>
                <a:buChar char="•"/>
                <a:defRPr sz="2353" kern="1200">
                  <a:solidFill>
                    <a:schemeClr val="tx1"/>
                  </a:solidFill>
                  <a:latin typeface="+mn-lt"/>
                  <a:ea typeface="+mn-ea"/>
                  <a:cs typeface="+mn-cs"/>
                </a:defRPr>
              </a:lvl8pPr>
              <a:lvl9pPr marL="4663432" indent="-274320" algn="l" defTabSz="1097278" rtl="0" eaLnBrk="1" latinLnBrk="0" hangingPunct="1">
                <a:spcBef>
                  <a:spcPct val="20000"/>
                </a:spcBef>
                <a:buFont typeface="Arial" pitchFamily="34" charset="0"/>
                <a:buChar char="•"/>
                <a:defRPr sz="2353" kern="1200">
                  <a:solidFill>
                    <a:schemeClr val="tx1"/>
                  </a:solidFill>
                  <a:latin typeface="+mn-lt"/>
                  <a:ea typeface="+mn-ea"/>
                  <a:cs typeface="+mn-cs"/>
                </a:defRPr>
              </a:lvl9pPr>
            </a:lstStyle>
            <a:p>
              <a:pPr marL="171450" indent="-171450">
                <a:spcBef>
                  <a:spcPts val="0"/>
                </a:spcBef>
              </a:pPr>
              <a:r>
                <a:rPr lang="en-US" spc="-120" dirty="0">
                  <a:ln w="3175">
                    <a:noFill/>
                  </a:ln>
                  <a:latin typeface="Amazon Ember Light" panose="020B0403020204020204" pitchFamily="34" charset="0"/>
                  <a:ea typeface="Amazon Ember Light" panose="020B0403020204020204" pitchFamily="34" charset="0"/>
                  <a:cs typeface="Amazon Ember Light" panose="020B0403020204020204" pitchFamily="34" charset="0"/>
                </a:rPr>
                <a:t>“If Amazon.com were starting today, it would go </a:t>
              </a:r>
              <a:r>
                <a:rPr lang="en-US" spc="-120" dirty="0">
                  <a:ln w="3175">
                    <a:noFill/>
                  </a:ln>
                  <a:solidFill>
                    <a:srgbClr val="FFC000"/>
                  </a:solidFill>
                  <a:latin typeface="Amazon Ember Light" panose="020B0403020204020204" pitchFamily="34" charset="0"/>
                  <a:ea typeface="Amazon Ember Light" panose="020B0403020204020204" pitchFamily="34" charset="0"/>
                  <a:cs typeface="Amazon Ember Light" panose="020B0403020204020204" pitchFamily="34" charset="0"/>
                </a:rPr>
                <a:t>serverless</a:t>
              </a:r>
              <a:r>
                <a:rPr lang="en-US" spc="-120" dirty="0">
                  <a:ln w="3175">
                    <a:noFill/>
                  </a:ln>
                  <a:latin typeface="Amazon Ember Light" panose="020B0403020204020204" pitchFamily="34" charset="0"/>
                  <a:ea typeface="Amazon Ember Light" panose="020B0403020204020204" pitchFamily="34" charset="0"/>
                  <a:cs typeface="Amazon Ember Light" panose="020B0403020204020204" pitchFamily="34" charset="0"/>
                </a:rPr>
                <a:t>”</a:t>
              </a:r>
            </a:p>
          </p:txBody>
        </p:sp>
        <p:sp>
          <p:nvSpPr>
            <p:cNvPr id="7" name="Text Placeholder 4">
              <a:extLst>
                <a:ext uri="{FF2B5EF4-FFF2-40B4-BE49-F238E27FC236}">
                  <a16:creationId xmlns:a16="http://schemas.microsoft.com/office/drawing/2014/main" id="{4B4D2D21-0BDD-4914-AFAD-38F34B1E1D83}"/>
                </a:ext>
              </a:extLst>
            </p:cNvPr>
            <p:cNvSpPr txBox="1">
              <a:spLocks/>
            </p:cNvSpPr>
            <p:nvPr/>
          </p:nvSpPr>
          <p:spPr bwMode="white">
            <a:xfrm>
              <a:off x="380238" y="3715345"/>
              <a:ext cx="5353297" cy="1348061"/>
            </a:xfrm>
            <a:prstGeom prst="rect">
              <a:avLst/>
            </a:prstGeom>
          </p:spPr>
          <p:txBody>
            <a:bodyPr vert="horz" wrap="square" lIns="182880" tIns="146304" rIns="182880" bIns="146304" rtlCol="0">
              <a:spAutoFit/>
            </a:bodyPr>
            <a:lstStyle>
              <a:lvl1pPr marL="0" marR="0" indent="0" algn="l" defTabSz="1097278" rtl="0" eaLnBrk="1" fontAlgn="auto" latinLnBrk="0" hangingPunct="1">
                <a:lnSpc>
                  <a:spcPct val="90000"/>
                </a:lnSpc>
                <a:spcBef>
                  <a:spcPct val="20000"/>
                </a:spcBef>
                <a:spcAft>
                  <a:spcPts val="0"/>
                </a:spcAft>
                <a:buClrTx/>
                <a:buSzPct val="90000"/>
                <a:buFont typeface="Arial" pitchFamily="34" charset="0"/>
                <a:buNone/>
                <a:tabLst/>
                <a:defRPr sz="4000" b="0" kern="1200" spc="0" baseline="0">
                  <a:solidFill>
                    <a:schemeClr val="tx1"/>
                  </a:solidFill>
                  <a:latin typeface="Amazon Ember" panose="020B0603020204020204" pitchFamily="34" charset="0"/>
                  <a:ea typeface="Amazon Ember" panose="020B0603020204020204" pitchFamily="34" charset="0"/>
                  <a:cs typeface="Amazon Ember" panose="020B0603020204020204" pitchFamily="34" charset="0"/>
                </a:defRPr>
              </a:lvl1pPr>
              <a:lvl2pPr marL="403388" marR="0" indent="0" algn="l" defTabSz="1097278" rtl="0" eaLnBrk="1" fontAlgn="auto" latinLnBrk="0" hangingPunct="1">
                <a:lnSpc>
                  <a:spcPct val="90000"/>
                </a:lnSpc>
                <a:spcBef>
                  <a:spcPts val="600"/>
                </a:spcBef>
                <a:spcAft>
                  <a:spcPts val="0"/>
                </a:spcAft>
                <a:buClrTx/>
                <a:buSzPct val="90000"/>
                <a:buFont typeface="Arial" pitchFamily="34" charset="0"/>
                <a:buNone/>
                <a:tabLst/>
                <a:defRPr sz="2800" kern="1200" spc="0" baseline="0">
                  <a:solidFill>
                    <a:schemeClr val="bg1"/>
                  </a:solidFill>
                  <a:latin typeface="Amazon Ember" panose="020B0603020204020204" pitchFamily="34" charset="0"/>
                  <a:ea typeface="Amazon Ember" panose="020B0603020204020204" pitchFamily="34" charset="0"/>
                  <a:cs typeface="Amazon Ember" panose="020B0603020204020204" pitchFamily="34" charset="0"/>
                </a:defRPr>
              </a:lvl2pPr>
              <a:lvl3pPr marL="672313" marR="0" indent="0" algn="l" defTabSz="1097278" rtl="0" eaLnBrk="1" fontAlgn="auto" latinLnBrk="0" hangingPunct="1">
                <a:lnSpc>
                  <a:spcPct val="90000"/>
                </a:lnSpc>
                <a:spcBef>
                  <a:spcPts val="600"/>
                </a:spcBef>
                <a:spcAft>
                  <a:spcPts val="0"/>
                </a:spcAft>
                <a:buClrTx/>
                <a:buSzPct val="90000"/>
                <a:buFont typeface="Arial" pitchFamily="34" charset="0"/>
                <a:buNone/>
                <a:tabLst/>
                <a:defRPr sz="2800" kern="1200" spc="0" baseline="0">
                  <a:solidFill>
                    <a:schemeClr val="bg1"/>
                  </a:solidFill>
                  <a:latin typeface="Amazon Ember" panose="020B0603020204020204" pitchFamily="34" charset="0"/>
                  <a:ea typeface="Amazon Ember" panose="020B0603020204020204" pitchFamily="34" charset="0"/>
                  <a:cs typeface="Amazon Ember" panose="020B0603020204020204" pitchFamily="34" charset="0"/>
                </a:defRPr>
              </a:lvl3pPr>
              <a:lvl4pPr marL="941238" marR="0" indent="0" algn="l" defTabSz="1097278" rtl="0" eaLnBrk="1" fontAlgn="auto" latinLnBrk="0" hangingPunct="1">
                <a:lnSpc>
                  <a:spcPct val="90000"/>
                </a:lnSpc>
                <a:spcBef>
                  <a:spcPts val="600"/>
                </a:spcBef>
                <a:spcAft>
                  <a:spcPts val="0"/>
                </a:spcAft>
                <a:buClrTx/>
                <a:buSzPct val="90000"/>
                <a:buFont typeface="Arial" pitchFamily="34" charset="0"/>
                <a:buNone/>
                <a:tabLst/>
                <a:defRPr sz="2400" kern="1200" spc="0" baseline="0">
                  <a:solidFill>
                    <a:schemeClr val="bg1"/>
                  </a:solidFill>
                  <a:latin typeface="Amazon Ember" panose="020B0603020204020204" pitchFamily="34" charset="0"/>
                  <a:ea typeface="Amazon Ember" panose="020B0603020204020204" pitchFamily="34" charset="0"/>
                  <a:cs typeface="Amazon Ember" panose="020B0603020204020204" pitchFamily="34" charset="0"/>
                </a:defRPr>
              </a:lvl4pPr>
              <a:lvl5pPr marL="1210163" marR="0" indent="0" algn="l" defTabSz="1097278" rtl="0" eaLnBrk="1" fontAlgn="auto" latinLnBrk="0" hangingPunct="1">
                <a:lnSpc>
                  <a:spcPct val="90000"/>
                </a:lnSpc>
                <a:spcBef>
                  <a:spcPts val="600"/>
                </a:spcBef>
                <a:spcAft>
                  <a:spcPts val="0"/>
                </a:spcAft>
                <a:buClrTx/>
                <a:buSzPct val="90000"/>
                <a:buFont typeface="Arial" pitchFamily="34" charset="0"/>
                <a:buNone/>
                <a:tabLst/>
                <a:defRPr sz="2400" kern="1200" spc="0" baseline="0">
                  <a:solidFill>
                    <a:schemeClr val="bg1"/>
                  </a:solidFill>
                  <a:latin typeface="Amazon Ember" panose="020B0603020204020204" pitchFamily="34" charset="0"/>
                  <a:ea typeface="Amazon Ember" panose="020B0603020204020204" pitchFamily="34" charset="0"/>
                  <a:cs typeface="Amazon Ember" panose="020B0603020204020204" pitchFamily="34" charset="0"/>
                </a:defRPr>
              </a:lvl5pPr>
              <a:lvl6pPr marL="3017513" indent="-274320" algn="l" defTabSz="1097278" rtl="0" eaLnBrk="1" latinLnBrk="0" hangingPunct="1">
                <a:spcBef>
                  <a:spcPct val="20000"/>
                </a:spcBef>
                <a:buFont typeface="Arial" pitchFamily="34" charset="0"/>
                <a:buChar char="•"/>
                <a:defRPr sz="2353" kern="1200">
                  <a:solidFill>
                    <a:schemeClr val="tx1"/>
                  </a:solidFill>
                  <a:latin typeface="+mn-lt"/>
                  <a:ea typeface="+mn-ea"/>
                  <a:cs typeface="+mn-cs"/>
                </a:defRPr>
              </a:lvl6pPr>
              <a:lvl7pPr marL="3566153" indent="-274320" algn="l" defTabSz="1097278" rtl="0" eaLnBrk="1" latinLnBrk="0" hangingPunct="1">
                <a:spcBef>
                  <a:spcPct val="20000"/>
                </a:spcBef>
                <a:buFont typeface="Arial" pitchFamily="34" charset="0"/>
                <a:buChar char="•"/>
                <a:defRPr sz="2353" kern="1200">
                  <a:solidFill>
                    <a:schemeClr val="tx1"/>
                  </a:solidFill>
                  <a:latin typeface="+mn-lt"/>
                  <a:ea typeface="+mn-ea"/>
                  <a:cs typeface="+mn-cs"/>
                </a:defRPr>
              </a:lvl7pPr>
              <a:lvl8pPr marL="4114792" indent="-274320" algn="l" defTabSz="1097278" rtl="0" eaLnBrk="1" latinLnBrk="0" hangingPunct="1">
                <a:spcBef>
                  <a:spcPct val="20000"/>
                </a:spcBef>
                <a:buFont typeface="Arial" pitchFamily="34" charset="0"/>
                <a:buChar char="•"/>
                <a:defRPr sz="2353" kern="1200">
                  <a:solidFill>
                    <a:schemeClr val="tx1"/>
                  </a:solidFill>
                  <a:latin typeface="+mn-lt"/>
                  <a:ea typeface="+mn-ea"/>
                  <a:cs typeface="+mn-cs"/>
                </a:defRPr>
              </a:lvl8pPr>
              <a:lvl9pPr marL="4663432" indent="-274320" algn="l" defTabSz="1097278" rtl="0" eaLnBrk="1" latinLnBrk="0" hangingPunct="1">
                <a:spcBef>
                  <a:spcPct val="20000"/>
                </a:spcBef>
                <a:buFont typeface="Arial" pitchFamily="34" charset="0"/>
                <a:buChar char="•"/>
                <a:defRPr sz="2353" kern="1200">
                  <a:solidFill>
                    <a:schemeClr val="tx1"/>
                  </a:solidFill>
                  <a:latin typeface="+mn-lt"/>
                  <a:ea typeface="+mn-ea"/>
                  <a:cs typeface="+mn-cs"/>
                </a:defRPr>
              </a:lvl9pPr>
            </a:lstStyle>
            <a:p>
              <a:pPr marL="228600">
                <a:spcBef>
                  <a:spcPts val="0"/>
                </a:spcBef>
              </a:pPr>
              <a:r>
                <a:rPr lang="en-US" sz="2800" spc="-120" dirty="0">
                  <a:ln w="3175">
                    <a:noFill/>
                  </a:ln>
                  <a:latin typeface="Amazon Ember Light" panose="020B0403020204020204" pitchFamily="34" charset="0"/>
                  <a:ea typeface="Amazon Ember Light" panose="020B0403020204020204" pitchFamily="34" charset="0"/>
                  <a:cs typeface="Amazon Ember Light" panose="020B0403020204020204" pitchFamily="34" charset="0"/>
                </a:rPr>
                <a:t>—</a:t>
              </a:r>
              <a:br>
                <a:rPr lang="en-US" sz="2800" spc="-120" dirty="0">
                  <a:ln w="3175">
                    <a:noFill/>
                  </a:ln>
                  <a:latin typeface="Amazon Ember Light" panose="020B0403020204020204" pitchFamily="34" charset="0"/>
                  <a:ea typeface="Amazon Ember Light" panose="020B0403020204020204" pitchFamily="34" charset="0"/>
                  <a:cs typeface="Amazon Ember Light" panose="020B0403020204020204" pitchFamily="34" charset="0"/>
                </a:rPr>
              </a:br>
              <a:r>
                <a:rPr lang="en-US" sz="2800" spc="-120" dirty="0">
                  <a:ln w="3175">
                    <a:noFill/>
                  </a:ln>
                  <a:latin typeface="Amazon Ember Light" panose="020B0403020204020204" pitchFamily="34" charset="0"/>
                  <a:ea typeface="Amazon Ember Light" panose="020B0403020204020204" pitchFamily="34" charset="0"/>
                  <a:cs typeface="Amazon Ember Light" panose="020B0403020204020204" pitchFamily="34" charset="0"/>
                </a:rPr>
                <a:t>Andy </a:t>
              </a:r>
              <a:r>
                <a:rPr lang="en-US" sz="2800" spc="-120" dirty="0" err="1">
                  <a:ln w="3175">
                    <a:noFill/>
                  </a:ln>
                  <a:latin typeface="Amazon Ember Light" panose="020B0403020204020204" pitchFamily="34" charset="0"/>
                  <a:ea typeface="Amazon Ember Light" panose="020B0403020204020204" pitchFamily="34" charset="0"/>
                  <a:cs typeface="Amazon Ember Light" panose="020B0403020204020204" pitchFamily="34" charset="0"/>
                </a:rPr>
                <a:t>Jassy</a:t>
              </a:r>
              <a:endParaRPr lang="en-US" sz="2800" spc="-120" dirty="0">
                <a:ln w="3175">
                  <a:noFill/>
                </a:ln>
                <a:latin typeface="Amazon Ember Light" panose="020B0403020204020204" pitchFamily="34" charset="0"/>
                <a:ea typeface="Amazon Ember Light" panose="020B0403020204020204" pitchFamily="34" charset="0"/>
                <a:cs typeface="Amazon Ember Light" panose="020B0403020204020204" pitchFamily="34" charset="0"/>
              </a:endParaRPr>
            </a:p>
            <a:p>
              <a:pPr marL="228600">
                <a:spcBef>
                  <a:spcPts val="0"/>
                </a:spcBef>
              </a:pPr>
              <a:r>
                <a:rPr lang="en-US" sz="2000" spc="-120" dirty="0">
                  <a:ln w="3175">
                    <a:noFill/>
                  </a:ln>
                  <a:latin typeface="Amazon Ember Light" panose="020B0403020204020204" pitchFamily="34" charset="0"/>
                  <a:ea typeface="Amazon Ember Light" panose="020B0403020204020204" pitchFamily="34" charset="0"/>
                  <a:cs typeface="Amazon Ember Light" panose="020B0403020204020204" pitchFamily="34" charset="0"/>
                </a:rPr>
                <a:t>CEO, Amazon Web Services</a:t>
              </a:r>
            </a:p>
          </p:txBody>
        </p:sp>
      </p:grpSp>
      <p:pic>
        <p:nvPicPr>
          <p:cNvPr id="1028" name="Picture 4" descr="https://cdn.vox-cdn.com/thumbor/-4TurJFCS0kioQSktyryNVVBcgo=/64x0:2767x2027/1200x800/filters:focal(64x0:2767x2027)/cdn.vox-cdn.com/uploads/chorus_image/image/49543087/andy_jassy_amazon.0.png"/>
          <p:cNvPicPr>
            <a:picLocks noChangeAspect="1" noChangeArrowheads="1"/>
          </p:cNvPicPr>
          <p:nvPr/>
        </p:nvPicPr>
        <p:blipFill rotWithShape="1">
          <a:blip r:embed="rId4">
            <a:extLst>
              <a:ext uri="{28A0092B-C50C-407E-A947-70E740481C1C}">
                <a14:useLocalDpi xmlns:a14="http://schemas.microsoft.com/office/drawing/2010/main" val="0"/>
              </a:ext>
            </a:extLst>
          </a:blip>
          <a:srcRect l="22936" t="188" r="18338" b="945"/>
          <a:stretch/>
        </p:blipFill>
        <p:spPr bwMode="auto">
          <a:xfrm>
            <a:off x="7299435" y="-15766"/>
            <a:ext cx="7346731" cy="8245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95040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Serverless Foundations</a:t>
            </a:r>
          </a:p>
        </p:txBody>
      </p:sp>
    </p:spTree>
    <p:extLst>
      <p:ext uri="{BB962C8B-B14F-4D97-AF65-F5344CB8AC3E}">
        <p14:creationId xmlns:p14="http://schemas.microsoft.com/office/powerpoint/2010/main" val="15639962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vert="horz" wrap="square" lIns="292608" tIns="234086" rIns="292608" bIns="234086" rtlCol="0" anchor="t">
            <a:noAutofit/>
          </a:bodyPr>
          <a:lstStyle/>
          <a:p>
            <a:r>
              <a:rPr lang="en-US" dirty="0">
                <a:latin typeface="+mj-lt"/>
              </a:rPr>
              <a:t>Spectrum of AWS offerings</a:t>
            </a:r>
          </a:p>
        </p:txBody>
      </p:sp>
      <p:sp>
        <p:nvSpPr>
          <p:cNvPr id="31" name="TextBox 30"/>
          <p:cNvSpPr txBox="1"/>
          <p:nvPr/>
        </p:nvSpPr>
        <p:spPr>
          <a:xfrm>
            <a:off x="6273358" y="1456013"/>
            <a:ext cx="1921731" cy="486287"/>
          </a:xfrm>
          <a:prstGeom prst="rect">
            <a:avLst/>
          </a:prstGeom>
          <a:noFill/>
        </p:spPr>
        <p:txBody>
          <a:bodyPr wrap="square" rtlCol="0">
            <a:spAutoFit/>
          </a:bodyPr>
          <a:lstStyle/>
          <a:p>
            <a:pPr algn="ctr"/>
            <a:r>
              <a:rPr lang="en-US" sz="2560" b="1" dirty="0">
                <a:solidFill>
                  <a:srgbClr val="F98C95"/>
                </a:solidFill>
                <a:latin typeface="Amazon Ember" charset="0"/>
                <a:ea typeface="Amazon Ember" charset="0"/>
                <a:cs typeface="Amazon Ember" charset="0"/>
              </a:rPr>
              <a:t>Managed</a:t>
            </a:r>
          </a:p>
        </p:txBody>
      </p:sp>
      <p:sp>
        <p:nvSpPr>
          <p:cNvPr id="32" name="TextBox 31"/>
          <p:cNvSpPr txBox="1"/>
          <p:nvPr/>
        </p:nvSpPr>
        <p:spPr>
          <a:xfrm>
            <a:off x="11385640" y="1311727"/>
            <a:ext cx="2361190" cy="486287"/>
          </a:xfrm>
          <a:prstGeom prst="rect">
            <a:avLst/>
          </a:prstGeom>
          <a:noFill/>
        </p:spPr>
        <p:txBody>
          <a:bodyPr wrap="square" rtlCol="0">
            <a:spAutoFit/>
          </a:bodyPr>
          <a:lstStyle/>
          <a:p>
            <a:r>
              <a:rPr lang="en-US" sz="2560" b="1" dirty="0">
                <a:solidFill>
                  <a:srgbClr val="FFC000"/>
                </a:solidFill>
                <a:latin typeface="Amazon Ember" charset="0"/>
                <a:ea typeface="Amazon Ember" charset="0"/>
                <a:cs typeface="Amazon Ember" charset="0"/>
              </a:rPr>
              <a:t>Serverless</a:t>
            </a:r>
          </a:p>
        </p:txBody>
      </p:sp>
      <p:pic>
        <p:nvPicPr>
          <p:cNvPr id="4" name="Picture 3"/>
          <p:cNvPicPr>
            <a:picLocks noChangeAspect="1"/>
          </p:cNvPicPr>
          <p:nvPr/>
        </p:nvPicPr>
        <p:blipFill>
          <a:blip r:embed="rId3"/>
          <a:stretch>
            <a:fillRect/>
          </a:stretch>
        </p:blipFill>
        <p:spPr>
          <a:xfrm>
            <a:off x="1495940" y="4922302"/>
            <a:ext cx="1364792" cy="873467"/>
          </a:xfrm>
          <a:prstGeom prst="rect">
            <a:avLst/>
          </a:prstGeom>
        </p:spPr>
      </p:pic>
      <p:pic>
        <p:nvPicPr>
          <p:cNvPr id="36" name="Picture 35"/>
          <p:cNvPicPr>
            <a:picLocks noChangeAspect="1"/>
          </p:cNvPicPr>
          <p:nvPr/>
        </p:nvPicPr>
        <p:blipFill>
          <a:blip r:embed="rId4"/>
          <a:stretch>
            <a:fillRect/>
          </a:stretch>
        </p:blipFill>
        <p:spPr>
          <a:xfrm>
            <a:off x="3166716" y="5283521"/>
            <a:ext cx="1004229" cy="826059"/>
          </a:xfrm>
          <a:prstGeom prst="rect">
            <a:avLst/>
          </a:prstGeom>
        </p:spPr>
      </p:pic>
      <p:grpSp>
        <p:nvGrpSpPr>
          <p:cNvPr id="52" name="Group 51"/>
          <p:cNvGrpSpPr/>
          <p:nvPr/>
        </p:nvGrpSpPr>
        <p:grpSpPr>
          <a:xfrm>
            <a:off x="200932" y="5424368"/>
            <a:ext cx="1843429" cy="1602595"/>
            <a:chOff x="37884" y="3089696"/>
            <a:chExt cx="1152143" cy="1001622"/>
          </a:xfrm>
        </p:grpSpPr>
        <p:pic>
          <p:nvPicPr>
            <p:cNvPr id="38" name="Picture 37"/>
            <p:cNvPicPr>
              <a:picLocks noChangeAspect="1"/>
            </p:cNvPicPr>
            <p:nvPr/>
          </p:nvPicPr>
          <p:blipFill>
            <a:blip r:embed="rId5"/>
            <a:stretch>
              <a:fillRect/>
            </a:stretch>
          </p:blipFill>
          <p:spPr>
            <a:xfrm>
              <a:off x="309156" y="3089696"/>
              <a:ext cx="609600" cy="609600"/>
            </a:xfrm>
            <a:prstGeom prst="rect">
              <a:avLst/>
            </a:prstGeom>
          </p:spPr>
        </p:pic>
        <p:sp>
          <p:nvSpPr>
            <p:cNvPr id="39" name="TextBox 38"/>
            <p:cNvSpPr txBox="1"/>
            <p:nvPr/>
          </p:nvSpPr>
          <p:spPr>
            <a:xfrm>
              <a:off x="37884" y="3725834"/>
              <a:ext cx="1152143" cy="365484"/>
            </a:xfrm>
            <a:prstGeom prst="rect">
              <a:avLst/>
            </a:prstGeom>
            <a:noFill/>
          </p:spPr>
          <p:txBody>
            <a:bodyPr wrap="square" rtlCol="0">
              <a:spAutoFit/>
            </a:bodyPr>
            <a:lstStyle/>
            <a:p>
              <a:pPr algn="ctr"/>
              <a:r>
                <a:rPr lang="en-US" sz="1600" b="1" dirty="0">
                  <a:latin typeface="Amazon Ember" charset="0"/>
                  <a:ea typeface="Amazon Ember" charset="0"/>
                  <a:cs typeface="Amazon Ember" charset="0"/>
                </a:rPr>
                <a:t>Microsoft SQL </a:t>
              </a:r>
              <a:r>
                <a:rPr lang="en-US" sz="1600" dirty="0">
                  <a:latin typeface="Amazon Ember" charset="0"/>
                  <a:ea typeface="Amazon Ember" charset="0"/>
                  <a:cs typeface="Amazon Ember" charset="0"/>
                </a:rPr>
                <a:t>Server</a:t>
              </a:r>
            </a:p>
          </p:txBody>
        </p:sp>
      </p:grpSp>
      <p:sp>
        <p:nvSpPr>
          <p:cNvPr id="41" name="TextBox 40"/>
          <p:cNvSpPr txBox="1"/>
          <p:nvPr/>
        </p:nvSpPr>
        <p:spPr>
          <a:xfrm>
            <a:off x="730657" y="1398127"/>
            <a:ext cx="3280212" cy="1274195"/>
          </a:xfrm>
          <a:prstGeom prst="rect">
            <a:avLst/>
          </a:prstGeom>
          <a:noFill/>
        </p:spPr>
        <p:txBody>
          <a:bodyPr wrap="square" rtlCol="0">
            <a:spAutoFit/>
          </a:bodyPr>
          <a:lstStyle/>
          <a:p>
            <a:pPr algn="ctr"/>
            <a:r>
              <a:rPr lang="en-US" sz="2560" b="1" dirty="0">
                <a:solidFill>
                  <a:srgbClr val="8D27FF"/>
                </a:solidFill>
                <a:latin typeface="Amazon Ember" charset="0"/>
                <a:ea typeface="Amazon Ember" charset="0"/>
                <a:cs typeface="Amazon Ember" charset="0"/>
              </a:rPr>
              <a:t>On Amazon Elastic Compute Cloud (Amazon EC2)</a:t>
            </a:r>
          </a:p>
        </p:txBody>
      </p:sp>
      <p:pic>
        <p:nvPicPr>
          <p:cNvPr id="1026" name="Picture 2" descr="mage result for dock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97192" y="5935109"/>
            <a:ext cx="1470010" cy="1255634"/>
          </a:xfrm>
          <a:prstGeom prst="rect">
            <a:avLst/>
          </a:prstGeom>
          <a:noFill/>
          <a:extLst>
            <a:ext uri="{909E8E84-426E-40DD-AFC4-6F175D3DCCD1}">
              <a14:hiddenFill xmlns:a14="http://schemas.microsoft.com/office/drawing/2010/main">
                <a:solidFill>
                  <a:srgbClr val="FFFFFF"/>
                </a:solidFill>
              </a14:hiddenFill>
            </a:ext>
          </a:extLst>
        </p:spPr>
      </p:pic>
      <p:cxnSp>
        <p:nvCxnSpPr>
          <p:cNvPr id="120" name="Straight Connector 119">
            <a:extLst>
              <a:ext uri="{FF2B5EF4-FFF2-40B4-BE49-F238E27FC236}">
                <a16:creationId xmlns:a16="http://schemas.microsoft.com/office/drawing/2014/main" id="{D0CA5420-C5FE-9A45-A5BD-261E9E65C6C0}"/>
              </a:ext>
            </a:extLst>
          </p:cNvPr>
          <p:cNvCxnSpPr/>
          <p:nvPr/>
        </p:nvCxnSpPr>
        <p:spPr>
          <a:xfrm>
            <a:off x="4819291" y="2067090"/>
            <a:ext cx="0" cy="5117551"/>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F0EE3D5F-D967-5246-9168-8CF6E3707877}"/>
              </a:ext>
            </a:extLst>
          </p:cNvPr>
          <p:cNvCxnSpPr/>
          <p:nvPr/>
        </p:nvCxnSpPr>
        <p:spPr>
          <a:xfrm>
            <a:off x="9491932" y="2076974"/>
            <a:ext cx="0" cy="5117551"/>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95B043B4-B123-FB49-895A-D45AC5294F2B}"/>
              </a:ext>
            </a:extLst>
          </p:cNvPr>
          <p:cNvCxnSpPr>
            <a:cxnSpLocks/>
          </p:cNvCxnSpPr>
          <p:nvPr/>
        </p:nvCxnSpPr>
        <p:spPr>
          <a:xfrm>
            <a:off x="323088" y="4494932"/>
            <a:ext cx="4224067"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5" name="Graphic 4">
            <a:extLst>
              <a:ext uri="{FF2B5EF4-FFF2-40B4-BE49-F238E27FC236}">
                <a16:creationId xmlns:a16="http://schemas.microsoft.com/office/drawing/2014/main" id="{59F895C8-E893-374B-B88A-FFD00215DBA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77107" y="2904510"/>
            <a:ext cx="755090" cy="755090"/>
          </a:xfrm>
          <a:prstGeom prst="rect">
            <a:avLst/>
          </a:prstGeom>
        </p:spPr>
      </p:pic>
      <p:sp>
        <p:nvSpPr>
          <p:cNvPr id="6" name="TextBox 5">
            <a:extLst>
              <a:ext uri="{FF2B5EF4-FFF2-40B4-BE49-F238E27FC236}">
                <a16:creationId xmlns:a16="http://schemas.microsoft.com/office/drawing/2014/main" id="{59C9123D-26A7-C94C-BB5C-3CF0D17F4C9C}"/>
              </a:ext>
            </a:extLst>
          </p:cNvPr>
          <p:cNvSpPr txBox="1"/>
          <p:nvPr/>
        </p:nvSpPr>
        <p:spPr>
          <a:xfrm>
            <a:off x="1877107" y="3623067"/>
            <a:ext cx="755090" cy="430887"/>
          </a:xfrm>
          <a:prstGeom prst="rect">
            <a:avLst/>
          </a:prstGeom>
          <a:noFill/>
        </p:spPr>
        <p:txBody>
          <a:bodyPr wrap="square" rtlCol="0">
            <a:spAutoFit/>
          </a:bodyPr>
          <a:lstStyle/>
          <a:p>
            <a:pPr algn="ctr"/>
            <a:r>
              <a:rPr lang="en-US" sz="1100" b="1" dirty="0">
                <a:solidFill>
                  <a:schemeClr val="tx2"/>
                </a:solidFill>
                <a:latin typeface="Amazon Ember Cd RC Light" panose="020B0406020204020204" pitchFamily="34" charset="0"/>
                <a:ea typeface="Amazon Ember Cd RC Light" panose="020B0406020204020204" pitchFamily="34" charset="0"/>
                <a:cs typeface="Amazon Ember Cd RC Light" panose="020B0406020204020204" pitchFamily="34" charset="0"/>
              </a:rPr>
              <a:t>Amazon</a:t>
            </a:r>
          </a:p>
          <a:p>
            <a:pPr algn="ctr"/>
            <a:r>
              <a:rPr lang="en-US" sz="1100" b="1" dirty="0">
                <a:solidFill>
                  <a:schemeClr val="tx2"/>
                </a:solidFill>
                <a:latin typeface="Amazon Ember Cd RC Light" panose="020B0406020204020204" pitchFamily="34" charset="0"/>
                <a:ea typeface="Amazon Ember Cd RC Light" panose="020B0406020204020204" pitchFamily="34" charset="0"/>
                <a:cs typeface="Amazon Ember Cd RC Light" panose="020B0406020204020204" pitchFamily="34" charset="0"/>
              </a:rPr>
              <a:t>EC2</a:t>
            </a:r>
          </a:p>
        </p:txBody>
      </p:sp>
      <p:pic>
        <p:nvPicPr>
          <p:cNvPr id="8" name="Graphic 7">
            <a:extLst>
              <a:ext uri="{FF2B5EF4-FFF2-40B4-BE49-F238E27FC236}">
                <a16:creationId xmlns:a16="http://schemas.microsoft.com/office/drawing/2014/main" id="{1C0195CE-23A0-F24D-8725-AB69EAD84B1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350224" y="2094728"/>
            <a:ext cx="711200" cy="711200"/>
          </a:xfrm>
          <a:prstGeom prst="rect">
            <a:avLst/>
          </a:prstGeom>
        </p:spPr>
      </p:pic>
      <p:sp>
        <p:nvSpPr>
          <p:cNvPr id="42" name="TextBox 41">
            <a:extLst>
              <a:ext uri="{FF2B5EF4-FFF2-40B4-BE49-F238E27FC236}">
                <a16:creationId xmlns:a16="http://schemas.microsoft.com/office/drawing/2014/main" id="{DB5E74FB-AAEC-E44D-9737-6A20DF6B2B3B}"/>
              </a:ext>
            </a:extLst>
          </p:cNvPr>
          <p:cNvSpPr txBox="1"/>
          <p:nvPr/>
        </p:nvSpPr>
        <p:spPr>
          <a:xfrm>
            <a:off x="10318073" y="2797825"/>
            <a:ext cx="755090" cy="430887"/>
          </a:xfrm>
          <a:prstGeom prst="rect">
            <a:avLst/>
          </a:prstGeom>
          <a:noFill/>
        </p:spPr>
        <p:txBody>
          <a:bodyPr wrap="square" rtlCol="0">
            <a:spAutoFit/>
          </a:bodyPr>
          <a:lstStyle/>
          <a:p>
            <a:pPr algn="ctr"/>
            <a:r>
              <a:rPr lang="en-US" sz="1100" b="1" dirty="0">
                <a:solidFill>
                  <a:schemeClr val="tx2"/>
                </a:solidFill>
                <a:latin typeface="Amazon Ember Cd RC Light" panose="020B0406020204020204" pitchFamily="34" charset="0"/>
                <a:ea typeface="Amazon Ember Cd RC Light" panose="020B0406020204020204" pitchFamily="34" charset="0"/>
                <a:cs typeface="Amazon Ember Cd RC Light" panose="020B0406020204020204" pitchFamily="34" charset="0"/>
              </a:rPr>
              <a:t>AWS </a:t>
            </a:r>
          </a:p>
          <a:p>
            <a:pPr algn="ctr"/>
            <a:r>
              <a:rPr lang="en-US" sz="1100" b="1" dirty="0">
                <a:solidFill>
                  <a:schemeClr val="tx2"/>
                </a:solidFill>
                <a:latin typeface="Amazon Ember Cd RC Light" panose="020B0406020204020204" pitchFamily="34" charset="0"/>
                <a:ea typeface="Amazon Ember Cd RC Light" panose="020B0406020204020204" pitchFamily="34" charset="0"/>
                <a:cs typeface="Amazon Ember Cd RC Light" panose="020B0406020204020204" pitchFamily="34" charset="0"/>
              </a:rPr>
              <a:t>Lambda</a:t>
            </a:r>
          </a:p>
        </p:txBody>
      </p:sp>
      <p:pic>
        <p:nvPicPr>
          <p:cNvPr id="12" name="Graphic 11">
            <a:extLst>
              <a:ext uri="{FF2B5EF4-FFF2-40B4-BE49-F238E27FC236}">
                <a16:creationId xmlns:a16="http://schemas.microsoft.com/office/drawing/2014/main" id="{0E732086-38F4-1A4E-97C1-53B6DC6F3C7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627714" y="2352567"/>
            <a:ext cx="711200" cy="711200"/>
          </a:xfrm>
          <a:prstGeom prst="rect">
            <a:avLst/>
          </a:prstGeom>
        </p:spPr>
      </p:pic>
      <p:sp>
        <p:nvSpPr>
          <p:cNvPr id="46" name="TextBox 45">
            <a:extLst>
              <a:ext uri="{FF2B5EF4-FFF2-40B4-BE49-F238E27FC236}">
                <a16:creationId xmlns:a16="http://schemas.microsoft.com/office/drawing/2014/main" id="{32F65A8E-1C20-F848-A7CC-44A5C6DA14BF}"/>
              </a:ext>
            </a:extLst>
          </p:cNvPr>
          <p:cNvSpPr txBox="1"/>
          <p:nvPr/>
        </p:nvSpPr>
        <p:spPr>
          <a:xfrm>
            <a:off x="5613268" y="3013269"/>
            <a:ext cx="755090" cy="430887"/>
          </a:xfrm>
          <a:prstGeom prst="rect">
            <a:avLst/>
          </a:prstGeom>
          <a:noFill/>
        </p:spPr>
        <p:txBody>
          <a:bodyPr wrap="square" rtlCol="0">
            <a:spAutoFit/>
          </a:bodyPr>
          <a:lstStyle/>
          <a:p>
            <a:pPr algn="ctr"/>
            <a:r>
              <a:rPr lang="en-US" sz="1100" b="1" dirty="0">
                <a:solidFill>
                  <a:schemeClr val="tx2"/>
                </a:solidFill>
                <a:latin typeface="Amazon Ember Cd RC Light" panose="020B0406020204020204" pitchFamily="34" charset="0"/>
                <a:ea typeface="Amazon Ember Cd RC Light" panose="020B0406020204020204" pitchFamily="34" charset="0"/>
                <a:cs typeface="Amazon Ember Cd RC Light" panose="020B0406020204020204" pitchFamily="34" charset="0"/>
              </a:rPr>
              <a:t>Amazon EMR</a:t>
            </a:r>
          </a:p>
        </p:txBody>
      </p:sp>
      <p:pic>
        <p:nvPicPr>
          <p:cNvPr id="14" name="Graphic 13">
            <a:extLst>
              <a:ext uri="{FF2B5EF4-FFF2-40B4-BE49-F238E27FC236}">
                <a16:creationId xmlns:a16="http://schemas.microsoft.com/office/drawing/2014/main" id="{B95348A5-7361-2D47-8E4C-1FBBA7DE6B3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862109" y="3237632"/>
            <a:ext cx="711200" cy="711200"/>
          </a:xfrm>
          <a:prstGeom prst="rect">
            <a:avLst/>
          </a:prstGeom>
        </p:spPr>
      </p:pic>
      <p:sp>
        <p:nvSpPr>
          <p:cNvPr id="49" name="TextBox 48">
            <a:extLst>
              <a:ext uri="{FF2B5EF4-FFF2-40B4-BE49-F238E27FC236}">
                <a16:creationId xmlns:a16="http://schemas.microsoft.com/office/drawing/2014/main" id="{20AAF375-BED0-E147-B740-F8F03D870772}"/>
              </a:ext>
            </a:extLst>
          </p:cNvPr>
          <p:cNvSpPr txBox="1"/>
          <p:nvPr/>
        </p:nvSpPr>
        <p:spPr>
          <a:xfrm>
            <a:off x="6791933" y="3948832"/>
            <a:ext cx="884583" cy="430887"/>
          </a:xfrm>
          <a:prstGeom prst="rect">
            <a:avLst/>
          </a:prstGeom>
          <a:noFill/>
        </p:spPr>
        <p:txBody>
          <a:bodyPr wrap="square" rtlCol="0">
            <a:spAutoFit/>
          </a:bodyPr>
          <a:lstStyle/>
          <a:p>
            <a:pPr algn="ctr"/>
            <a:r>
              <a:rPr lang="en-US" sz="1100" b="1" dirty="0">
                <a:solidFill>
                  <a:schemeClr val="tx2"/>
                </a:solidFill>
                <a:latin typeface="Amazon Ember Cd RC Light" panose="020B0406020204020204" pitchFamily="34" charset="0"/>
                <a:ea typeface="Amazon Ember Cd RC Light" panose="020B0406020204020204" pitchFamily="34" charset="0"/>
                <a:cs typeface="Amazon Ember Cd RC Light" panose="020B0406020204020204" pitchFamily="34" charset="0"/>
              </a:rPr>
              <a:t>Amazon</a:t>
            </a:r>
          </a:p>
          <a:p>
            <a:pPr algn="ctr"/>
            <a:r>
              <a:rPr lang="en-US" sz="1100" b="1" dirty="0">
                <a:solidFill>
                  <a:schemeClr val="tx2"/>
                </a:solidFill>
                <a:latin typeface="Amazon Ember Cd RC Light" panose="020B0406020204020204" pitchFamily="34" charset="0"/>
                <a:ea typeface="Amazon Ember Cd RC Light" panose="020B0406020204020204" pitchFamily="34" charset="0"/>
                <a:cs typeface="Amazon Ember Cd RC Light" panose="020B0406020204020204" pitchFamily="34" charset="0"/>
              </a:rPr>
              <a:t>Elasticsearch</a:t>
            </a:r>
          </a:p>
        </p:txBody>
      </p:sp>
      <p:pic>
        <p:nvPicPr>
          <p:cNvPr id="16" name="Graphic 15">
            <a:extLst>
              <a:ext uri="{FF2B5EF4-FFF2-40B4-BE49-F238E27FC236}">
                <a16:creationId xmlns:a16="http://schemas.microsoft.com/office/drawing/2014/main" id="{12794DBC-D4AE-1244-94F9-2FDA873CDBB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024686" y="3948832"/>
            <a:ext cx="711200" cy="711200"/>
          </a:xfrm>
          <a:prstGeom prst="rect">
            <a:avLst/>
          </a:prstGeom>
        </p:spPr>
      </p:pic>
      <p:sp>
        <p:nvSpPr>
          <p:cNvPr id="53" name="TextBox 52">
            <a:extLst>
              <a:ext uri="{FF2B5EF4-FFF2-40B4-BE49-F238E27FC236}">
                <a16:creationId xmlns:a16="http://schemas.microsoft.com/office/drawing/2014/main" id="{DFFA3967-0702-454C-8535-149ACA934FB9}"/>
              </a:ext>
            </a:extLst>
          </p:cNvPr>
          <p:cNvSpPr txBox="1"/>
          <p:nvPr/>
        </p:nvSpPr>
        <p:spPr>
          <a:xfrm>
            <a:off x="8003064" y="4605837"/>
            <a:ext cx="755090" cy="430887"/>
          </a:xfrm>
          <a:prstGeom prst="rect">
            <a:avLst/>
          </a:prstGeom>
          <a:noFill/>
        </p:spPr>
        <p:txBody>
          <a:bodyPr wrap="square" rtlCol="0">
            <a:spAutoFit/>
          </a:bodyPr>
          <a:lstStyle/>
          <a:p>
            <a:pPr algn="ctr"/>
            <a:r>
              <a:rPr lang="en-US" sz="1100" b="1" dirty="0">
                <a:solidFill>
                  <a:schemeClr val="tx2"/>
                </a:solidFill>
                <a:latin typeface="Amazon Ember Cd RC Light" panose="020B0406020204020204" pitchFamily="34" charset="0"/>
                <a:ea typeface="Amazon Ember Cd RC Light" panose="020B0406020204020204" pitchFamily="34" charset="0"/>
                <a:cs typeface="Amazon Ember Cd RC Light" panose="020B0406020204020204" pitchFamily="34" charset="0"/>
              </a:rPr>
              <a:t>Amazon</a:t>
            </a:r>
          </a:p>
          <a:p>
            <a:pPr algn="ctr"/>
            <a:r>
              <a:rPr lang="en-US" sz="1100" b="1" dirty="0">
                <a:solidFill>
                  <a:schemeClr val="tx2"/>
                </a:solidFill>
                <a:latin typeface="Amazon Ember Cd RC Light" panose="020B0406020204020204" pitchFamily="34" charset="0"/>
                <a:ea typeface="Amazon Ember Cd RC Light" panose="020B0406020204020204" pitchFamily="34" charset="0"/>
                <a:cs typeface="Amazon Ember Cd RC Light" panose="020B0406020204020204" pitchFamily="34" charset="0"/>
              </a:rPr>
              <a:t>Redshift</a:t>
            </a:r>
          </a:p>
        </p:txBody>
      </p:sp>
      <p:pic>
        <p:nvPicPr>
          <p:cNvPr id="18" name="Graphic 17">
            <a:extLst>
              <a:ext uri="{FF2B5EF4-FFF2-40B4-BE49-F238E27FC236}">
                <a16:creationId xmlns:a16="http://schemas.microsoft.com/office/drawing/2014/main" id="{59546D38-068D-754C-BA4A-9FB5DE4925AF}"/>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636692" y="3948832"/>
            <a:ext cx="711200" cy="711200"/>
          </a:xfrm>
          <a:prstGeom prst="rect">
            <a:avLst/>
          </a:prstGeom>
        </p:spPr>
      </p:pic>
      <p:sp>
        <p:nvSpPr>
          <p:cNvPr id="55" name="TextBox 54">
            <a:extLst>
              <a:ext uri="{FF2B5EF4-FFF2-40B4-BE49-F238E27FC236}">
                <a16:creationId xmlns:a16="http://schemas.microsoft.com/office/drawing/2014/main" id="{6F121635-0FCB-374E-A8C0-CC0F32B542CB}"/>
              </a:ext>
            </a:extLst>
          </p:cNvPr>
          <p:cNvSpPr txBox="1"/>
          <p:nvPr/>
        </p:nvSpPr>
        <p:spPr>
          <a:xfrm>
            <a:off x="5562203" y="4637739"/>
            <a:ext cx="862696" cy="430887"/>
          </a:xfrm>
          <a:prstGeom prst="rect">
            <a:avLst/>
          </a:prstGeom>
          <a:noFill/>
        </p:spPr>
        <p:txBody>
          <a:bodyPr wrap="square" rtlCol="0">
            <a:spAutoFit/>
          </a:bodyPr>
          <a:lstStyle/>
          <a:p>
            <a:pPr algn="ctr"/>
            <a:r>
              <a:rPr lang="en-US" sz="1100" b="1" dirty="0">
                <a:solidFill>
                  <a:schemeClr val="tx2"/>
                </a:solidFill>
                <a:latin typeface="Amazon Ember Cd RC Light" panose="020B0406020204020204" pitchFamily="34" charset="0"/>
                <a:ea typeface="Amazon Ember Cd RC Light" panose="020B0406020204020204" pitchFamily="34" charset="0"/>
                <a:cs typeface="Amazon Ember Cd RC Light" panose="020B0406020204020204" pitchFamily="34" charset="0"/>
              </a:rPr>
              <a:t>Amazon</a:t>
            </a:r>
          </a:p>
          <a:p>
            <a:pPr algn="ctr"/>
            <a:r>
              <a:rPr lang="en-US" sz="1100" b="1" dirty="0" err="1">
                <a:solidFill>
                  <a:schemeClr val="tx2"/>
                </a:solidFill>
                <a:latin typeface="Amazon Ember Cd RC Light" panose="020B0406020204020204" pitchFamily="34" charset="0"/>
                <a:ea typeface="Amazon Ember Cd RC Light" panose="020B0406020204020204" pitchFamily="34" charset="0"/>
                <a:cs typeface="Amazon Ember Cd RC Light" panose="020B0406020204020204" pitchFamily="34" charset="0"/>
              </a:rPr>
              <a:t>ElastiCache</a:t>
            </a:r>
            <a:endParaRPr lang="en-US" sz="1100" b="1" dirty="0">
              <a:solidFill>
                <a:schemeClr val="tx2"/>
              </a:solidFill>
              <a:latin typeface="Amazon Ember Cd RC Light" panose="020B0406020204020204" pitchFamily="34" charset="0"/>
              <a:ea typeface="Amazon Ember Cd RC Light" panose="020B0406020204020204" pitchFamily="34" charset="0"/>
              <a:cs typeface="Amazon Ember Cd RC Light" panose="020B0406020204020204" pitchFamily="34" charset="0"/>
            </a:endParaRPr>
          </a:p>
        </p:txBody>
      </p:sp>
      <p:pic>
        <p:nvPicPr>
          <p:cNvPr id="20" name="Graphic 19">
            <a:extLst>
              <a:ext uri="{FF2B5EF4-FFF2-40B4-BE49-F238E27FC236}">
                <a16:creationId xmlns:a16="http://schemas.microsoft.com/office/drawing/2014/main" id="{C8C9428D-F86F-F648-8A00-A5919028B717}"/>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5607781" y="5824592"/>
            <a:ext cx="711200" cy="711200"/>
          </a:xfrm>
          <a:prstGeom prst="rect">
            <a:avLst/>
          </a:prstGeom>
        </p:spPr>
      </p:pic>
      <p:sp>
        <p:nvSpPr>
          <p:cNvPr id="58" name="TextBox 57">
            <a:extLst>
              <a:ext uri="{FF2B5EF4-FFF2-40B4-BE49-F238E27FC236}">
                <a16:creationId xmlns:a16="http://schemas.microsoft.com/office/drawing/2014/main" id="{64E310DE-00F8-D948-B76C-DFC0A0D3F80E}"/>
              </a:ext>
            </a:extLst>
          </p:cNvPr>
          <p:cNvSpPr txBox="1"/>
          <p:nvPr/>
        </p:nvSpPr>
        <p:spPr>
          <a:xfrm>
            <a:off x="5532033" y="6492947"/>
            <a:ext cx="862696" cy="430887"/>
          </a:xfrm>
          <a:prstGeom prst="rect">
            <a:avLst/>
          </a:prstGeom>
          <a:noFill/>
        </p:spPr>
        <p:txBody>
          <a:bodyPr wrap="square" rtlCol="0">
            <a:spAutoFit/>
          </a:bodyPr>
          <a:lstStyle/>
          <a:p>
            <a:pPr algn="ctr"/>
            <a:r>
              <a:rPr lang="en-US" sz="1100" b="1" dirty="0">
                <a:solidFill>
                  <a:schemeClr val="tx2"/>
                </a:solidFill>
                <a:latin typeface="Amazon Ember Cd RC Light" panose="020B0406020204020204" pitchFamily="34" charset="0"/>
                <a:ea typeface="Amazon Ember Cd RC Light" panose="020B0406020204020204" pitchFamily="34" charset="0"/>
                <a:cs typeface="Amazon Ember Cd RC Light" panose="020B0406020204020204" pitchFamily="34" charset="0"/>
              </a:rPr>
              <a:t>Amazon</a:t>
            </a:r>
          </a:p>
          <a:p>
            <a:pPr algn="ctr"/>
            <a:r>
              <a:rPr lang="en-US" sz="1100" b="1" dirty="0">
                <a:solidFill>
                  <a:schemeClr val="tx2"/>
                </a:solidFill>
                <a:latin typeface="Amazon Ember Cd RC Light" panose="020B0406020204020204" pitchFamily="34" charset="0"/>
                <a:ea typeface="Amazon Ember Cd RC Light" panose="020B0406020204020204" pitchFamily="34" charset="0"/>
                <a:cs typeface="Amazon Ember Cd RC Light" panose="020B0406020204020204" pitchFamily="34" charset="0"/>
              </a:rPr>
              <a:t>SageMaker</a:t>
            </a:r>
          </a:p>
        </p:txBody>
      </p:sp>
      <p:pic>
        <p:nvPicPr>
          <p:cNvPr id="22" name="Graphic 21">
            <a:extLst>
              <a:ext uri="{FF2B5EF4-FFF2-40B4-BE49-F238E27FC236}">
                <a16:creationId xmlns:a16="http://schemas.microsoft.com/office/drawing/2014/main" id="{3B56101E-FE24-5D4C-9B64-DC878E271FC5}"/>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6862109" y="5243567"/>
            <a:ext cx="711200" cy="711200"/>
          </a:xfrm>
          <a:prstGeom prst="rect">
            <a:avLst/>
          </a:prstGeom>
        </p:spPr>
      </p:pic>
      <p:sp>
        <p:nvSpPr>
          <p:cNvPr id="61" name="TextBox 60">
            <a:extLst>
              <a:ext uri="{FF2B5EF4-FFF2-40B4-BE49-F238E27FC236}">
                <a16:creationId xmlns:a16="http://schemas.microsoft.com/office/drawing/2014/main" id="{65B8AB97-119B-1646-B5D1-30C1579426D2}"/>
              </a:ext>
            </a:extLst>
          </p:cNvPr>
          <p:cNvSpPr txBox="1"/>
          <p:nvPr/>
        </p:nvSpPr>
        <p:spPr>
          <a:xfrm>
            <a:off x="6786361" y="5912048"/>
            <a:ext cx="862696" cy="430887"/>
          </a:xfrm>
          <a:prstGeom prst="rect">
            <a:avLst/>
          </a:prstGeom>
          <a:noFill/>
        </p:spPr>
        <p:txBody>
          <a:bodyPr wrap="square" rtlCol="0">
            <a:spAutoFit/>
          </a:bodyPr>
          <a:lstStyle/>
          <a:p>
            <a:pPr algn="ctr"/>
            <a:r>
              <a:rPr lang="en-US" sz="1100" b="1" dirty="0">
                <a:solidFill>
                  <a:schemeClr val="tx2"/>
                </a:solidFill>
                <a:latin typeface="Amazon Ember Cd RC Light" panose="020B0406020204020204" pitchFamily="34" charset="0"/>
                <a:ea typeface="Amazon Ember Cd RC Light" panose="020B0406020204020204" pitchFamily="34" charset="0"/>
                <a:cs typeface="Amazon Ember Cd RC Light" panose="020B0406020204020204" pitchFamily="34" charset="0"/>
              </a:rPr>
              <a:t>Amazon</a:t>
            </a:r>
          </a:p>
          <a:p>
            <a:pPr algn="ctr"/>
            <a:r>
              <a:rPr lang="en-US" sz="1100" b="1" dirty="0">
                <a:solidFill>
                  <a:schemeClr val="tx2"/>
                </a:solidFill>
                <a:latin typeface="Amazon Ember Cd RC Light" panose="020B0406020204020204" pitchFamily="34" charset="0"/>
                <a:ea typeface="Amazon Ember Cd RC Light" panose="020B0406020204020204" pitchFamily="34" charset="0"/>
                <a:cs typeface="Amazon Ember Cd RC Light" panose="020B0406020204020204" pitchFamily="34" charset="0"/>
              </a:rPr>
              <a:t>Neptune</a:t>
            </a:r>
          </a:p>
        </p:txBody>
      </p:sp>
      <p:pic>
        <p:nvPicPr>
          <p:cNvPr id="24" name="Graphic 23">
            <a:extLst>
              <a:ext uri="{FF2B5EF4-FFF2-40B4-BE49-F238E27FC236}">
                <a16:creationId xmlns:a16="http://schemas.microsoft.com/office/drawing/2014/main" id="{6610B063-F62D-004D-AD36-28EDAEFA242E}"/>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8021622" y="5821656"/>
            <a:ext cx="711200" cy="711200"/>
          </a:xfrm>
          <a:prstGeom prst="rect">
            <a:avLst/>
          </a:prstGeom>
        </p:spPr>
      </p:pic>
      <p:sp>
        <p:nvSpPr>
          <p:cNvPr id="64" name="TextBox 63">
            <a:extLst>
              <a:ext uri="{FF2B5EF4-FFF2-40B4-BE49-F238E27FC236}">
                <a16:creationId xmlns:a16="http://schemas.microsoft.com/office/drawing/2014/main" id="{3B06646F-275C-884A-9887-2D6D070EFDED}"/>
              </a:ext>
            </a:extLst>
          </p:cNvPr>
          <p:cNvSpPr txBox="1"/>
          <p:nvPr/>
        </p:nvSpPr>
        <p:spPr>
          <a:xfrm>
            <a:off x="7943065" y="6492946"/>
            <a:ext cx="862696" cy="430887"/>
          </a:xfrm>
          <a:prstGeom prst="rect">
            <a:avLst/>
          </a:prstGeom>
          <a:noFill/>
        </p:spPr>
        <p:txBody>
          <a:bodyPr wrap="square" rtlCol="0">
            <a:spAutoFit/>
          </a:bodyPr>
          <a:lstStyle/>
          <a:p>
            <a:pPr algn="ctr"/>
            <a:r>
              <a:rPr lang="en-US" sz="1100" b="1" dirty="0">
                <a:solidFill>
                  <a:schemeClr val="tx2"/>
                </a:solidFill>
                <a:latin typeface="Amazon Ember Cd RC Light" panose="020B0406020204020204" pitchFamily="34" charset="0"/>
                <a:ea typeface="Amazon Ember Cd RC Light" panose="020B0406020204020204" pitchFamily="34" charset="0"/>
                <a:cs typeface="Amazon Ember Cd RC Light" panose="020B0406020204020204" pitchFamily="34" charset="0"/>
              </a:rPr>
              <a:t>Amazon</a:t>
            </a:r>
          </a:p>
          <a:p>
            <a:pPr algn="ctr"/>
            <a:r>
              <a:rPr lang="en-US" sz="1100" b="1" dirty="0">
                <a:solidFill>
                  <a:schemeClr val="tx2"/>
                </a:solidFill>
                <a:latin typeface="Amazon Ember Cd RC Light" panose="020B0406020204020204" pitchFamily="34" charset="0"/>
                <a:ea typeface="Amazon Ember Cd RC Light" panose="020B0406020204020204" pitchFamily="34" charset="0"/>
                <a:cs typeface="Amazon Ember Cd RC Light" panose="020B0406020204020204" pitchFamily="34" charset="0"/>
              </a:rPr>
              <a:t>MQ</a:t>
            </a:r>
          </a:p>
        </p:txBody>
      </p:sp>
      <p:pic>
        <p:nvPicPr>
          <p:cNvPr id="26" name="Graphic 25">
            <a:extLst>
              <a:ext uri="{FF2B5EF4-FFF2-40B4-BE49-F238E27FC236}">
                <a16:creationId xmlns:a16="http://schemas.microsoft.com/office/drawing/2014/main" id="{FBC5ADB9-25BC-7341-89A6-7CCE5D27B70B}"/>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8021622" y="2346898"/>
            <a:ext cx="711200" cy="711200"/>
          </a:xfrm>
          <a:prstGeom prst="rect">
            <a:avLst/>
          </a:prstGeom>
        </p:spPr>
      </p:pic>
      <p:sp>
        <p:nvSpPr>
          <p:cNvPr id="67" name="TextBox 66">
            <a:extLst>
              <a:ext uri="{FF2B5EF4-FFF2-40B4-BE49-F238E27FC236}">
                <a16:creationId xmlns:a16="http://schemas.microsoft.com/office/drawing/2014/main" id="{2055EF65-B394-9A49-984D-04156419E4AA}"/>
              </a:ext>
            </a:extLst>
          </p:cNvPr>
          <p:cNvSpPr txBox="1"/>
          <p:nvPr/>
        </p:nvSpPr>
        <p:spPr>
          <a:xfrm>
            <a:off x="7932121" y="3030649"/>
            <a:ext cx="884583" cy="430887"/>
          </a:xfrm>
          <a:prstGeom prst="rect">
            <a:avLst/>
          </a:prstGeom>
          <a:noFill/>
        </p:spPr>
        <p:txBody>
          <a:bodyPr wrap="square" rtlCol="0">
            <a:spAutoFit/>
          </a:bodyPr>
          <a:lstStyle/>
          <a:p>
            <a:pPr algn="ctr"/>
            <a:r>
              <a:rPr lang="en-US" sz="1100" b="1" dirty="0">
                <a:solidFill>
                  <a:schemeClr val="tx2"/>
                </a:solidFill>
                <a:latin typeface="Amazon Ember Cd RC Light" panose="020B0406020204020204" pitchFamily="34" charset="0"/>
                <a:ea typeface="Amazon Ember Cd RC Light" panose="020B0406020204020204" pitchFamily="34" charset="0"/>
                <a:cs typeface="Amazon Ember Cd RC Light" panose="020B0406020204020204" pitchFamily="34" charset="0"/>
              </a:rPr>
              <a:t>Amazon</a:t>
            </a:r>
          </a:p>
          <a:p>
            <a:pPr algn="ctr"/>
            <a:r>
              <a:rPr lang="en-US" sz="1100" b="1" dirty="0">
                <a:solidFill>
                  <a:schemeClr val="tx2"/>
                </a:solidFill>
                <a:latin typeface="Amazon Ember Cd RC Light" panose="020B0406020204020204" pitchFamily="34" charset="0"/>
                <a:ea typeface="Amazon Ember Cd RC Light" panose="020B0406020204020204" pitchFamily="34" charset="0"/>
                <a:cs typeface="Amazon Ember Cd RC Light" panose="020B0406020204020204" pitchFamily="34" charset="0"/>
              </a:rPr>
              <a:t>RDS</a:t>
            </a:r>
          </a:p>
        </p:txBody>
      </p:sp>
      <p:pic>
        <p:nvPicPr>
          <p:cNvPr id="28" name="Graphic 27">
            <a:extLst>
              <a:ext uri="{FF2B5EF4-FFF2-40B4-BE49-F238E27FC236}">
                <a16:creationId xmlns:a16="http://schemas.microsoft.com/office/drawing/2014/main" id="{86A9C1DC-7EFA-154A-BAB2-53774BB0DED9}"/>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11868403" y="2094354"/>
            <a:ext cx="711200" cy="711200"/>
          </a:xfrm>
          <a:prstGeom prst="rect">
            <a:avLst/>
          </a:prstGeom>
        </p:spPr>
      </p:pic>
      <p:sp>
        <p:nvSpPr>
          <p:cNvPr id="70" name="TextBox 69">
            <a:extLst>
              <a:ext uri="{FF2B5EF4-FFF2-40B4-BE49-F238E27FC236}">
                <a16:creationId xmlns:a16="http://schemas.microsoft.com/office/drawing/2014/main" id="{40DF18B1-1232-414A-AF0C-3E761FD936F0}"/>
              </a:ext>
            </a:extLst>
          </p:cNvPr>
          <p:cNvSpPr txBox="1"/>
          <p:nvPr/>
        </p:nvSpPr>
        <p:spPr>
          <a:xfrm>
            <a:off x="11844844" y="2779063"/>
            <a:ext cx="755090" cy="430887"/>
          </a:xfrm>
          <a:prstGeom prst="rect">
            <a:avLst/>
          </a:prstGeom>
          <a:noFill/>
        </p:spPr>
        <p:txBody>
          <a:bodyPr wrap="square" rtlCol="0">
            <a:spAutoFit/>
          </a:bodyPr>
          <a:lstStyle/>
          <a:p>
            <a:pPr algn="ctr"/>
            <a:r>
              <a:rPr lang="en-US" sz="1100" b="1" dirty="0">
                <a:solidFill>
                  <a:schemeClr val="tx2"/>
                </a:solidFill>
                <a:latin typeface="Amazon Ember Cd RC Light" panose="020B0406020204020204" pitchFamily="34" charset="0"/>
                <a:ea typeface="Amazon Ember Cd RC Light" panose="020B0406020204020204" pitchFamily="34" charset="0"/>
                <a:cs typeface="Amazon Ember Cd RC Light" panose="020B0406020204020204" pitchFamily="34" charset="0"/>
              </a:rPr>
              <a:t>Amazon</a:t>
            </a:r>
          </a:p>
          <a:p>
            <a:pPr algn="ctr"/>
            <a:r>
              <a:rPr lang="en-US" sz="1100" b="1" dirty="0">
                <a:solidFill>
                  <a:schemeClr val="tx2"/>
                </a:solidFill>
                <a:latin typeface="Amazon Ember Cd RC Light" panose="020B0406020204020204" pitchFamily="34" charset="0"/>
                <a:ea typeface="Amazon Ember Cd RC Light" panose="020B0406020204020204" pitchFamily="34" charset="0"/>
                <a:cs typeface="Amazon Ember Cd RC Light" panose="020B0406020204020204" pitchFamily="34" charset="0"/>
              </a:rPr>
              <a:t>Cognito</a:t>
            </a:r>
          </a:p>
        </p:txBody>
      </p:sp>
      <p:pic>
        <p:nvPicPr>
          <p:cNvPr id="30" name="Graphic 29">
            <a:extLst>
              <a:ext uri="{FF2B5EF4-FFF2-40B4-BE49-F238E27FC236}">
                <a16:creationId xmlns:a16="http://schemas.microsoft.com/office/drawing/2014/main" id="{FF17AB5F-1BED-8540-B06F-09DA914A63F1}"/>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13411482" y="2095770"/>
            <a:ext cx="711200" cy="711200"/>
          </a:xfrm>
          <a:prstGeom prst="rect">
            <a:avLst/>
          </a:prstGeom>
        </p:spPr>
      </p:pic>
      <p:sp>
        <p:nvSpPr>
          <p:cNvPr id="73" name="TextBox 72">
            <a:extLst>
              <a:ext uri="{FF2B5EF4-FFF2-40B4-BE49-F238E27FC236}">
                <a16:creationId xmlns:a16="http://schemas.microsoft.com/office/drawing/2014/main" id="{2333FCF7-B14E-5042-9965-B47C09AC0A8D}"/>
              </a:ext>
            </a:extLst>
          </p:cNvPr>
          <p:cNvSpPr txBox="1"/>
          <p:nvPr/>
        </p:nvSpPr>
        <p:spPr>
          <a:xfrm>
            <a:off x="13409483" y="2783736"/>
            <a:ext cx="755090" cy="430887"/>
          </a:xfrm>
          <a:prstGeom prst="rect">
            <a:avLst/>
          </a:prstGeom>
          <a:noFill/>
        </p:spPr>
        <p:txBody>
          <a:bodyPr wrap="square" rtlCol="0">
            <a:spAutoFit/>
          </a:bodyPr>
          <a:lstStyle/>
          <a:p>
            <a:pPr algn="ctr"/>
            <a:r>
              <a:rPr lang="en-US" sz="1100" b="1" dirty="0">
                <a:solidFill>
                  <a:schemeClr val="tx2"/>
                </a:solidFill>
                <a:latin typeface="Amazon Ember Cd RC Light" panose="020B0406020204020204" pitchFamily="34" charset="0"/>
                <a:ea typeface="Amazon Ember Cd RC Light" panose="020B0406020204020204" pitchFamily="34" charset="0"/>
                <a:cs typeface="Amazon Ember Cd RC Light" panose="020B0406020204020204" pitchFamily="34" charset="0"/>
              </a:rPr>
              <a:t>Amazon</a:t>
            </a:r>
          </a:p>
          <a:p>
            <a:pPr algn="ctr"/>
            <a:r>
              <a:rPr lang="en-US" sz="1100" b="1" dirty="0">
                <a:solidFill>
                  <a:schemeClr val="tx2"/>
                </a:solidFill>
                <a:latin typeface="Amazon Ember Cd RC Light" panose="020B0406020204020204" pitchFamily="34" charset="0"/>
                <a:ea typeface="Amazon Ember Cd RC Light" panose="020B0406020204020204" pitchFamily="34" charset="0"/>
                <a:cs typeface="Amazon Ember Cd RC Light" panose="020B0406020204020204" pitchFamily="34" charset="0"/>
              </a:rPr>
              <a:t>Kinesis</a:t>
            </a:r>
          </a:p>
        </p:txBody>
      </p:sp>
      <p:pic>
        <p:nvPicPr>
          <p:cNvPr id="34" name="Graphic 33">
            <a:extLst>
              <a:ext uri="{FF2B5EF4-FFF2-40B4-BE49-F238E27FC236}">
                <a16:creationId xmlns:a16="http://schemas.microsoft.com/office/drawing/2014/main" id="{D6E503A9-FC5D-9F4D-BC86-69E5494458CB}"/>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10350224" y="3550529"/>
            <a:ext cx="711200" cy="711200"/>
          </a:xfrm>
          <a:prstGeom prst="rect">
            <a:avLst/>
          </a:prstGeom>
        </p:spPr>
      </p:pic>
      <p:sp>
        <p:nvSpPr>
          <p:cNvPr id="76" name="TextBox 75">
            <a:extLst>
              <a:ext uri="{FF2B5EF4-FFF2-40B4-BE49-F238E27FC236}">
                <a16:creationId xmlns:a16="http://schemas.microsoft.com/office/drawing/2014/main" id="{5A23C464-623E-E846-9122-3ED7677F72B4}"/>
              </a:ext>
            </a:extLst>
          </p:cNvPr>
          <p:cNvSpPr txBox="1"/>
          <p:nvPr/>
        </p:nvSpPr>
        <p:spPr>
          <a:xfrm>
            <a:off x="10159937" y="4257894"/>
            <a:ext cx="1079984" cy="430887"/>
          </a:xfrm>
          <a:prstGeom prst="rect">
            <a:avLst/>
          </a:prstGeom>
          <a:noFill/>
        </p:spPr>
        <p:txBody>
          <a:bodyPr wrap="square" rtlCol="0">
            <a:spAutoFit/>
          </a:bodyPr>
          <a:lstStyle/>
          <a:p>
            <a:pPr algn="ctr"/>
            <a:r>
              <a:rPr lang="en-US" sz="1100" b="1" dirty="0">
                <a:solidFill>
                  <a:schemeClr val="tx2"/>
                </a:solidFill>
                <a:latin typeface="Amazon Ember Cd RC Light" panose="020B0406020204020204" pitchFamily="34" charset="0"/>
                <a:ea typeface="Amazon Ember Cd RC Light" panose="020B0406020204020204" pitchFamily="34" charset="0"/>
                <a:cs typeface="Amazon Ember Cd RC Light" panose="020B0406020204020204" pitchFamily="34" charset="0"/>
              </a:rPr>
              <a:t>AWS </a:t>
            </a:r>
          </a:p>
          <a:p>
            <a:pPr algn="ctr"/>
            <a:r>
              <a:rPr lang="en-US" sz="1100" b="1" dirty="0" err="1">
                <a:solidFill>
                  <a:schemeClr val="tx2"/>
                </a:solidFill>
                <a:latin typeface="Amazon Ember Cd RC Light" panose="020B0406020204020204" pitchFamily="34" charset="0"/>
                <a:ea typeface="Amazon Ember Cd RC Light" panose="020B0406020204020204" pitchFamily="34" charset="0"/>
                <a:cs typeface="Amazon Ember Cd RC Light" panose="020B0406020204020204" pitchFamily="34" charset="0"/>
              </a:rPr>
              <a:t>StepFunctions</a:t>
            </a:r>
            <a:endParaRPr lang="en-US" sz="1100" b="1" dirty="0">
              <a:solidFill>
                <a:schemeClr val="tx2"/>
              </a:solidFill>
              <a:latin typeface="Amazon Ember Cd RC Light" panose="020B0406020204020204" pitchFamily="34" charset="0"/>
              <a:ea typeface="Amazon Ember Cd RC Light" panose="020B0406020204020204" pitchFamily="34" charset="0"/>
              <a:cs typeface="Amazon Ember Cd RC Light" panose="020B0406020204020204" pitchFamily="34" charset="0"/>
            </a:endParaRPr>
          </a:p>
        </p:txBody>
      </p:sp>
      <p:pic>
        <p:nvPicPr>
          <p:cNvPr id="37" name="Graphic 36">
            <a:extLst>
              <a:ext uri="{FF2B5EF4-FFF2-40B4-BE49-F238E27FC236}">
                <a16:creationId xmlns:a16="http://schemas.microsoft.com/office/drawing/2014/main" id="{D7F459AA-544A-A446-919E-A8CB8E3080F5}"/>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11856935" y="3550529"/>
            <a:ext cx="711200" cy="711200"/>
          </a:xfrm>
          <a:prstGeom prst="rect">
            <a:avLst/>
          </a:prstGeom>
        </p:spPr>
      </p:pic>
      <p:sp>
        <p:nvSpPr>
          <p:cNvPr id="79" name="TextBox 78">
            <a:extLst>
              <a:ext uri="{FF2B5EF4-FFF2-40B4-BE49-F238E27FC236}">
                <a16:creationId xmlns:a16="http://schemas.microsoft.com/office/drawing/2014/main" id="{FF6CF78C-70A7-7342-B1EE-2FCC69FE63D5}"/>
              </a:ext>
            </a:extLst>
          </p:cNvPr>
          <p:cNvSpPr txBox="1"/>
          <p:nvPr/>
        </p:nvSpPr>
        <p:spPr>
          <a:xfrm>
            <a:off x="11830135" y="4257752"/>
            <a:ext cx="755090" cy="430887"/>
          </a:xfrm>
          <a:prstGeom prst="rect">
            <a:avLst/>
          </a:prstGeom>
          <a:noFill/>
        </p:spPr>
        <p:txBody>
          <a:bodyPr wrap="square" rtlCol="0">
            <a:spAutoFit/>
          </a:bodyPr>
          <a:lstStyle/>
          <a:p>
            <a:pPr algn="ctr"/>
            <a:r>
              <a:rPr lang="en-US" sz="1100" b="1" dirty="0">
                <a:solidFill>
                  <a:schemeClr val="tx2"/>
                </a:solidFill>
                <a:latin typeface="Amazon Ember Cd RC Light" panose="020B0406020204020204" pitchFamily="34" charset="0"/>
                <a:ea typeface="Amazon Ember Cd RC Light" panose="020B0406020204020204" pitchFamily="34" charset="0"/>
                <a:cs typeface="Amazon Ember Cd RC Light" panose="020B0406020204020204" pitchFamily="34" charset="0"/>
              </a:rPr>
              <a:t>AWS</a:t>
            </a:r>
          </a:p>
          <a:p>
            <a:pPr algn="ctr"/>
            <a:r>
              <a:rPr lang="en-US" sz="1100" b="1" dirty="0">
                <a:solidFill>
                  <a:schemeClr val="tx2"/>
                </a:solidFill>
                <a:latin typeface="Amazon Ember Cd RC Light" panose="020B0406020204020204" pitchFamily="34" charset="0"/>
                <a:ea typeface="Amazon Ember Cd RC Light" panose="020B0406020204020204" pitchFamily="34" charset="0"/>
                <a:cs typeface="Amazon Ember Cd RC Light" panose="020B0406020204020204" pitchFamily="34" charset="0"/>
              </a:rPr>
              <a:t>X-Ray</a:t>
            </a:r>
          </a:p>
        </p:txBody>
      </p:sp>
      <p:pic>
        <p:nvPicPr>
          <p:cNvPr id="43" name="Graphic 42">
            <a:extLst>
              <a:ext uri="{FF2B5EF4-FFF2-40B4-BE49-F238E27FC236}">
                <a16:creationId xmlns:a16="http://schemas.microsoft.com/office/drawing/2014/main" id="{F6715AA6-5BBB-664C-A005-CD03DC02F6AF}"/>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13411482" y="3550529"/>
            <a:ext cx="711200" cy="711200"/>
          </a:xfrm>
          <a:prstGeom prst="rect">
            <a:avLst/>
          </a:prstGeom>
        </p:spPr>
      </p:pic>
      <p:sp>
        <p:nvSpPr>
          <p:cNvPr id="83" name="TextBox 82">
            <a:extLst>
              <a:ext uri="{FF2B5EF4-FFF2-40B4-BE49-F238E27FC236}">
                <a16:creationId xmlns:a16="http://schemas.microsoft.com/office/drawing/2014/main" id="{4083925A-D1AF-C44A-9554-B2E9AD16FEDE}"/>
              </a:ext>
            </a:extLst>
          </p:cNvPr>
          <p:cNvSpPr txBox="1"/>
          <p:nvPr/>
        </p:nvSpPr>
        <p:spPr>
          <a:xfrm>
            <a:off x="13408526" y="4237430"/>
            <a:ext cx="755090" cy="430887"/>
          </a:xfrm>
          <a:prstGeom prst="rect">
            <a:avLst/>
          </a:prstGeom>
          <a:noFill/>
        </p:spPr>
        <p:txBody>
          <a:bodyPr wrap="square" rtlCol="0">
            <a:spAutoFit/>
          </a:bodyPr>
          <a:lstStyle/>
          <a:p>
            <a:pPr algn="ctr"/>
            <a:r>
              <a:rPr lang="en-US" sz="1100" b="1" dirty="0">
                <a:solidFill>
                  <a:schemeClr val="tx2"/>
                </a:solidFill>
                <a:latin typeface="Amazon Ember Cd RC Light" panose="020B0406020204020204" pitchFamily="34" charset="0"/>
                <a:ea typeface="Amazon Ember Cd RC Light" panose="020B0406020204020204" pitchFamily="34" charset="0"/>
                <a:cs typeface="Amazon Ember Cd RC Light" panose="020B0406020204020204" pitchFamily="34" charset="0"/>
              </a:rPr>
              <a:t>Amazon</a:t>
            </a:r>
          </a:p>
          <a:p>
            <a:pPr algn="ctr"/>
            <a:r>
              <a:rPr lang="en-US" sz="1100" b="1" dirty="0">
                <a:solidFill>
                  <a:schemeClr val="tx2"/>
                </a:solidFill>
                <a:latin typeface="Amazon Ember Cd RC Light" panose="020B0406020204020204" pitchFamily="34" charset="0"/>
                <a:ea typeface="Amazon Ember Cd RC Light" panose="020B0406020204020204" pitchFamily="34" charset="0"/>
                <a:cs typeface="Amazon Ember Cd RC Light" panose="020B0406020204020204" pitchFamily="34" charset="0"/>
              </a:rPr>
              <a:t>Athena</a:t>
            </a:r>
          </a:p>
        </p:txBody>
      </p:sp>
      <p:pic>
        <p:nvPicPr>
          <p:cNvPr id="45" name="Graphic 44">
            <a:extLst>
              <a:ext uri="{FF2B5EF4-FFF2-40B4-BE49-F238E27FC236}">
                <a16:creationId xmlns:a16="http://schemas.microsoft.com/office/drawing/2014/main" id="{DE03A204-4866-434F-9982-5DC9AF00F4BE}"/>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10380238" y="4880063"/>
            <a:ext cx="711200" cy="711200"/>
          </a:xfrm>
          <a:prstGeom prst="rect">
            <a:avLst/>
          </a:prstGeom>
        </p:spPr>
      </p:pic>
      <p:sp>
        <p:nvSpPr>
          <p:cNvPr id="85" name="TextBox 84">
            <a:extLst>
              <a:ext uri="{FF2B5EF4-FFF2-40B4-BE49-F238E27FC236}">
                <a16:creationId xmlns:a16="http://schemas.microsoft.com/office/drawing/2014/main" id="{1C038097-1D7A-8C44-ABC3-4DE2A85B4A0C}"/>
              </a:ext>
            </a:extLst>
          </p:cNvPr>
          <p:cNvSpPr txBox="1"/>
          <p:nvPr/>
        </p:nvSpPr>
        <p:spPr>
          <a:xfrm>
            <a:off x="10338722" y="5591263"/>
            <a:ext cx="755090" cy="430887"/>
          </a:xfrm>
          <a:prstGeom prst="rect">
            <a:avLst/>
          </a:prstGeom>
          <a:noFill/>
        </p:spPr>
        <p:txBody>
          <a:bodyPr wrap="square" rtlCol="0">
            <a:spAutoFit/>
          </a:bodyPr>
          <a:lstStyle/>
          <a:p>
            <a:pPr algn="ctr"/>
            <a:r>
              <a:rPr lang="en-US" sz="1100" b="1" dirty="0">
                <a:solidFill>
                  <a:schemeClr val="tx2"/>
                </a:solidFill>
                <a:latin typeface="Amazon Ember Cd RC Light" panose="020B0406020204020204" pitchFamily="34" charset="0"/>
                <a:ea typeface="Amazon Ember Cd RC Light" panose="020B0406020204020204" pitchFamily="34" charset="0"/>
                <a:cs typeface="Amazon Ember Cd RC Light" panose="020B0406020204020204" pitchFamily="34" charset="0"/>
              </a:rPr>
              <a:t>Amazon</a:t>
            </a:r>
          </a:p>
          <a:p>
            <a:pPr algn="ctr"/>
            <a:r>
              <a:rPr lang="en-US" sz="1100" b="1" dirty="0">
                <a:solidFill>
                  <a:schemeClr val="tx2"/>
                </a:solidFill>
                <a:latin typeface="Amazon Ember Cd RC Light" panose="020B0406020204020204" pitchFamily="34" charset="0"/>
                <a:ea typeface="Amazon Ember Cd RC Light" panose="020B0406020204020204" pitchFamily="34" charset="0"/>
                <a:cs typeface="Amazon Ember Cd RC Light" panose="020B0406020204020204" pitchFamily="34" charset="0"/>
              </a:rPr>
              <a:t>S3</a:t>
            </a:r>
          </a:p>
        </p:txBody>
      </p:sp>
      <p:pic>
        <p:nvPicPr>
          <p:cNvPr id="48" name="Graphic 47">
            <a:extLst>
              <a:ext uri="{FF2B5EF4-FFF2-40B4-BE49-F238E27FC236}">
                <a16:creationId xmlns:a16="http://schemas.microsoft.com/office/drawing/2014/main" id="{4B08594B-8517-C944-B4D4-2231337C98D6}"/>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11849230" y="4880063"/>
            <a:ext cx="711200" cy="711200"/>
          </a:xfrm>
          <a:prstGeom prst="rect">
            <a:avLst/>
          </a:prstGeom>
        </p:spPr>
      </p:pic>
      <p:sp>
        <p:nvSpPr>
          <p:cNvPr id="89" name="TextBox 88">
            <a:extLst>
              <a:ext uri="{FF2B5EF4-FFF2-40B4-BE49-F238E27FC236}">
                <a16:creationId xmlns:a16="http://schemas.microsoft.com/office/drawing/2014/main" id="{4978DC96-7AEC-7947-A8D8-22498827244E}"/>
              </a:ext>
            </a:extLst>
          </p:cNvPr>
          <p:cNvSpPr txBox="1"/>
          <p:nvPr/>
        </p:nvSpPr>
        <p:spPr>
          <a:xfrm>
            <a:off x="11794611" y="5591263"/>
            <a:ext cx="820438" cy="430887"/>
          </a:xfrm>
          <a:prstGeom prst="rect">
            <a:avLst/>
          </a:prstGeom>
          <a:noFill/>
        </p:spPr>
        <p:txBody>
          <a:bodyPr wrap="square" rtlCol="0">
            <a:spAutoFit/>
          </a:bodyPr>
          <a:lstStyle/>
          <a:p>
            <a:pPr algn="ctr"/>
            <a:r>
              <a:rPr lang="en-US" sz="1100" b="1" dirty="0">
                <a:solidFill>
                  <a:schemeClr val="tx2"/>
                </a:solidFill>
                <a:latin typeface="Amazon Ember Cd RC Light" panose="020B0406020204020204" pitchFamily="34" charset="0"/>
                <a:ea typeface="Amazon Ember Cd RC Light" panose="020B0406020204020204" pitchFamily="34" charset="0"/>
                <a:cs typeface="Amazon Ember Cd RC Light" panose="020B0406020204020204" pitchFamily="34" charset="0"/>
              </a:rPr>
              <a:t>Amazon</a:t>
            </a:r>
          </a:p>
          <a:p>
            <a:pPr algn="ctr"/>
            <a:r>
              <a:rPr lang="en-US" sz="1100" b="1" dirty="0">
                <a:solidFill>
                  <a:schemeClr val="tx2"/>
                </a:solidFill>
                <a:latin typeface="Amazon Ember Cd RC Light" panose="020B0406020204020204" pitchFamily="34" charset="0"/>
                <a:ea typeface="Amazon Ember Cd RC Light" panose="020B0406020204020204" pitchFamily="34" charset="0"/>
                <a:cs typeface="Amazon Ember Cd RC Light" panose="020B0406020204020204" pitchFamily="34" charset="0"/>
              </a:rPr>
              <a:t>DynamoDB</a:t>
            </a:r>
          </a:p>
        </p:txBody>
      </p:sp>
      <p:pic>
        <p:nvPicPr>
          <p:cNvPr id="51" name="Graphic 50">
            <a:extLst>
              <a:ext uri="{FF2B5EF4-FFF2-40B4-BE49-F238E27FC236}">
                <a16:creationId xmlns:a16="http://schemas.microsoft.com/office/drawing/2014/main" id="{E883A705-C31E-6540-9FA5-A2CBC71B1BF1}"/>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13411482" y="4891335"/>
            <a:ext cx="711200" cy="711200"/>
          </a:xfrm>
          <a:prstGeom prst="rect">
            <a:avLst/>
          </a:prstGeom>
        </p:spPr>
      </p:pic>
      <p:sp>
        <p:nvSpPr>
          <p:cNvPr id="91" name="TextBox 90">
            <a:extLst>
              <a:ext uri="{FF2B5EF4-FFF2-40B4-BE49-F238E27FC236}">
                <a16:creationId xmlns:a16="http://schemas.microsoft.com/office/drawing/2014/main" id="{5FBDA32E-A804-5D41-AC03-9B9C45AC842F}"/>
              </a:ext>
            </a:extLst>
          </p:cNvPr>
          <p:cNvSpPr txBox="1"/>
          <p:nvPr/>
        </p:nvSpPr>
        <p:spPr>
          <a:xfrm>
            <a:off x="13353367" y="5580325"/>
            <a:ext cx="820438" cy="430887"/>
          </a:xfrm>
          <a:prstGeom prst="rect">
            <a:avLst/>
          </a:prstGeom>
          <a:noFill/>
        </p:spPr>
        <p:txBody>
          <a:bodyPr wrap="square" rtlCol="0">
            <a:spAutoFit/>
          </a:bodyPr>
          <a:lstStyle/>
          <a:p>
            <a:pPr algn="ctr"/>
            <a:r>
              <a:rPr lang="en-US" sz="1100" b="1" dirty="0">
                <a:solidFill>
                  <a:schemeClr val="tx2"/>
                </a:solidFill>
                <a:latin typeface="Amazon Ember Cd RC Light" panose="020B0406020204020204" pitchFamily="34" charset="0"/>
                <a:ea typeface="Amazon Ember Cd RC Light" panose="020B0406020204020204" pitchFamily="34" charset="0"/>
                <a:cs typeface="Amazon Ember Cd RC Light" panose="020B0406020204020204" pitchFamily="34" charset="0"/>
              </a:rPr>
              <a:t>Amazon</a:t>
            </a:r>
          </a:p>
          <a:p>
            <a:pPr algn="ctr"/>
            <a:r>
              <a:rPr lang="en-US" sz="1100" b="1" dirty="0">
                <a:solidFill>
                  <a:schemeClr val="tx2"/>
                </a:solidFill>
                <a:latin typeface="Amazon Ember Cd RC Light" panose="020B0406020204020204" pitchFamily="34" charset="0"/>
                <a:ea typeface="Amazon Ember Cd RC Light" panose="020B0406020204020204" pitchFamily="34" charset="0"/>
                <a:cs typeface="Amazon Ember Cd RC Light" panose="020B0406020204020204" pitchFamily="34" charset="0"/>
              </a:rPr>
              <a:t>SQS</a:t>
            </a:r>
          </a:p>
        </p:txBody>
      </p:sp>
      <p:pic>
        <p:nvPicPr>
          <p:cNvPr id="56" name="Graphic 55">
            <a:extLst>
              <a:ext uri="{FF2B5EF4-FFF2-40B4-BE49-F238E27FC236}">
                <a16:creationId xmlns:a16="http://schemas.microsoft.com/office/drawing/2014/main" id="{0C4922BC-CE1C-8140-BF66-B283B9DEE3B2}"/>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13411482" y="6262116"/>
            <a:ext cx="711200" cy="711200"/>
          </a:xfrm>
          <a:prstGeom prst="rect">
            <a:avLst/>
          </a:prstGeom>
        </p:spPr>
      </p:pic>
      <p:sp>
        <p:nvSpPr>
          <p:cNvPr id="95" name="TextBox 94">
            <a:extLst>
              <a:ext uri="{FF2B5EF4-FFF2-40B4-BE49-F238E27FC236}">
                <a16:creationId xmlns:a16="http://schemas.microsoft.com/office/drawing/2014/main" id="{ED8CAFC9-82AB-9D4D-8030-63FE2A66DB54}"/>
              </a:ext>
            </a:extLst>
          </p:cNvPr>
          <p:cNvSpPr txBox="1"/>
          <p:nvPr/>
        </p:nvSpPr>
        <p:spPr>
          <a:xfrm>
            <a:off x="13375852" y="6948485"/>
            <a:ext cx="820438" cy="430887"/>
          </a:xfrm>
          <a:prstGeom prst="rect">
            <a:avLst/>
          </a:prstGeom>
          <a:noFill/>
        </p:spPr>
        <p:txBody>
          <a:bodyPr wrap="square" rtlCol="0">
            <a:spAutoFit/>
          </a:bodyPr>
          <a:lstStyle/>
          <a:p>
            <a:pPr algn="ctr"/>
            <a:r>
              <a:rPr lang="en-US" sz="1100" b="1" dirty="0">
                <a:solidFill>
                  <a:schemeClr val="tx2"/>
                </a:solidFill>
                <a:latin typeface="Amazon Ember Cd RC Light" panose="020B0406020204020204" pitchFamily="34" charset="0"/>
                <a:ea typeface="Amazon Ember Cd RC Light" panose="020B0406020204020204" pitchFamily="34" charset="0"/>
                <a:cs typeface="Amazon Ember Cd RC Light" panose="020B0406020204020204" pitchFamily="34" charset="0"/>
              </a:rPr>
              <a:t>Amazon</a:t>
            </a:r>
          </a:p>
          <a:p>
            <a:pPr algn="ctr"/>
            <a:r>
              <a:rPr lang="en-US" sz="1100" b="1" dirty="0">
                <a:solidFill>
                  <a:schemeClr val="tx2"/>
                </a:solidFill>
                <a:latin typeface="Amazon Ember Cd RC Light" panose="020B0406020204020204" pitchFamily="34" charset="0"/>
                <a:ea typeface="Amazon Ember Cd RC Light" panose="020B0406020204020204" pitchFamily="34" charset="0"/>
                <a:cs typeface="Amazon Ember Cd RC Light" panose="020B0406020204020204" pitchFamily="34" charset="0"/>
              </a:rPr>
              <a:t>SNS</a:t>
            </a:r>
          </a:p>
        </p:txBody>
      </p:sp>
      <p:pic>
        <p:nvPicPr>
          <p:cNvPr id="59" name="Graphic 58">
            <a:extLst>
              <a:ext uri="{FF2B5EF4-FFF2-40B4-BE49-F238E27FC236}">
                <a16:creationId xmlns:a16="http://schemas.microsoft.com/office/drawing/2014/main" id="{F3C588A6-068F-E547-9323-976D53C06416}"/>
              </a:ext>
            </a:extLst>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11829559" y="6262116"/>
            <a:ext cx="711200" cy="711200"/>
          </a:xfrm>
          <a:prstGeom prst="rect">
            <a:avLst/>
          </a:prstGeom>
        </p:spPr>
      </p:pic>
      <p:sp>
        <p:nvSpPr>
          <p:cNvPr id="97" name="TextBox 96">
            <a:extLst>
              <a:ext uri="{FF2B5EF4-FFF2-40B4-BE49-F238E27FC236}">
                <a16:creationId xmlns:a16="http://schemas.microsoft.com/office/drawing/2014/main" id="{F30893CC-BB49-EB4D-AB80-76AD9FFD7F20}"/>
              </a:ext>
            </a:extLst>
          </p:cNvPr>
          <p:cNvSpPr txBox="1"/>
          <p:nvPr/>
        </p:nvSpPr>
        <p:spPr>
          <a:xfrm>
            <a:off x="11802316" y="6948484"/>
            <a:ext cx="820438" cy="430887"/>
          </a:xfrm>
          <a:prstGeom prst="rect">
            <a:avLst/>
          </a:prstGeom>
          <a:noFill/>
        </p:spPr>
        <p:txBody>
          <a:bodyPr wrap="square" rtlCol="0">
            <a:spAutoFit/>
          </a:bodyPr>
          <a:lstStyle/>
          <a:p>
            <a:pPr algn="ctr"/>
            <a:r>
              <a:rPr lang="en-US" sz="1100" b="1" dirty="0">
                <a:solidFill>
                  <a:schemeClr val="tx2"/>
                </a:solidFill>
                <a:latin typeface="Amazon Ember Cd RC Light" panose="020B0406020204020204" pitchFamily="34" charset="0"/>
                <a:ea typeface="Amazon Ember Cd RC Light" panose="020B0406020204020204" pitchFamily="34" charset="0"/>
                <a:cs typeface="Amazon Ember Cd RC Light" panose="020B0406020204020204" pitchFamily="34" charset="0"/>
              </a:rPr>
              <a:t>Amazon</a:t>
            </a:r>
          </a:p>
          <a:p>
            <a:pPr algn="ctr"/>
            <a:r>
              <a:rPr lang="en-US" sz="1100" b="1" dirty="0">
                <a:solidFill>
                  <a:schemeClr val="tx2"/>
                </a:solidFill>
                <a:latin typeface="Amazon Ember Cd RC Light" panose="020B0406020204020204" pitchFamily="34" charset="0"/>
                <a:ea typeface="Amazon Ember Cd RC Light" panose="020B0406020204020204" pitchFamily="34" charset="0"/>
                <a:cs typeface="Amazon Ember Cd RC Light" panose="020B0406020204020204" pitchFamily="34" charset="0"/>
              </a:rPr>
              <a:t>CloudWatch</a:t>
            </a:r>
          </a:p>
        </p:txBody>
      </p:sp>
      <p:pic>
        <p:nvPicPr>
          <p:cNvPr id="63" name="Graphic 62">
            <a:extLst>
              <a:ext uri="{FF2B5EF4-FFF2-40B4-BE49-F238E27FC236}">
                <a16:creationId xmlns:a16="http://schemas.microsoft.com/office/drawing/2014/main" id="{DB29BDBE-0E29-AE4F-A2F6-5CDF6F28C596}"/>
              </a:ext>
            </a:extLst>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10358967" y="6262116"/>
            <a:ext cx="711200" cy="711200"/>
          </a:xfrm>
          <a:prstGeom prst="rect">
            <a:avLst/>
          </a:prstGeom>
        </p:spPr>
      </p:pic>
      <p:sp>
        <p:nvSpPr>
          <p:cNvPr id="101" name="TextBox 100">
            <a:extLst>
              <a:ext uri="{FF2B5EF4-FFF2-40B4-BE49-F238E27FC236}">
                <a16:creationId xmlns:a16="http://schemas.microsoft.com/office/drawing/2014/main" id="{94A9B702-1A61-D644-BF60-A54821CB32BC}"/>
              </a:ext>
            </a:extLst>
          </p:cNvPr>
          <p:cNvSpPr txBox="1"/>
          <p:nvPr/>
        </p:nvSpPr>
        <p:spPr>
          <a:xfrm>
            <a:off x="10285399" y="6969197"/>
            <a:ext cx="820438" cy="600164"/>
          </a:xfrm>
          <a:prstGeom prst="rect">
            <a:avLst/>
          </a:prstGeom>
          <a:noFill/>
        </p:spPr>
        <p:txBody>
          <a:bodyPr wrap="square" rtlCol="0">
            <a:spAutoFit/>
          </a:bodyPr>
          <a:lstStyle/>
          <a:p>
            <a:pPr algn="ctr"/>
            <a:r>
              <a:rPr lang="en-US" sz="1100" b="1" dirty="0">
                <a:solidFill>
                  <a:schemeClr val="tx2"/>
                </a:solidFill>
                <a:latin typeface="Amazon Ember Cd RC Light" panose="020B0406020204020204" pitchFamily="34" charset="0"/>
                <a:ea typeface="Amazon Ember Cd RC Light" panose="020B0406020204020204" pitchFamily="34" charset="0"/>
                <a:cs typeface="Amazon Ember Cd RC Light" panose="020B0406020204020204" pitchFamily="34" charset="0"/>
              </a:rPr>
              <a:t>Amazon</a:t>
            </a:r>
          </a:p>
          <a:p>
            <a:pPr algn="ctr"/>
            <a:r>
              <a:rPr lang="en-US" sz="1100" b="1" dirty="0">
                <a:solidFill>
                  <a:schemeClr val="tx2"/>
                </a:solidFill>
                <a:latin typeface="Amazon Ember Cd RC Light" panose="020B0406020204020204" pitchFamily="34" charset="0"/>
                <a:ea typeface="Amazon Ember Cd RC Light" panose="020B0406020204020204" pitchFamily="34" charset="0"/>
                <a:cs typeface="Amazon Ember Cd RC Light" panose="020B0406020204020204" pitchFamily="34" charset="0"/>
              </a:rPr>
              <a:t>API Gateway</a:t>
            </a:r>
          </a:p>
        </p:txBody>
      </p:sp>
    </p:spTree>
    <p:extLst>
      <p:ext uri="{BB962C8B-B14F-4D97-AF65-F5344CB8AC3E}">
        <p14:creationId xmlns:p14="http://schemas.microsoft.com/office/powerpoint/2010/main" val="12064860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B1A53-4C3C-C95B-149A-1DBE0F7B0F4B}"/>
              </a:ext>
            </a:extLst>
          </p:cNvPr>
          <p:cNvSpPr>
            <a:spLocks noGrp="1"/>
          </p:cNvSpPr>
          <p:nvPr>
            <p:ph type="title"/>
          </p:nvPr>
        </p:nvSpPr>
        <p:spPr/>
        <p:txBody>
          <a:bodyPr/>
          <a:lstStyle/>
          <a:p>
            <a:r>
              <a:rPr lang="en-KR" dirty="0"/>
              <a:t>Use cases - Web applications</a:t>
            </a:r>
          </a:p>
        </p:txBody>
      </p:sp>
      <p:pic>
        <p:nvPicPr>
          <p:cNvPr id="1026" name="Picture 2" descr="Arch-Diagrams_Serverless-Category-Page_WebApp">
            <a:extLst>
              <a:ext uri="{FF2B5EF4-FFF2-40B4-BE49-F238E27FC236}">
                <a16:creationId xmlns:a16="http://schemas.microsoft.com/office/drawing/2014/main" id="{950EBF40-A2FF-93B7-2EE7-046471922F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1088" y="1057084"/>
            <a:ext cx="7188223" cy="6468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70695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E7465-C2E5-F181-B2B0-3B9521E9AF67}"/>
              </a:ext>
            </a:extLst>
          </p:cNvPr>
          <p:cNvSpPr>
            <a:spLocks noGrp="1"/>
          </p:cNvSpPr>
          <p:nvPr>
            <p:ph type="title"/>
          </p:nvPr>
        </p:nvSpPr>
        <p:spPr/>
        <p:txBody>
          <a:bodyPr/>
          <a:lstStyle/>
          <a:p>
            <a:r>
              <a:rPr lang="en-KR" dirty="0"/>
              <a:t>Use cases - Data processing </a:t>
            </a:r>
          </a:p>
        </p:txBody>
      </p:sp>
      <p:pic>
        <p:nvPicPr>
          <p:cNvPr id="5" name="Picture 4">
            <a:extLst>
              <a:ext uri="{FF2B5EF4-FFF2-40B4-BE49-F238E27FC236}">
                <a16:creationId xmlns:a16="http://schemas.microsoft.com/office/drawing/2014/main" id="{701212AC-B8A8-16C1-4814-3FD9282EF0B7}"/>
              </a:ext>
            </a:extLst>
          </p:cNvPr>
          <p:cNvPicPr>
            <a:picLocks noChangeAspect="1"/>
          </p:cNvPicPr>
          <p:nvPr/>
        </p:nvPicPr>
        <p:blipFill>
          <a:blip r:embed="rId2"/>
          <a:stretch>
            <a:fillRect/>
          </a:stretch>
        </p:blipFill>
        <p:spPr>
          <a:xfrm>
            <a:off x="2441289" y="1057084"/>
            <a:ext cx="9729533" cy="6466580"/>
          </a:xfrm>
          <a:prstGeom prst="rect">
            <a:avLst/>
          </a:prstGeom>
        </p:spPr>
      </p:pic>
    </p:spTree>
    <p:extLst>
      <p:ext uri="{BB962C8B-B14F-4D97-AF65-F5344CB8AC3E}">
        <p14:creationId xmlns:p14="http://schemas.microsoft.com/office/powerpoint/2010/main" val="31153999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51D17B0-0AD2-D74B-BE25-DC983EDB07D8}"/>
              </a:ext>
            </a:extLst>
          </p:cNvPr>
          <p:cNvSpPr>
            <a:spLocks noGrp="1"/>
          </p:cNvSpPr>
          <p:nvPr>
            <p:ph type="title"/>
          </p:nvPr>
        </p:nvSpPr>
        <p:spPr/>
        <p:txBody>
          <a:bodyPr/>
          <a:lstStyle/>
          <a:p>
            <a:endParaRPr lang="it-IT"/>
          </a:p>
        </p:txBody>
      </p:sp>
      <p:sp>
        <p:nvSpPr>
          <p:cNvPr id="5" name="Content Placeholder 4">
            <a:extLst>
              <a:ext uri="{FF2B5EF4-FFF2-40B4-BE49-F238E27FC236}">
                <a16:creationId xmlns:a16="http://schemas.microsoft.com/office/drawing/2014/main" id="{5FC11234-A499-E747-8C4C-4137070CAEBA}"/>
              </a:ext>
            </a:extLst>
          </p:cNvPr>
          <p:cNvSpPr>
            <a:spLocks noGrp="1"/>
          </p:cNvSpPr>
          <p:nvPr>
            <p:ph idx="1"/>
          </p:nvPr>
        </p:nvSpPr>
        <p:spPr/>
        <p:txBody>
          <a:bodyPr/>
          <a:lstStyle/>
          <a:p>
            <a:endParaRPr lang="it-IT"/>
          </a:p>
        </p:txBody>
      </p:sp>
      <p:pic>
        <p:nvPicPr>
          <p:cNvPr id="3" name="Wild Rydes Building the Future of Unicorn Transportation with Serverless Applications.mp4">
            <a:hlinkClick r:id="" action="ppaction://media"/>
            <a:extLst>
              <a:ext uri="{FF2B5EF4-FFF2-40B4-BE49-F238E27FC236}">
                <a16:creationId xmlns:a16="http://schemas.microsoft.com/office/drawing/2014/main" id="{82886B29-450F-C142-A9C3-7BF66A542F6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4630400" cy="8229600"/>
          </a:xfrm>
          <a:prstGeom prst="rect">
            <a:avLst/>
          </a:prstGeom>
        </p:spPr>
      </p:pic>
    </p:spTree>
    <p:extLst>
      <p:ext uri="{BB962C8B-B14F-4D97-AF65-F5344CB8AC3E}">
        <p14:creationId xmlns:p14="http://schemas.microsoft.com/office/powerpoint/2010/main" val="4084117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9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63081-CC9F-D0E1-9CC1-E37391E4F704}"/>
              </a:ext>
            </a:extLst>
          </p:cNvPr>
          <p:cNvSpPr>
            <a:spLocks noGrp="1"/>
          </p:cNvSpPr>
          <p:nvPr>
            <p:ph type="title"/>
          </p:nvPr>
        </p:nvSpPr>
        <p:spPr/>
        <p:txBody>
          <a:bodyPr/>
          <a:lstStyle/>
          <a:p>
            <a:r>
              <a:rPr lang="en-KR" dirty="0"/>
              <a:t>Use cases - Batch processing</a:t>
            </a:r>
          </a:p>
        </p:txBody>
      </p:sp>
      <p:pic>
        <p:nvPicPr>
          <p:cNvPr id="5" name="Picture 4">
            <a:extLst>
              <a:ext uri="{FF2B5EF4-FFF2-40B4-BE49-F238E27FC236}">
                <a16:creationId xmlns:a16="http://schemas.microsoft.com/office/drawing/2014/main" id="{BB731D5E-B0F1-33B3-0583-33ECA833DF7C}"/>
              </a:ext>
            </a:extLst>
          </p:cNvPr>
          <p:cNvPicPr>
            <a:picLocks noChangeAspect="1"/>
          </p:cNvPicPr>
          <p:nvPr/>
        </p:nvPicPr>
        <p:blipFill>
          <a:blip r:embed="rId2"/>
          <a:stretch>
            <a:fillRect/>
          </a:stretch>
        </p:blipFill>
        <p:spPr>
          <a:xfrm>
            <a:off x="2840797" y="1727786"/>
            <a:ext cx="8948805" cy="4774028"/>
          </a:xfrm>
          <a:prstGeom prst="rect">
            <a:avLst/>
          </a:prstGeom>
        </p:spPr>
      </p:pic>
    </p:spTree>
    <p:extLst>
      <p:ext uri="{BB962C8B-B14F-4D97-AF65-F5344CB8AC3E}">
        <p14:creationId xmlns:p14="http://schemas.microsoft.com/office/powerpoint/2010/main" val="16315089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21C9C-2AB2-8C25-17F9-2FF1A96A2EC4}"/>
              </a:ext>
            </a:extLst>
          </p:cNvPr>
          <p:cNvSpPr>
            <a:spLocks noGrp="1"/>
          </p:cNvSpPr>
          <p:nvPr>
            <p:ph type="title"/>
          </p:nvPr>
        </p:nvSpPr>
        <p:spPr/>
        <p:txBody>
          <a:bodyPr/>
          <a:lstStyle/>
          <a:p>
            <a:r>
              <a:rPr lang="en-KR" dirty="0"/>
              <a:t>Use cases – </a:t>
            </a:r>
            <a:r>
              <a:rPr lang="en-US" dirty="0"/>
              <a:t>Event ingestion</a:t>
            </a:r>
            <a:endParaRPr lang="en-KR" dirty="0"/>
          </a:p>
        </p:txBody>
      </p:sp>
      <p:pic>
        <p:nvPicPr>
          <p:cNvPr id="5" name="Picture 4">
            <a:extLst>
              <a:ext uri="{FF2B5EF4-FFF2-40B4-BE49-F238E27FC236}">
                <a16:creationId xmlns:a16="http://schemas.microsoft.com/office/drawing/2014/main" id="{E03863AF-1B34-377C-23A0-BB505C8BAFBC}"/>
              </a:ext>
            </a:extLst>
          </p:cNvPr>
          <p:cNvPicPr>
            <a:picLocks noChangeAspect="1"/>
          </p:cNvPicPr>
          <p:nvPr/>
        </p:nvPicPr>
        <p:blipFill>
          <a:blip r:embed="rId2"/>
          <a:stretch>
            <a:fillRect/>
          </a:stretch>
        </p:blipFill>
        <p:spPr>
          <a:xfrm>
            <a:off x="1853846" y="1733960"/>
            <a:ext cx="10922708" cy="4761679"/>
          </a:xfrm>
          <a:prstGeom prst="rect">
            <a:avLst/>
          </a:prstGeom>
        </p:spPr>
      </p:pic>
    </p:spTree>
    <p:extLst>
      <p:ext uri="{BB962C8B-B14F-4D97-AF65-F5344CB8AC3E}">
        <p14:creationId xmlns:p14="http://schemas.microsoft.com/office/powerpoint/2010/main" val="10250035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79E8426-FB75-E64A-BDF9-7E907B58062C}"/>
              </a:ext>
            </a:extLst>
          </p:cNvPr>
          <p:cNvSpPr>
            <a:spLocks noGrp="1"/>
          </p:cNvSpPr>
          <p:nvPr>
            <p:ph type="title"/>
          </p:nvPr>
        </p:nvSpPr>
        <p:spPr>
          <a:xfrm>
            <a:off x="548640" y="3150724"/>
            <a:ext cx="12435840" cy="1488168"/>
          </a:xfrm>
        </p:spPr>
        <p:txBody>
          <a:bodyPr/>
          <a:lstStyle/>
          <a:p>
            <a:r>
              <a:rPr lang="en-US" dirty="0"/>
              <a:t>Let’s build!</a:t>
            </a:r>
          </a:p>
        </p:txBody>
      </p:sp>
    </p:spTree>
    <p:extLst>
      <p:ext uri="{BB962C8B-B14F-4D97-AF65-F5344CB8AC3E}">
        <p14:creationId xmlns:p14="http://schemas.microsoft.com/office/powerpoint/2010/main" val="33749997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Scenario: Wild </a:t>
            </a:r>
            <a:r>
              <a:rPr lang="en-US" dirty="0" err="1"/>
              <a:t>Rydes</a:t>
            </a:r>
            <a:r>
              <a:rPr lang="en-US" dirty="0"/>
              <a:t> (www.wildrydes.com)</a:t>
            </a:r>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t="-3"/>
          <a:stretch/>
        </p:blipFill>
        <p:spPr>
          <a:xfrm>
            <a:off x="2515507" y="1057083"/>
            <a:ext cx="9175198" cy="6500573"/>
          </a:xfrm>
          <a:prstGeom prst="rect">
            <a:avLst/>
          </a:prstGeom>
        </p:spPr>
      </p:pic>
    </p:spTree>
    <p:extLst>
      <p:ext uri="{BB962C8B-B14F-4D97-AF65-F5344CB8AC3E}">
        <p14:creationId xmlns:p14="http://schemas.microsoft.com/office/powerpoint/2010/main" val="10879794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Help Wild </a:t>
            </a:r>
            <a:r>
              <a:rPr lang="en-US" dirty="0" err="1"/>
              <a:t>Rydes</a:t>
            </a:r>
            <a:r>
              <a:rPr lang="en-US" dirty="0"/>
              <a:t> Disrupt Transportation!</a:t>
            </a:r>
          </a:p>
        </p:txBody>
      </p:sp>
      <p:pic>
        <p:nvPicPr>
          <p:cNvPr id="3" name="Picture 2"/>
          <p:cNvPicPr>
            <a:picLocks noChangeAspect="1"/>
          </p:cNvPicPr>
          <p:nvPr/>
        </p:nvPicPr>
        <p:blipFill>
          <a:blip r:embed="rId3"/>
          <a:stretch>
            <a:fillRect/>
          </a:stretch>
        </p:blipFill>
        <p:spPr>
          <a:xfrm>
            <a:off x="734060" y="2214880"/>
            <a:ext cx="13204376" cy="4856480"/>
          </a:xfrm>
          <a:prstGeom prst="rect">
            <a:avLst/>
          </a:prstGeom>
        </p:spPr>
      </p:pic>
      <p:sp>
        <p:nvSpPr>
          <p:cNvPr id="5" name="Title 1"/>
          <p:cNvSpPr txBox="1">
            <a:spLocks/>
          </p:cNvSpPr>
          <p:nvPr/>
        </p:nvSpPr>
        <p:spPr>
          <a:xfrm>
            <a:off x="734059" y="1341695"/>
            <a:ext cx="13128486" cy="873186"/>
          </a:xfrm>
          <a:prstGeom prst="rect">
            <a:avLst/>
          </a:prstGeom>
        </p:spPr>
        <p:txBody>
          <a:bodyPr vert="horz" lIns="146304" tIns="73152" rIns="146304" bIns="73152" rtlCol="0" anchor="t">
            <a:noAutofit/>
          </a:bodyPr>
          <a:lstStyle>
            <a:lvl1pPr algn="l" defTabSz="457200" rtl="0" eaLnBrk="1" latinLnBrk="0" hangingPunct="1">
              <a:spcBef>
                <a:spcPct val="0"/>
              </a:spcBef>
              <a:buNone/>
              <a:defRPr sz="2800" b="1" i="0" kern="1200">
                <a:solidFill>
                  <a:srgbClr val="4D4D4C"/>
                </a:solidFill>
                <a:latin typeface="Arial"/>
                <a:ea typeface="+mj-ea"/>
                <a:cs typeface="Arial"/>
              </a:defRPr>
            </a:lvl1pPr>
          </a:lstStyle>
          <a:p>
            <a:r>
              <a:rPr lang="en-US" sz="3200" b="0" dirty="0"/>
              <a:t>So how does this magic work?</a:t>
            </a:r>
          </a:p>
        </p:txBody>
      </p:sp>
    </p:spTree>
    <p:extLst>
      <p:ext uri="{BB962C8B-B14F-4D97-AF65-F5344CB8AC3E}">
        <p14:creationId xmlns:p14="http://schemas.microsoft.com/office/powerpoint/2010/main" val="30980207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Wild </a:t>
            </a:r>
            <a:r>
              <a:rPr lang="en-US" dirty="0" err="1"/>
              <a:t>Rydes</a:t>
            </a:r>
            <a:r>
              <a:rPr lang="en-US" dirty="0"/>
              <a:t> is Backed by Leading Investors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6245" y="2418077"/>
            <a:ext cx="1889760" cy="265176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7184" y="2555238"/>
            <a:ext cx="2189542" cy="2263141"/>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83102" y="2669538"/>
            <a:ext cx="2148840" cy="2148840"/>
          </a:xfrm>
          <a:prstGeom prst="rect">
            <a:avLst/>
          </a:prstGeom>
        </p:spPr>
      </p:pic>
      <p:sp>
        <p:nvSpPr>
          <p:cNvPr id="8" name="TextBox 7"/>
          <p:cNvSpPr txBox="1"/>
          <p:nvPr/>
        </p:nvSpPr>
        <p:spPr>
          <a:xfrm>
            <a:off x="548812" y="5273038"/>
            <a:ext cx="3196708" cy="1135439"/>
          </a:xfrm>
          <a:prstGeom prst="rect">
            <a:avLst/>
          </a:prstGeom>
          <a:noFill/>
        </p:spPr>
        <p:txBody>
          <a:bodyPr wrap="none" rtlCol="0">
            <a:spAutoFit/>
          </a:bodyPr>
          <a:lstStyle/>
          <a:p>
            <a:pPr algn="ctr"/>
            <a:r>
              <a:rPr lang="en-US" sz="3389" b="1" cap="all" dirty="0"/>
              <a:t>THE </a:t>
            </a:r>
            <a:r>
              <a:rPr lang="en-US" sz="3389" b="1" cap="all" dirty="0" err="1"/>
              <a:t>BARn</a:t>
            </a:r>
            <a:r>
              <a:rPr lang="en-US" sz="3389" b="1" cap="all" dirty="0"/>
              <a:t> </a:t>
            </a:r>
            <a:br>
              <a:rPr lang="en-US" sz="3389" b="1" cap="all" dirty="0"/>
            </a:br>
            <a:r>
              <a:rPr lang="en-US" sz="3389" b="1" cap="all" dirty="0" err="1"/>
              <a:t>ACCELErATOR</a:t>
            </a:r>
            <a:endParaRPr lang="en-US" sz="3389" b="1" cap="all" dirty="0"/>
          </a:p>
        </p:txBody>
      </p:sp>
      <p:sp>
        <p:nvSpPr>
          <p:cNvPr id="9" name="TextBox 8"/>
          <p:cNvSpPr txBox="1"/>
          <p:nvPr/>
        </p:nvSpPr>
        <p:spPr>
          <a:xfrm>
            <a:off x="4938151" y="5273038"/>
            <a:ext cx="3005951" cy="1135439"/>
          </a:xfrm>
          <a:prstGeom prst="rect">
            <a:avLst/>
          </a:prstGeom>
          <a:noFill/>
        </p:spPr>
        <p:txBody>
          <a:bodyPr wrap="none" rtlCol="0">
            <a:spAutoFit/>
          </a:bodyPr>
          <a:lstStyle/>
          <a:p>
            <a:pPr algn="ctr"/>
            <a:r>
              <a:rPr lang="en-US" sz="3389" b="1" cap="all" dirty="0"/>
              <a:t>Tenderloin </a:t>
            </a:r>
            <a:br>
              <a:rPr lang="en-US" sz="3389" b="1" cap="all" dirty="0"/>
            </a:br>
            <a:r>
              <a:rPr lang="en-US" sz="3389" b="1" cap="all" dirty="0"/>
              <a:t>capital</a:t>
            </a:r>
          </a:p>
        </p:txBody>
      </p:sp>
      <p:sp>
        <p:nvSpPr>
          <p:cNvPr id="10" name="TextBox 9"/>
          <p:cNvSpPr txBox="1"/>
          <p:nvPr/>
        </p:nvSpPr>
        <p:spPr>
          <a:xfrm>
            <a:off x="8253145" y="5273037"/>
            <a:ext cx="6208751" cy="1656992"/>
          </a:xfrm>
          <a:prstGeom prst="rect">
            <a:avLst/>
          </a:prstGeom>
          <a:noFill/>
        </p:spPr>
        <p:txBody>
          <a:bodyPr wrap="none" rtlCol="0">
            <a:spAutoFit/>
          </a:bodyPr>
          <a:lstStyle/>
          <a:p>
            <a:pPr algn="ctr"/>
            <a:r>
              <a:rPr lang="en-US" sz="3389" b="1" cap="all" dirty="0" err="1"/>
              <a:t>Penglai</a:t>
            </a:r>
            <a:r>
              <a:rPr lang="en-US" sz="3389" b="1" cap="all" dirty="0"/>
              <a:t> communications</a:t>
            </a:r>
            <a:br>
              <a:rPr lang="en-US" sz="3389" b="1" cap="all" dirty="0"/>
            </a:br>
            <a:r>
              <a:rPr lang="en-US" sz="3389" b="1" cap="all" dirty="0"/>
              <a:t>and post new century</a:t>
            </a:r>
          </a:p>
          <a:p>
            <a:pPr algn="ctr"/>
            <a:r>
              <a:rPr lang="en-US" sz="3389" b="1" cap="all" dirty="0"/>
              <a:t>Technology </a:t>
            </a:r>
            <a:r>
              <a:rPr lang="en-US" sz="3389" b="1" cap="all" dirty="0" err="1"/>
              <a:t>corp</a:t>
            </a:r>
            <a:r>
              <a:rPr lang="en-US" sz="3389" b="1" cap="all" dirty="0"/>
              <a:t> limited</a:t>
            </a:r>
          </a:p>
        </p:txBody>
      </p:sp>
    </p:spTree>
    <p:extLst>
      <p:ext uri="{BB962C8B-B14F-4D97-AF65-F5344CB8AC3E}">
        <p14:creationId xmlns:p14="http://schemas.microsoft.com/office/powerpoint/2010/main" val="3223330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Your Task: Build the Wild </a:t>
            </a:r>
            <a:r>
              <a:rPr lang="en-US" dirty="0" err="1"/>
              <a:t>Rydes</a:t>
            </a:r>
            <a:r>
              <a:rPr lang="en-US" dirty="0"/>
              <a:t> Website</a:t>
            </a:r>
          </a:p>
        </p:txBody>
      </p:sp>
      <p:pic>
        <p:nvPicPr>
          <p:cNvPr id="1026" name="Picture 2" descr="Hot Shoe Hen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2580" y="2286286"/>
            <a:ext cx="5749966" cy="501904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ular Callout 3"/>
          <p:cNvSpPr/>
          <p:nvPr/>
        </p:nvSpPr>
        <p:spPr>
          <a:xfrm>
            <a:off x="792480" y="1920527"/>
            <a:ext cx="5958659" cy="2651474"/>
          </a:xfrm>
          <a:prstGeom prst="wedgeRectCallout">
            <a:avLst>
              <a:gd name="adj1" fmla="val 85439"/>
              <a:gd name="adj2" fmla="val 75958"/>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840" dirty="0">
                <a:latin typeface="Berlin Sans FB" panose="020E0602020502020306" pitchFamily="34" charset="0"/>
                <a:cs typeface="Arial" panose="020B0604020202020204" pitchFamily="34" charset="0"/>
              </a:rPr>
              <a:t>Welcome to Wild </a:t>
            </a:r>
            <a:r>
              <a:rPr lang="en-US" sz="3840" dirty="0" err="1">
                <a:latin typeface="Berlin Sans FB" panose="020E0602020502020306" pitchFamily="34" charset="0"/>
                <a:cs typeface="Arial" panose="020B0604020202020204" pitchFamily="34" charset="0"/>
              </a:rPr>
              <a:t>Rydes</a:t>
            </a:r>
            <a:r>
              <a:rPr lang="en-US" sz="3840" dirty="0">
                <a:latin typeface="Berlin Sans FB" panose="020E0602020502020306" pitchFamily="34" charset="0"/>
                <a:cs typeface="Arial" panose="020B0604020202020204" pitchFamily="34" charset="0"/>
              </a:rPr>
              <a:t> Inc., Employee #3!</a:t>
            </a:r>
          </a:p>
        </p:txBody>
      </p:sp>
    </p:spTree>
    <p:extLst>
      <p:ext uri="{BB962C8B-B14F-4D97-AF65-F5344CB8AC3E}">
        <p14:creationId xmlns:p14="http://schemas.microsoft.com/office/powerpoint/2010/main" val="12690548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42861E28-86D5-EF43-BAAF-D2211FECB676}"/>
              </a:ext>
            </a:extLst>
          </p:cNvPr>
          <p:cNvSpPr>
            <a:spLocks noGrp="1"/>
          </p:cNvSpPr>
          <p:nvPr>
            <p:ph type="title"/>
          </p:nvPr>
        </p:nvSpPr>
        <p:spPr/>
        <p:txBody>
          <a:bodyPr/>
          <a:lstStyle/>
          <a:p>
            <a:r>
              <a:rPr lang="en-GB" dirty="0"/>
              <a:t>The Serverless Spectrum</a:t>
            </a:r>
          </a:p>
        </p:txBody>
      </p:sp>
    </p:spTree>
    <p:extLst>
      <p:ext uri="{BB962C8B-B14F-4D97-AF65-F5344CB8AC3E}">
        <p14:creationId xmlns:p14="http://schemas.microsoft.com/office/powerpoint/2010/main" val="20236034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6162C-06E8-2C46-BBCC-ECBF8F3D1916}"/>
              </a:ext>
            </a:extLst>
          </p:cNvPr>
          <p:cNvSpPr>
            <a:spLocks noGrp="1"/>
          </p:cNvSpPr>
          <p:nvPr>
            <p:ph type="title"/>
          </p:nvPr>
        </p:nvSpPr>
        <p:spPr/>
        <p:txBody>
          <a:bodyPr/>
          <a:lstStyle/>
          <a:p>
            <a:r>
              <a:rPr lang="en-US" dirty="0" err="1">
                <a:solidFill>
                  <a:srgbClr val="FFC000"/>
                </a:solidFill>
                <a:latin typeface="+mn-lt"/>
              </a:rPr>
              <a:t>Microservices</a:t>
            </a:r>
            <a:r>
              <a:rPr lang="en-US" dirty="0"/>
              <a:t> allow you to decompose for </a:t>
            </a:r>
            <a:r>
              <a:rPr lang="en-US" dirty="0">
                <a:solidFill>
                  <a:srgbClr val="FFC000"/>
                </a:solidFill>
                <a:latin typeface="+mn-lt"/>
              </a:rPr>
              <a:t>agility</a:t>
            </a:r>
          </a:p>
        </p:txBody>
      </p:sp>
      <p:sp>
        <p:nvSpPr>
          <p:cNvPr id="56" name="Freeform: Shape 12"/>
          <p:cNvSpPr>
            <a:spLocks noChangeAspect="1"/>
          </p:cNvSpPr>
          <p:nvPr/>
        </p:nvSpPr>
        <p:spPr>
          <a:xfrm flipV="1">
            <a:off x="706513" y="1879882"/>
            <a:ext cx="4697152" cy="4726538"/>
          </a:xfrm>
          <a:custGeom>
            <a:avLst/>
            <a:gdLst>
              <a:gd name="connsiteX0" fmla="*/ 1407449 w 3679653"/>
              <a:gd name="connsiteY0" fmla="*/ 3702674 h 3702674"/>
              <a:gd name="connsiteX1" fmla="*/ 1830974 w 3679653"/>
              <a:gd name="connsiteY1" fmla="*/ 3702674 h 3702674"/>
              <a:gd name="connsiteX2" fmla="*/ 1848679 w 3679653"/>
              <a:gd name="connsiteY2" fmla="*/ 3702674 h 3702674"/>
              <a:gd name="connsiteX3" fmla="*/ 2272204 w 3679653"/>
              <a:gd name="connsiteY3" fmla="*/ 3702674 h 3702674"/>
              <a:gd name="connsiteX4" fmla="*/ 2580760 w 3679653"/>
              <a:gd name="connsiteY4" fmla="*/ 3085562 h 3702674"/>
              <a:gd name="connsiteX5" fmla="*/ 3371097 w 3679653"/>
              <a:gd name="connsiteY5" fmla="*/ 3085562 h 3702674"/>
              <a:gd name="connsiteX6" fmla="*/ 3679653 w 3679653"/>
              <a:gd name="connsiteY6" fmla="*/ 2468450 h 3702674"/>
              <a:gd name="connsiteX7" fmla="*/ 3371097 w 3679653"/>
              <a:gd name="connsiteY7" fmla="*/ 1851337 h 3702674"/>
              <a:gd name="connsiteX8" fmla="*/ 3679653 w 3679653"/>
              <a:gd name="connsiteY8" fmla="*/ 1234225 h 3702674"/>
              <a:gd name="connsiteX9" fmla="*/ 3371097 w 3679653"/>
              <a:gd name="connsiteY9" fmla="*/ 617112 h 3702674"/>
              <a:gd name="connsiteX10" fmla="*/ 2580759 w 3679653"/>
              <a:gd name="connsiteY10" fmla="*/ 617112 h 3702674"/>
              <a:gd name="connsiteX11" fmla="*/ 2272204 w 3679653"/>
              <a:gd name="connsiteY11" fmla="*/ 0 h 3702674"/>
              <a:gd name="connsiteX12" fmla="*/ 1848679 w 3679653"/>
              <a:gd name="connsiteY12" fmla="*/ 0 h 3702674"/>
              <a:gd name="connsiteX13" fmla="*/ 1830974 w 3679653"/>
              <a:gd name="connsiteY13" fmla="*/ 0 h 3702674"/>
              <a:gd name="connsiteX14" fmla="*/ 1407449 w 3679653"/>
              <a:gd name="connsiteY14" fmla="*/ 0 h 3702674"/>
              <a:gd name="connsiteX15" fmla="*/ 1098894 w 3679653"/>
              <a:gd name="connsiteY15" fmla="*/ 617112 h 3702674"/>
              <a:gd name="connsiteX16" fmla="*/ 308556 w 3679653"/>
              <a:gd name="connsiteY16" fmla="*/ 617112 h 3702674"/>
              <a:gd name="connsiteX17" fmla="*/ 0 w 3679653"/>
              <a:gd name="connsiteY17" fmla="*/ 1234225 h 3702674"/>
              <a:gd name="connsiteX18" fmla="*/ 308556 w 3679653"/>
              <a:gd name="connsiteY18" fmla="*/ 1851337 h 3702674"/>
              <a:gd name="connsiteX19" fmla="*/ 0 w 3679653"/>
              <a:gd name="connsiteY19" fmla="*/ 2468450 h 3702674"/>
              <a:gd name="connsiteX20" fmla="*/ 308556 w 3679653"/>
              <a:gd name="connsiteY20" fmla="*/ 3085562 h 3702674"/>
              <a:gd name="connsiteX21" fmla="*/ 1098893 w 3679653"/>
              <a:gd name="connsiteY21" fmla="*/ 3085562 h 3702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679653" h="3702674">
                <a:moveTo>
                  <a:pt x="1407449" y="3702674"/>
                </a:moveTo>
                <a:lnTo>
                  <a:pt x="1830974" y="3702674"/>
                </a:lnTo>
                <a:lnTo>
                  <a:pt x="1848679" y="3702674"/>
                </a:lnTo>
                <a:lnTo>
                  <a:pt x="2272204" y="3702674"/>
                </a:lnTo>
                <a:lnTo>
                  <a:pt x="2580760" y="3085562"/>
                </a:lnTo>
                <a:lnTo>
                  <a:pt x="3371097" y="3085562"/>
                </a:lnTo>
                <a:lnTo>
                  <a:pt x="3679653" y="2468450"/>
                </a:lnTo>
                <a:lnTo>
                  <a:pt x="3371097" y="1851337"/>
                </a:lnTo>
                <a:lnTo>
                  <a:pt x="3679653" y="1234225"/>
                </a:lnTo>
                <a:lnTo>
                  <a:pt x="3371097" y="617112"/>
                </a:lnTo>
                <a:lnTo>
                  <a:pt x="2580759" y="617112"/>
                </a:lnTo>
                <a:lnTo>
                  <a:pt x="2272204" y="0"/>
                </a:lnTo>
                <a:lnTo>
                  <a:pt x="1848679" y="0"/>
                </a:lnTo>
                <a:lnTo>
                  <a:pt x="1830974" y="0"/>
                </a:lnTo>
                <a:lnTo>
                  <a:pt x="1407449" y="0"/>
                </a:lnTo>
                <a:lnTo>
                  <a:pt x="1098894" y="617112"/>
                </a:lnTo>
                <a:lnTo>
                  <a:pt x="308556" y="617112"/>
                </a:lnTo>
                <a:lnTo>
                  <a:pt x="0" y="1234225"/>
                </a:lnTo>
                <a:lnTo>
                  <a:pt x="308556" y="1851337"/>
                </a:lnTo>
                <a:lnTo>
                  <a:pt x="0" y="2468450"/>
                </a:lnTo>
                <a:lnTo>
                  <a:pt x="308556" y="3085562"/>
                </a:lnTo>
                <a:lnTo>
                  <a:pt x="1098893" y="3085562"/>
                </a:lnTo>
                <a:close/>
              </a:path>
            </a:pathLst>
          </a:custGeom>
          <a:noFill/>
          <a:ln w="50800" cap="flat" cmpd="sng" algn="ctr">
            <a:solidFill>
              <a:srgbClr val="D26F00"/>
            </a:solidFill>
            <a:prstDash val="solid"/>
          </a:ln>
          <a:effectLst/>
        </p:spPr>
        <p:txBody>
          <a:bodyPr rot="0" spcFirstLastPara="0" vertOverflow="overflow" horzOverflow="overflow" vert="horz" wrap="square" lIns="146304" tIns="73152" rIns="146304" bIns="73152" numCol="1" spcCol="0" rtlCol="0" fromWordArt="0" anchor="ctr" anchorCtr="0" forceAA="0" compatLnSpc="1">
            <a:prstTxWarp prst="textNoShape">
              <a:avLst/>
            </a:prstTxWarp>
            <a:noAutofit/>
          </a:bodyPr>
          <a:lstStyle/>
          <a:p>
            <a:pPr defTabSz="1463040">
              <a:defRPr/>
            </a:pPr>
            <a:endParaRPr lang="en-US" sz="2880" kern="0" dirty="0">
              <a:solidFill>
                <a:prstClr val="white"/>
              </a:solidFill>
              <a:latin typeface="Arial"/>
            </a:endParaRPr>
          </a:p>
        </p:txBody>
      </p:sp>
      <p:grpSp>
        <p:nvGrpSpPr>
          <p:cNvPr id="6" name="Group 5">
            <a:extLst>
              <a:ext uri="{FF2B5EF4-FFF2-40B4-BE49-F238E27FC236}">
                <a16:creationId xmlns:a16="http://schemas.microsoft.com/office/drawing/2014/main" id="{0AC65FDD-A630-409F-AF44-CD0E6281A207}"/>
              </a:ext>
            </a:extLst>
          </p:cNvPr>
          <p:cNvGrpSpPr/>
          <p:nvPr/>
        </p:nvGrpSpPr>
        <p:grpSpPr>
          <a:xfrm>
            <a:off x="8582097" y="1621722"/>
            <a:ext cx="5084083" cy="5342646"/>
            <a:chOff x="8206570" y="1621722"/>
            <a:chExt cx="5084083" cy="5342646"/>
          </a:xfrm>
        </p:grpSpPr>
        <p:cxnSp>
          <p:nvCxnSpPr>
            <p:cNvPr id="58" name="arrow_5"/>
            <p:cNvCxnSpPr>
              <a:cxnSpLocks/>
              <a:stCxn id="85" idx="0"/>
              <a:endCxn id="77" idx="4"/>
            </p:cNvCxnSpPr>
            <p:nvPr/>
          </p:nvCxnSpPr>
          <p:spPr>
            <a:xfrm>
              <a:off x="8851920" y="2675063"/>
              <a:ext cx="92737" cy="3289535"/>
            </a:xfrm>
            <a:prstGeom prst="straightConnector1">
              <a:avLst/>
            </a:prstGeom>
            <a:noFill/>
            <a:ln w="50800" cap="flat" cmpd="sng" algn="ctr">
              <a:solidFill>
                <a:schemeClr val="accent1"/>
              </a:solidFill>
              <a:prstDash val="solid"/>
              <a:tailEnd type="none" w="sm" len="sm"/>
            </a:ln>
            <a:effectLst/>
          </p:spPr>
        </p:cxnSp>
        <p:cxnSp>
          <p:nvCxnSpPr>
            <p:cNvPr id="59" name="arrow_5"/>
            <p:cNvCxnSpPr>
              <a:cxnSpLocks/>
              <a:stCxn id="75" idx="0"/>
              <a:endCxn id="81" idx="4"/>
            </p:cNvCxnSpPr>
            <p:nvPr/>
          </p:nvCxnSpPr>
          <p:spPr>
            <a:xfrm flipH="1">
              <a:off x="12615407" y="2663281"/>
              <a:ext cx="29897" cy="3335116"/>
            </a:xfrm>
            <a:prstGeom prst="straightConnector1">
              <a:avLst/>
            </a:prstGeom>
            <a:noFill/>
            <a:ln w="50800" cap="flat" cmpd="sng" algn="ctr">
              <a:solidFill>
                <a:schemeClr val="accent1"/>
              </a:solidFill>
              <a:prstDash val="solid"/>
              <a:tailEnd type="none" w="sm" len="sm"/>
            </a:ln>
            <a:effectLst/>
          </p:spPr>
        </p:cxnSp>
        <p:cxnSp>
          <p:nvCxnSpPr>
            <p:cNvPr id="60" name="arrow_5"/>
            <p:cNvCxnSpPr>
              <a:cxnSpLocks/>
              <a:endCxn id="75" idx="5"/>
            </p:cNvCxnSpPr>
            <p:nvPr/>
          </p:nvCxnSpPr>
          <p:spPr>
            <a:xfrm>
              <a:off x="10265023" y="1758209"/>
              <a:ext cx="2836611" cy="2006755"/>
            </a:xfrm>
            <a:prstGeom prst="straightConnector1">
              <a:avLst/>
            </a:prstGeom>
            <a:noFill/>
            <a:ln w="50800" cap="flat" cmpd="sng" algn="ctr">
              <a:solidFill>
                <a:schemeClr val="accent1"/>
              </a:solidFill>
              <a:prstDash val="solid"/>
              <a:tailEnd type="none" w="sm" len="sm"/>
            </a:ln>
            <a:effectLst/>
          </p:spPr>
        </p:cxnSp>
        <p:cxnSp>
          <p:nvCxnSpPr>
            <p:cNvPr id="61" name="arrow_5"/>
            <p:cNvCxnSpPr>
              <a:cxnSpLocks/>
              <a:stCxn id="85" idx="3"/>
              <a:endCxn id="87" idx="7"/>
            </p:cNvCxnSpPr>
            <p:nvPr/>
          </p:nvCxnSpPr>
          <p:spPr>
            <a:xfrm flipV="1">
              <a:off x="8395590" y="1810738"/>
              <a:ext cx="2809352" cy="1966005"/>
            </a:xfrm>
            <a:prstGeom prst="straightConnector1">
              <a:avLst/>
            </a:prstGeom>
            <a:noFill/>
            <a:ln w="50800" cap="flat" cmpd="sng" algn="ctr">
              <a:solidFill>
                <a:schemeClr val="accent1"/>
              </a:solidFill>
              <a:prstDash val="solid"/>
              <a:tailEnd type="none" w="sm" len="sm"/>
            </a:ln>
            <a:effectLst/>
          </p:spPr>
        </p:cxnSp>
        <p:cxnSp>
          <p:nvCxnSpPr>
            <p:cNvPr id="62" name="arrow_5"/>
            <p:cNvCxnSpPr>
              <a:cxnSpLocks/>
              <a:endCxn id="81" idx="7"/>
            </p:cNvCxnSpPr>
            <p:nvPr/>
          </p:nvCxnSpPr>
          <p:spPr>
            <a:xfrm flipV="1">
              <a:off x="10283467" y="4896717"/>
              <a:ext cx="2788268" cy="1860937"/>
            </a:xfrm>
            <a:prstGeom prst="straightConnector1">
              <a:avLst/>
            </a:prstGeom>
            <a:noFill/>
            <a:ln w="50800" cap="flat" cmpd="sng" algn="ctr">
              <a:solidFill>
                <a:schemeClr val="accent1"/>
              </a:solidFill>
              <a:prstDash val="solid"/>
              <a:tailEnd type="none" w="sm" len="sm"/>
            </a:ln>
            <a:effectLst/>
          </p:spPr>
        </p:cxnSp>
        <p:cxnSp>
          <p:nvCxnSpPr>
            <p:cNvPr id="63" name="arrow_5"/>
            <p:cNvCxnSpPr>
              <a:cxnSpLocks/>
              <a:stCxn id="77" idx="1"/>
            </p:cNvCxnSpPr>
            <p:nvPr/>
          </p:nvCxnSpPr>
          <p:spPr>
            <a:xfrm>
              <a:off x="8488325" y="4862916"/>
              <a:ext cx="2735060" cy="1842204"/>
            </a:xfrm>
            <a:prstGeom prst="straightConnector1">
              <a:avLst/>
            </a:prstGeom>
            <a:noFill/>
            <a:ln w="50800" cap="flat" cmpd="sng" algn="ctr">
              <a:solidFill>
                <a:schemeClr val="accent1"/>
              </a:solidFill>
              <a:prstDash val="solid"/>
              <a:tailEnd type="none" w="sm" len="sm"/>
            </a:ln>
            <a:effectLst/>
          </p:spPr>
        </p:cxnSp>
        <p:cxnSp>
          <p:nvCxnSpPr>
            <p:cNvPr id="64" name="arrow_5"/>
            <p:cNvCxnSpPr>
              <a:cxnSpLocks/>
              <a:stCxn id="87" idx="0"/>
              <a:endCxn id="83" idx="4"/>
            </p:cNvCxnSpPr>
            <p:nvPr/>
          </p:nvCxnSpPr>
          <p:spPr>
            <a:xfrm>
              <a:off x="10748612" y="1621722"/>
              <a:ext cx="0" cy="5342646"/>
            </a:xfrm>
            <a:prstGeom prst="straightConnector1">
              <a:avLst/>
            </a:prstGeom>
            <a:noFill/>
            <a:ln w="50800" cap="flat" cmpd="sng" algn="ctr">
              <a:solidFill>
                <a:schemeClr val="accent1"/>
              </a:solidFill>
              <a:prstDash val="solid"/>
              <a:tailEnd type="none" w="sm" len="sm"/>
            </a:ln>
            <a:effectLst/>
          </p:spPr>
        </p:cxnSp>
        <p:cxnSp>
          <p:nvCxnSpPr>
            <p:cNvPr id="65" name="arrow_5"/>
            <p:cNvCxnSpPr>
              <a:cxnSpLocks/>
              <a:stCxn id="85" idx="1"/>
              <a:endCxn id="81" idx="5"/>
            </p:cNvCxnSpPr>
            <p:nvPr/>
          </p:nvCxnSpPr>
          <p:spPr>
            <a:xfrm>
              <a:off x="8395588" y="2864083"/>
              <a:ext cx="4676147" cy="2945296"/>
            </a:xfrm>
            <a:prstGeom prst="straightConnector1">
              <a:avLst/>
            </a:prstGeom>
            <a:noFill/>
            <a:ln w="50800" cap="flat" cmpd="sng" algn="ctr">
              <a:solidFill>
                <a:schemeClr val="accent1"/>
              </a:solidFill>
              <a:prstDash val="solid"/>
              <a:tailEnd type="none" w="sm" len="sm"/>
            </a:ln>
            <a:effectLst/>
          </p:spPr>
        </p:cxnSp>
        <p:cxnSp>
          <p:nvCxnSpPr>
            <p:cNvPr id="66" name="arrow_5"/>
            <p:cNvCxnSpPr>
              <a:cxnSpLocks/>
            </p:cNvCxnSpPr>
            <p:nvPr/>
          </p:nvCxnSpPr>
          <p:spPr>
            <a:xfrm flipV="1">
              <a:off x="8447434" y="2842993"/>
              <a:ext cx="4676147" cy="2945296"/>
            </a:xfrm>
            <a:prstGeom prst="straightConnector1">
              <a:avLst/>
            </a:prstGeom>
            <a:noFill/>
            <a:ln w="50800" cap="flat" cmpd="sng" algn="ctr">
              <a:solidFill>
                <a:schemeClr val="accent1"/>
              </a:solidFill>
              <a:prstDash val="solid"/>
              <a:tailEnd type="none" w="sm" len="sm"/>
            </a:ln>
            <a:effectLst/>
          </p:spPr>
        </p:cxnSp>
        <p:sp>
          <p:nvSpPr>
            <p:cNvPr id="87" name="Oval 86"/>
            <p:cNvSpPr/>
            <p:nvPr/>
          </p:nvSpPr>
          <p:spPr>
            <a:xfrm>
              <a:off x="10103260" y="1621722"/>
              <a:ext cx="1290701" cy="1290701"/>
            </a:xfrm>
            <a:prstGeom prst="ellipse">
              <a:avLst/>
            </a:prstGeom>
            <a:solidFill>
              <a:srgbClr val="F2F3F3"/>
            </a:solidFill>
            <a:ln w="50800" cap="flat" cmpd="sng" algn="ctr">
              <a:solidFill>
                <a:schemeClr val="accent4"/>
              </a:solidFill>
              <a:prstDash val="solid"/>
            </a:ln>
            <a:effectLst>
              <a:outerShdw sx="120000" sy="120000" algn="ctr" rotWithShape="0">
                <a:srgbClr val="F2F3F3"/>
              </a:outerShdw>
            </a:effectLst>
          </p:spPr>
          <p:txBody>
            <a:bodyPr rot="0" spcFirstLastPara="0" vertOverflow="overflow" horzOverflow="overflow" vert="horz" wrap="square" lIns="146304" tIns="73152" rIns="146304" bIns="73152" numCol="1" spcCol="0" rtlCol="0" fromWordArt="0" anchor="ctr" anchorCtr="0" forceAA="0" compatLnSpc="1">
              <a:prstTxWarp prst="textNoShape">
                <a:avLst/>
              </a:prstTxWarp>
              <a:noAutofit/>
            </a:bodyPr>
            <a:lstStyle/>
            <a:p>
              <a:pPr algn="ctr" defTabSz="1463040">
                <a:defRPr/>
              </a:pPr>
              <a:endParaRPr lang="en-US" sz="2880" kern="0" dirty="0">
                <a:solidFill>
                  <a:prstClr val="white"/>
                </a:solidFill>
                <a:effectLst>
                  <a:outerShdw blurRad="50800" dist="50800" dir="5400000" algn="ctr" rotWithShape="0">
                    <a:schemeClr val="bg1"/>
                  </a:outerShdw>
                </a:effectLst>
                <a:latin typeface="Arial"/>
              </a:endParaRPr>
            </a:p>
          </p:txBody>
        </p:sp>
        <p:sp>
          <p:nvSpPr>
            <p:cNvPr id="85" name="Oval 84"/>
            <p:cNvSpPr/>
            <p:nvPr/>
          </p:nvSpPr>
          <p:spPr>
            <a:xfrm>
              <a:off x="8206570" y="2675067"/>
              <a:ext cx="1290701" cy="1290701"/>
            </a:xfrm>
            <a:prstGeom prst="ellipse">
              <a:avLst/>
            </a:prstGeom>
            <a:solidFill>
              <a:srgbClr val="F2F3F3"/>
            </a:solidFill>
            <a:ln w="50800" cap="flat" cmpd="sng" algn="ctr">
              <a:solidFill>
                <a:schemeClr val="accent4"/>
              </a:solidFill>
              <a:prstDash val="solid"/>
            </a:ln>
            <a:effectLst>
              <a:outerShdw sx="120000" sy="120000" algn="ctr" rotWithShape="0">
                <a:srgbClr val="F2F3F3"/>
              </a:outerShdw>
            </a:effectLst>
          </p:spPr>
          <p:txBody>
            <a:bodyPr rot="0" spcFirstLastPara="0" vertOverflow="overflow" horzOverflow="overflow" vert="horz" wrap="square" lIns="146304" tIns="73152" rIns="146304" bIns="73152" numCol="1" spcCol="0" rtlCol="0" fromWordArt="0" anchor="ctr" anchorCtr="0" forceAA="0" compatLnSpc="1">
              <a:prstTxWarp prst="textNoShape">
                <a:avLst/>
              </a:prstTxWarp>
              <a:noAutofit/>
            </a:bodyPr>
            <a:lstStyle/>
            <a:p>
              <a:pPr algn="ctr" defTabSz="1463040">
                <a:defRPr/>
              </a:pPr>
              <a:endParaRPr lang="en-US" sz="2880" kern="0" dirty="0">
                <a:solidFill>
                  <a:prstClr val="white"/>
                </a:solidFill>
                <a:latin typeface="Arial"/>
              </a:endParaRPr>
            </a:p>
          </p:txBody>
        </p:sp>
        <p:sp>
          <p:nvSpPr>
            <p:cNvPr id="83" name="Oval 82"/>
            <p:cNvSpPr/>
            <p:nvPr/>
          </p:nvSpPr>
          <p:spPr>
            <a:xfrm>
              <a:off x="10103260" y="5673666"/>
              <a:ext cx="1290701" cy="1290701"/>
            </a:xfrm>
            <a:prstGeom prst="ellipse">
              <a:avLst/>
            </a:prstGeom>
            <a:solidFill>
              <a:srgbClr val="F2F3F3"/>
            </a:solidFill>
            <a:ln w="50800" cap="flat" cmpd="sng" algn="ctr">
              <a:solidFill>
                <a:schemeClr val="accent4"/>
              </a:solidFill>
              <a:prstDash val="solid"/>
            </a:ln>
            <a:effectLst>
              <a:outerShdw sx="120000" sy="120000" algn="ctr" rotWithShape="0">
                <a:srgbClr val="F2F3F3"/>
              </a:outerShdw>
            </a:effectLst>
          </p:spPr>
          <p:txBody>
            <a:bodyPr rot="0" spcFirstLastPara="0" vertOverflow="overflow" horzOverflow="overflow" vert="horz" wrap="square" lIns="146304" tIns="73152" rIns="146304" bIns="73152" numCol="1" spcCol="0" rtlCol="0" fromWordArt="0" anchor="ctr" anchorCtr="0" forceAA="0" compatLnSpc="1">
              <a:prstTxWarp prst="textNoShape">
                <a:avLst/>
              </a:prstTxWarp>
              <a:noAutofit/>
            </a:bodyPr>
            <a:lstStyle/>
            <a:p>
              <a:pPr algn="ctr" defTabSz="1463040">
                <a:defRPr/>
              </a:pPr>
              <a:endParaRPr lang="en-US" sz="2880" kern="0" dirty="0">
                <a:solidFill>
                  <a:prstClr val="white"/>
                </a:solidFill>
                <a:latin typeface="Arial"/>
              </a:endParaRPr>
            </a:p>
          </p:txBody>
        </p:sp>
        <p:sp>
          <p:nvSpPr>
            <p:cNvPr id="81" name="Oval 80"/>
            <p:cNvSpPr/>
            <p:nvPr/>
          </p:nvSpPr>
          <p:spPr>
            <a:xfrm>
              <a:off x="11970055" y="4707701"/>
              <a:ext cx="1290701" cy="1290701"/>
            </a:xfrm>
            <a:prstGeom prst="ellipse">
              <a:avLst/>
            </a:prstGeom>
            <a:solidFill>
              <a:srgbClr val="F2F3F3"/>
            </a:solidFill>
            <a:ln w="50800" cap="flat" cmpd="sng" algn="ctr">
              <a:solidFill>
                <a:schemeClr val="accent4"/>
              </a:solidFill>
              <a:prstDash val="solid"/>
            </a:ln>
            <a:effectLst>
              <a:outerShdw sx="120000" sy="120000" algn="ctr" rotWithShape="0">
                <a:srgbClr val="F2F3F3"/>
              </a:outerShdw>
            </a:effectLst>
          </p:spPr>
          <p:txBody>
            <a:bodyPr rot="0" spcFirstLastPara="0" vertOverflow="overflow" horzOverflow="overflow" vert="horz" wrap="square" lIns="146304" tIns="73152" rIns="146304" bIns="73152" numCol="1" spcCol="0" rtlCol="0" fromWordArt="0" anchor="ctr" anchorCtr="0" forceAA="0" compatLnSpc="1">
              <a:prstTxWarp prst="textNoShape">
                <a:avLst/>
              </a:prstTxWarp>
              <a:noAutofit/>
            </a:bodyPr>
            <a:lstStyle/>
            <a:p>
              <a:pPr algn="ctr" defTabSz="1463040">
                <a:defRPr/>
              </a:pPr>
              <a:endParaRPr lang="en-US" sz="2880" kern="0" dirty="0">
                <a:solidFill>
                  <a:prstClr val="white"/>
                </a:solidFill>
                <a:latin typeface="Arial"/>
              </a:endParaRPr>
            </a:p>
          </p:txBody>
        </p:sp>
        <p:sp>
          <p:nvSpPr>
            <p:cNvPr id="79" name="Oval 78"/>
            <p:cNvSpPr/>
            <p:nvPr/>
          </p:nvSpPr>
          <p:spPr>
            <a:xfrm>
              <a:off x="10103260" y="3647692"/>
              <a:ext cx="1290701" cy="1290701"/>
            </a:xfrm>
            <a:prstGeom prst="ellipse">
              <a:avLst/>
            </a:prstGeom>
            <a:solidFill>
              <a:srgbClr val="F2F3F3"/>
            </a:solidFill>
            <a:ln w="50800" cap="flat" cmpd="sng" algn="ctr">
              <a:solidFill>
                <a:schemeClr val="accent4"/>
              </a:solidFill>
              <a:prstDash val="solid"/>
            </a:ln>
            <a:effectLst>
              <a:outerShdw sx="120000" sy="120000" algn="ctr" rotWithShape="0">
                <a:srgbClr val="F2F3F3"/>
              </a:outerShdw>
            </a:effectLst>
          </p:spPr>
          <p:txBody>
            <a:bodyPr rot="0" spcFirstLastPara="0" vertOverflow="overflow" horzOverflow="overflow" vert="horz" wrap="square" lIns="146304" tIns="73152" rIns="146304" bIns="73152" numCol="1" spcCol="0" rtlCol="0" fromWordArt="0" anchor="ctr" anchorCtr="0" forceAA="0" compatLnSpc="1">
              <a:prstTxWarp prst="textNoShape">
                <a:avLst/>
              </a:prstTxWarp>
              <a:noAutofit/>
            </a:bodyPr>
            <a:lstStyle/>
            <a:p>
              <a:pPr algn="ctr" defTabSz="1463040">
                <a:defRPr/>
              </a:pPr>
              <a:endParaRPr lang="en-US" sz="2880" kern="0" dirty="0">
                <a:solidFill>
                  <a:prstClr val="white"/>
                </a:solidFill>
                <a:latin typeface="Arial"/>
              </a:endParaRPr>
            </a:p>
          </p:txBody>
        </p:sp>
        <p:sp>
          <p:nvSpPr>
            <p:cNvPr id="77" name="Oval 76"/>
            <p:cNvSpPr/>
            <p:nvPr/>
          </p:nvSpPr>
          <p:spPr>
            <a:xfrm>
              <a:off x="8299307" y="4673899"/>
              <a:ext cx="1290701" cy="1290701"/>
            </a:xfrm>
            <a:prstGeom prst="ellipse">
              <a:avLst/>
            </a:prstGeom>
            <a:solidFill>
              <a:srgbClr val="F2F3F3"/>
            </a:solidFill>
            <a:ln w="50800" cap="flat" cmpd="sng" algn="ctr">
              <a:solidFill>
                <a:schemeClr val="accent4"/>
              </a:solidFill>
              <a:prstDash val="solid"/>
            </a:ln>
            <a:effectLst>
              <a:outerShdw sx="120000" sy="120000" algn="ctr" rotWithShape="0">
                <a:srgbClr val="F2F3F3"/>
              </a:outerShdw>
            </a:effectLst>
          </p:spPr>
          <p:txBody>
            <a:bodyPr rot="0" spcFirstLastPara="0" vertOverflow="overflow" horzOverflow="overflow" vert="horz" wrap="square" lIns="146304" tIns="73152" rIns="146304" bIns="73152" numCol="1" spcCol="0" rtlCol="0" fromWordArt="0" anchor="ctr" anchorCtr="0" forceAA="0" compatLnSpc="1">
              <a:prstTxWarp prst="textNoShape">
                <a:avLst/>
              </a:prstTxWarp>
              <a:noAutofit/>
            </a:bodyPr>
            <a:lstStyle/>
            <a:p>
              <a:pPr algn="ctr" defTabSz="1463040">
                <a:defRPr/>
              </a:pPr>
              <a:endParaRPr lang="en-US" sz="2880" kern="0" dirty="0">
                <a:solidFill>
                  <a:prstClr val="white"/>
                </a:solidFill>
                <a:latin typeface="Arial"/>
              </a:endParaRPr>
            </a:p>
          </p:txBody>
        </p:sp>
        <p:sp>
          <p:nvSpPr>
            <p:cNvPr id="75" name="Oval 74"/>
            <p:cNvSpPr/>
            <p:nvPr/>
          </p:nvSpPr>
          <p:spPr>
            <a:xfrm>
              <a:off x="11999952" y="2663285"/>
              <a:ext cx="1290701" cy="1290701"/>
            </a:xfrm>
            <a:prstGeom prst="ellipse">
              <a:avLst/>
            </a:prstGeom>
            <a:solidFill>
              <a:srgbClr val="F2F3F3"/>
            </a:solidFill>
            <a:ln w="50800" cap="flat" cmpd="sng" algn="ctr">
              <a:solidFill>
                <a:schemeClr val="accent4"/>
              </a:solidFill>
              <a:prstDash val="solid"/>
            </a:ln>
            <a:effectLst>
              <a:outerShdw sx="120000" sy="120000" algn="ctr" rotWithShape="0">
                <a:srgbClr val="F2F3F3"/>
              </a:outerShdw>
            </a:effectLst>
          </p:spPr>
          <p:txBody>
            <a:bodyPr rot="0" spcFirstLastPara="0" vertOverflow="overflow" horzOverflow="overflow" vert="horz" wrap="square" lIns="146304" tIns="73152" rIns="146304" bIns="73152" numCol="1" spcCol="0" rtlCol="0" fromWordArt="0" anchor="ctr" anchorCtr="0" forceAA="0" compatLnSpc="1">
              <a:prstTxWarp prst="textNoShape">
                <a:avLst/>
              </a:prstTxWarp>
              <a:noAutofit/>
            </a:bodyPr>
            <a:lstStyle/>
            <a:p>
              <a:pPr algn="ctr" defTabSz="1463040">
                <a:defRPr/>
              </a:pPr>
              <a:endParaRPr lang="en-US" sz="2880" kern="0" dirty="0">
                <a:solidFill>
                  <a:prstClr val="white"/>
                </a:solidFill>
                <a:latin typeface="Arial"/>
              </a:endParaRPr>
            </a:p>
          </p:txBody>
        </p:sp>
      </p:grpSp>
      <p:cxnSp>
        <p:nvCxnSpPr>
          <p:cNvPr id="38" name="Straight Connector 37">
            <a:extLst>
              <a:ext uri="{FF2B5EF4-FFF2-40B4-BE49-F238E27FC236}">
                <a16:creationId xmlns:a16="http://schemas.microsoft.com/office/drawing/2014/main" id="{A0AEC043-DE78-4E14-AF17-C457F46E78F2}"/>
              </a:ext>
            </a:extLst>
          </p:cNvPr>
          <p:cNvCxnSpPr>
            <a:cxnSpLocks/>
          </p:cNvCxnSpPr>
          <p:nvPr/>
        </p:nvCxnSpPr>
        <p:spPr>
          <a:xfrm flipH="1">
            <a:off x="5403665" y="4243151"/>
            <a:ext cx="3178433" cy="0"/>
          </a:xfrm>
          <a:prstGeom prst="line">
            <a:avLst/>
          </a:prstGeom>
          <a:ln w="38100" cap="rnd">
            <a:gradFill flip="none" rotWithShape="1">
              <a:gsLst>
                <a:gs pos="0">
                  <a:schemeClr val="accent1"/>
                </a:gs>
                <a:gs pos="100000">
                  <a:srgbClr val="C00000"/>
                </a:gs>
              </a:gsLst>
              <a:lin ang="0" scaled="1"/>
              <a:tileRect/>
            </a:gradFill>
            <a:prstDash val="sysDot"/>
            <a:headEnd type="arrow" w="lg" len="sm"/>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4824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500"/>
                                        <p:tgtEl>
                                          <p:spTgt spid="56"/>
                                        </p:tgtEl>
                                      </p:cBhvr>
                                    </p:animEffect>
                                  </p:childTnLst>
                                </p:cTn>
                              </p:par>
                              <p:par>
                                <p:cTn id="8" presetID="42" presetClass="path" presetSubtype="0" decel="100000" fill="hold" grpId="1" nodeType="withEffect">
                                  <p:stCondLst>
                                    <p:cond delay="0"/>
                                  </p:stCondLst>
                                  <p:childTnLst>
                                    <p:animMotion origin="layout" path="M 2.63889E-6 5E-6 L -0.04145 5E-6 " pathEditMode="relative" rAng="0" ptsTypes="AA">
                                      <p:cBhvr>
                                        <p:cTn id="9" dur="500" spd="-100000" fill="hold"/>
                                        <p:tgtEl>
                                          <p:spTgt spid="56"/>
                                        </p:tgtEl>
                                        <p:attrNameLst>
                                          <p:attrName>ppt_x</p:attrName>
                                          <p:attrName>ppt_y</p:attrName>
                                        </p:attrNameLst>
                                      </p:cBhvr>
                                      <p:rCtr x="-2072" y="0"/>
                                    </p:animMotion>
                                  </p:childTnLst>
                                </p:cTn>
                              </p:par>
                              <p:par>
                                <p:cTn id="10" presetID="22" presetClass="entr" presetSubtype="8" fill="hold" nodeType="with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wipe(left)">
                                      <p:cBhvr>
                                        <p:cTn id="12" dur="500"/>
                                        <p:tgtEl>
                                          <p:spTgt spid="38"/>
                                        </p:tgtEl>
                                      </p:cBhvr>
                                    </p:animEffect>
                                  </p:childTnLst>
                                </p:cTn>
                              </p:par>
                              <p:par>
                                <p:cTn id="13" presetID="10" presetClass="entr" presetSubtype="0" fill="hold" nodeType="withEffect">
                                  <p:stCondLst>
                                    <p:cond delay="50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42" presetClass="path" presetSubtype="0" decel="100000" fill="hold" nodeType="withEffect">
                                  <p:stCondLst>
                                    <p:cond delay="500"/>
                                  </p:stCondLst>
                                  <p:childTnLst>
                                    <p:animMotion origin="layout" path="M 2.63889E-6 5E-6 L -0.04145 5E-6 " pathEditMode="relative" rAng="0" ptsTypes="AA">
                                      <p:cBhvr>
                                        <p:cTn id="17" dur="500" spd="-100000" fill="hold"/>
                                        <p:tgtEl>
                                          <p:spTgt spid="6"/>
                                        </p:tgtEl>
                                        <p:attrNameLst>
                                          <p:attrName>ppt_x</p:attrName>
                                          <p:attrName>ppt_y</p:attrName>
                                        </p:attrNameLst>
                                      </p:cBhvr>
                                      <p:rCtr x="-207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6"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F409A-51B2-354D-AE47-A74432D1AF50}"/>
              </a:ext>
            </a:extLst>
          </p:cNvPr>
          <p:cNvSpPr>
            <a:spLocks noGrp="1"/>
          </p:cNvSpPr>
          <p:nvPr>
            <p:ph type="title"/>
          </p:nvPr>
        </p:nvSpPr>
        <p:spPr/>
        <p:txBody>
          <a:bodyPr/>
          <a:lstStyle/>
          <a:p>
            <a:r>
              <a:rPr lang="en-US" dirty="0">
                <a:solidFill>
                  <a:srgbClr val="FFC000"/>
                </a:solidFill>
                <a:latin typeface="+mn-lt"/>
              </a:rPr>
              <a:t>Microservices</a:t>
            </a:r>
            <a:r>
              <a:rPr lang="en-US" dirty="0"/>
              <a:t> eliminate the need to focus</a:t>
            </a:r>
            <a:br>
              <a:rPr lang="en-US" dirty="0"/>
            </a:br>
            <a:r>
              <a:rPr lang="en-US" dirty="0"/>
              <a:t>on infrastructure as your critical differentiator</a:t>
            </a:r>
          </a:p>
        </p:txBody>
      </p:sp>
      <p:graphicFrame>
        <p:nvGraphicFramePr>
          <p:cNvPr id="9" name="Chart 8">
            <a:extLst>
              <a:ext uri="{FF2B5EF4-FFF2-40B4-BE49-F238E27FC236}">
                <a16:creationId xmlns:a16="http://schemas.microsoft.com/office/drawing/2014/main" id="{4786BE6E-F30C-EE4D-A2EC-DF33CE6C4B81}"/>
              </a:ext>
            </a:extLst>
          </p:cNvPr>
          <p:cNvGraphicFramePr/>
          <p:nvPr>
            <p:extLst>
              <p:ext uri="{D42A27DB-BD31-4B8C-83A1-F6EECF244321}">
                <p14:modId xmlns:p14="http://schemas.microsoft.com/office/powerpoint/2010/main" val="3267373718"/>
              </p:ext>
            </p:extLst>
          </p:nvPr>
        </p:nvGraphicFramePr>
        <p:xfrm>
          <a:off x="2066824" y="2406793"/>
          <a:ext cx="3500957" cy="2333972"/>
        </p:xfrm>
        <a:graphic>
          <a:graphicData uri="http://schemas.openxmlformats.org/drawingml/2006/chart">
            <c:chart xmlns:c="http://schemas.openxmlformats.org/drawingml/2006/chart" xmlns:r="http://schemas.openxmlformats.org/officeDocument/2006/relationships" r:id="rId3"/>
          </a:graphicData>
        </a:graphic>
      </p:graphicFrame>
      <p:sp>
        <p:nvSpPr>
          <p:cNvPr id="10" name="Rectangle 9">
            <a:extLst>
              <a:ext uri="{FF2B5EF4-FFF2-40B4-BE49-F238E27FC236}">
                <a16:creationId xmlns:a16="http://schemas.microsoft.com/office/drawing/2014/main" id="{1898E1E9-AA8D-7448-A77D-0ECBDAAA5635}"/>
              </a:ext>
            </a:extLst>
          </p:cNvPr>
          <p:cNvSpPr/>
          <p:nvPr/>
        </p:nvSpPr>
        <p:spPr>
          <a:xfrm>
            <a:off x="2136393" y="4745529"/>
            <a:ext cx="3361818" cy="584775"/>
          </a:xfrm>
          <a:prstGeom prst="rect">
            <a:avLst/>
          </a:prstGeom>
        </p:spPr>
        <p:txBody>
          <a:bodyPr wrap="square">
            <a:spAutoFit/>
          </a:bodyPr>
          <a:lstStyle/>
          <a:p>
            <a:pPr marL="119063" indent="-119063" algn="ctr"/>
            <a:r>
              <a:rPr lang="en-US" sz="1600" spc="300" dirty="0">
                <a:gradFill>
                  <a:gsLst>
                    <a:gs pos="0">
                      <a:schemeClr val="tx1"/>
                    </a:gs>
                    <a:gs pos="100000">
                      <a:schemeClr val="tx1"/>
                    </a:gs>
                  </a:gsLst>
                  <a:lin ang="5400000" scaled="0"/>
                </a:gradFill>
              </a:rPr>
              <a:t>FOCUS ON INFRASTRUCTURE</a:t>
            </a:r>
          </a:p>
        </p:txBody>
      </p:sp>
      <p:graphicFrame>
        <p:nvGraphicFramePr>
          <p:cNvPr id="11" name="Chart 10">
            <a:extLst>
              <a:ext uri="{FF2B5EF4-FFF2-40B4-BE49-F238E27FC236}">
                <a16:creationId xmlns:a16="http://schemas.microsoft.com/office/drawing/2014/main" id="{228F94E8-3552-5042-BA1B-2B5AFC4AC42C}"/>
              </a:ext>
            </a:extLst>
          </p:cNvPr>
          <p:cNvGraphicFramePr/>
          <p:nvPr>
            <p:extLst>
              <p:ext uri="{D42A27DB-BD31-4B8C-83A1-F6EECF244321}">
                <p14:modId xmlns:p14="http://schemas.microsoft.com/office/powerpoint/2010/main" val="1375674846"/>
              </p:ext>
            </p:extLst>
          </p:nvPr>
        </p:nvGraphicFramePr>
        <p:xfrm>
          <a:off x="8543135" y="2406793"/>
          <a:ext cx="3500957" cy="2333972"/>
        </p:xfrm>
        <a:graphic>
          <a:graphicData uri="http://schemas.openxmlformats.org/drawingml/2006/chart">
            <c:chart xmlns:c="http://schemas.openxmlformats.org/drawingml/2006/chart" xmlns:r="http://schemas.openxmlformats.org/officeDocument/2006/relationships" r:id="rId4"/>
          </a:graphicData>
        </a:graphic>
      </p:graphicFrame>
      <p:sp>
        <p:nvSpPr>
          <p:cNvPr id="13" name="Rectangle 12">
            <a:extLst>
              <a:ext uri="{FF2B5EF4-FFF2-40B4-BE49-F238E27FC236}">
                <a16:creationId xmlns:a16="http://schemas.microsoft.com/office/drawing/2014/main" id="{9C0E1B07-EFDF-3C42-B4A8-3332ED1A7CB5}"/>
              </a:ext>
            </a:extLst>
          </p:cNvPr>
          <p:cNvSpPr/>
          <p:nvPr/>
        </p:nvSpPr>
        <p:spPr>
          <a:xfrm>
            <a:off x="1281993" y="5400408"/>
            <a:ext cx="5070619" cy="1089529"/>
          </a:xfrm>
          <a:prstGeom prst="rect">
            <a:avLst/>
          </a:prstGeom>
        </p:spPr>
        <p:txBody>
          <a:bodyPr wrap="none">
            <a:spAutoFit/>
          </a:bodyPr>
          <a:lstStyle/>
          <a:p>
            <a:pPr lvl="0" algn="ctr" defTabSz="1097278">
              <a:lnSpc>
                <a:spcPct val="90000"/>
              </a:lnSpc>
              <a:spcBef>
                <a:spcPct val="20000"/>
              </a:spcBef>
              <a:buSzPct val="90000"/>
            </a:pPr>
            <a:r>
              <a:rPr lang="en-US" sz="2400" i="1" dirty="0">
                <a:solidFill>
                  <a:srgbClr val="FFC000"/>
                </a:solidFill>
                <a:latin typeface="Amazon Ember Light" panose="020B0403020204020204" pitchFamily="34" charset="0"/>
                <a:ea typeface="Amazon Ember Light" panose="020B0403020204020204" pitchFamily="34" charset="0"/>
                <a:cs typeface="Amazon Ember Light" panose="020B0403020204020204" pitchFamily="34" charset="0"/>
              </a:rPr>
              <a:t>Installing, configuring, and managing</a:t>
            </a:r>
            <a:br>
              <a:rPr lang="en-US" sz="2400" i="1" dirty="0">
                <a:solidFill>
                  <a:schemeClr val="tx2"/>
                </a:solidFill>
                <a:latin typeface="Amazon Ember Light" panose="020B0403020204020204" pitchFamily="34" charset="0"/>
                <a:ea typeface="Amazon Ember Light" panose="020B0403020204020204" pitchFamily="34" charset="0"/>
                <a:cs typeface="Amazon Ember Light" panose="020B0403020204020204" pitchFamily="34" charset="0"/>
              </a:rPr>
            </a:br>
            <a:r>
              <a:rPr lang="en-US" sz="2400" i="1" dirty="0">
                <a:solidFill>
                  <a:schemeClr val="tx2"/>
                </a:solidFill>
                <a:latin typeface="Amazon Ember Light" panose="020B0403020204020204" pitchFamily="34" charset="0"/>
                <a:ea typeface="Amazon Ember Light" panose="020B0403020204020204" pitchFamily="34" charset="0"/>
                <a:cs typeface="Amazon Ember Light" panose="020B0403020204020204" pitchFamily="34" charset="0"/>
              </a:rPr>
              <a:t>my compute infrastructure is critical</a:t>
            </a:r>
            <a:br>
              <a:rPr lang="en-US" sz="2400" i="1" dirty="0">
                <a:solidFill>
                  <a:schemeClr val="tx2"/>
                </a:solidFill>
                <a:latin typeface="Amazon Ember Light" panose="020B0403020204020204" pitchFamily="34" charset="0"/>
                <a:ea typeface="Amazon Ember Light" panose="020B0403020204020204" pitchFamily="34" charset="0"/>
                <a:cs typeface="Amazon Ember Light" panose="020B0403020204020204" pitchFamily="34" charset="0"/>
              </a:rPr>
            </a:br>
            <a:r>
              <a:rPr lang="en-US" sz="2400" i="1" dirty="0">
                <a:solidFill>
                  <a:schemeClr val="tx2"/>
                </a:solidFill>
                <a:latin typeface="Amazon Ember Light" panose="020B0403020204020204" pitchFamily="34" charset="0"/>
                <a:ea typeface="Amazon Ember Light" panose="020B0403020204020204" pitchFamily="34" charset="0"/>
                <a:cs typeface="Amazon Ember Light" panose="020B0403020204020204" pitchFamily="34" charset="0"/>
              </a:rPr>
              <a:t>to achieving my goals</a:t>
            </a:r>
          </a:p>
        </p:txBody>
      </p:sp>
      <p:sp>
        <p:nvSpPr>
          <p:cNvPr id="14" name="Rectangle 13">
            <a:extLst>
              <a:ext uri="{FF2B5EF4-FFF2-40B4-BE49-F238E27FC236}">
                <a16:creationId xmlns:a16="http://schemas.microsoft.com/office/drawing/2014/main" id="{6DE366FB-8D11-40BD-AEBA-A6C45DBB8208}"/>
              </a:ext>
            </a:extLst>
          </p:cNvPr>
          <p:cNvSpPr/>
          <p:nvPr/>
        </p:nvSpPr>
        <p:spPr>
          <a:xfrm>
            <a:off x="2994000" y="3112114"/>
            <a:ext cx="1646605" cy="923330"/>
          </a:xfrm>
          <a:prstGeom prst="rect">
            <a:avLst/>
          </a:prstGeom>
        </p:spPr>
        <p:txBody>
          <a:bodyPr wrap="none">
            <a:spAutoFit/>
          </a:bodyPr>
          <a:lstStyle/>
          <a:p>
            <a:pPr marL="119063" indent="-119063" algn="ctr"/>
            <a:r>
              <a:rPr lang="en-US" sz="5400" dirty="0">
                <a:solidFill>
                  <a:srgbClr val="FFC000"/>
                </a:solidFill>
                <a:latin typeface="+mj-lt"/>
              </a:rPr>
              <a:t>10%</a:t>
            </a:r>
            <a:endParaRPr lang="en-US" sz="1400" dirty="0">
              <a:solidFill>
                <a:srgbClr val="FFC000"/>
              </a:solidFill>
            </a:endParaRPr>
          </a:p>
        </p:txBody>
      </p:sp>
      <p:sp>
        <p:nvSpPr>
          <p:cNvPr id="15" name="Rectangle 14">
            <a:extLst>
              <a:ext uri="{FF2B5EF4-FFF2-40B4-BE49-F238E27FC236}">
                <a16:creationId xmlns:a16="http://schemas.microsoft.com/office/drawing/2014/main" id="{8DF97CD9-75A7-47C1-98FD-DE11F1FDAE3F}"/>
              </a:ext>
            </a:extLst>
          </p:cNvPr>
          <p:cNvSpPr/>
          <p:nvPr/>
        </p:nvSpPr>
        <p:spPr>
          <a:xfrm>
            <a:off x="8612704" y="4745529"/>
            <a:ext cx="3361818" cy="584775"/>
          </a:xfrm>
          <a:prstGeom prst="rect">
            <a:avLst/>
          </a:prstGeom>
        </p:spPr>
        <p:txBody>
          <a:bodyPr wrap="square">
            <a:spAutoFit/>
          </a:bodyPr>
          <a:lstStyle/>
          <a:p>
            <a:pPr marL="119063" indent="-119063" algn="ctr"/>
            <a:r>
              <a:rPr lang="en-US" sz="1600" spc="300" dirty="0">
                <a:gradFill>
                  <a:gsLst>
                    <a:gs pos="0">
                      <a:schemeClr val="tx1"/>
                    </a:gs>
                    <a:gs pos="100000">
                      <a:schemeClr val="tx1"/>
                    </a:gs>
                  </a:gsLst>
                  <a:lin ang="5400000" scaled="0"/>
                </a:gradFill>
              </a:rPr>
              <a:t>FOCUS ON APPLICATIONS</a:t>
            </a:r>
          </a:p>
        </p:txBody>
      </p:sp>
      <p:sp>
        <p:nvSpPr>
          <p:cNvPr id="17" name="Rectangle 16">
            <a:extLst>
              <a:ext uri="{FF2B5EF4-FFF2-40B4-BE49-F238E27FC236}">
                <a16:creationId xmlns:a16="http://schemas.microsoft.com/office/drawing/2014/main" id="{54CE9616-F1FD-48B4-BC9F-EABED411DEB8}"/>
              </a:ext>
            </a:extLst>
          </p:cNvPr>
          <p:cNvSpPr/>
          <p:nvPr/>
        </p:nvSpPr>
        <p:spPr>
          <a:xfrm>
            <a:off x="7885742" y="5400408"/>
            <a:ext cx="4815742" cy="1200329"/>
          </a:xfrm>
          <a:prstGeom prst="rect">
            <a:avLst/>
          </a:prstGeom>
        </p:spPr>
        <p:txBody>
          <a:bodyPr wrap="none">
            <a:spAutoFit/>
          </a:bodyPr>
          <a:lstStyle/>
          <a:p>
            <a:pPr algn="ctr"/>
            <a:r>
              <a:rPr lang="en-US" sz="2400" i="1" dirty="0">
                <a:latin typeface="Amazon Ember Light" panose="020B0403020204020204" pitchFamily="34" charset="0"/>
                <a:ea typeface="Amazon Ember Light" panose="020B0403020204020204" pitchFamily="34" charset="0"/>
                <a:cs typeface="Amazon Ember Light" panose="020B0403020204020204" pitchFamily="34" charset="0"/>
              </a:rPr>
              <a:t>Having </a:t>
            </a:r>
            <a:r>
              <a:rPr lang="en-US" sz="2400" i="1" dirty="0">
                <a:solidFill>
                  <a:srgbClr val="FFC000"/>
                </a:solidFill>
                <a:latin typeface="Amazon Ember Light" panose="020B0403020204020204" pitchFamily="34" charset="0"/>
                <a:ea typeface="Amazon Ember Light" panose="020B0403020204020204" pitchFamily="34" charset="0"/>
                <a:cs typeface="Amazon Ember Light" panose="020B0403020204020204" pitchFamily="34" charset="0"/>
              </a:rPr>
              <a:t>a standardized, flexible, and</a:t>
            </a:r>
            <a:br>
              <a:rPr lang="en-US" sz="2400" i="1" dirty="0">
                <a:solidFill>
                  <a:srgbClr val="FFC000"/>
                </a:solidFill>
                <a:latin typeface="Amazon Ember Light" panose="020B0403020204020204" pitchFamily="34" charset="0"/>
                <a:ea typeface="Amazon Ember Light" panose="020B0403020204020204" pitchFamily="34" charset="0"/>
                <a:cs typeface="Amazon Ember Light" panose="020B0403020204020204" pitchFamily="34" charset="0"/>
              </a:rPr>
            </a:br>
            <a:r>
              <a:rPr lang="en-US" sz="2400" i="1" dirty="0">
                <a:solidFill>
                  <a:srgbClr val="FFC000"/>
                </a:solidFill>
                <a:latin typeface="Amazon Ember Light" panose="020B0403020204020204" pitchFamily="34" charset="0"/>
                <a:ea typeface="Amazon Ember Light" panose="020B0403020204020204" pitchFamily="34" charset="0"/>
                <a:cs typeface="Amazon Ember Light" panose="020B0403020204020204" pitchFamily="34" charset="0"/>
              </a:rPr>
              <a:t>on-demand</a:t>
            </a:r>
            <a:r>
              <a:rPr lang="en-US" sz="2400" i="1" dirty="0">
                <a:solidFill>
                  <a:schemeClr val="tx2"/>
                </a:solidFill>
                <a:latin typeface="Amazon Ember Light" panose="020B0403020204020204" pitchFamily="34" charset="0"/>
                <a:ea typeface="Amazon Ember Light" panose="020B0403020204020204" pitchFamily="34" charset="0"/>
                <a:cs typeface="Amazon Ember Light" panose="020B0403020204020204" pitchFamily="34" charset="0"/>
              </a:rPr>
              <a:t> </a:t>
            </a:r>
            <a:r>
              <a:rPr lang="en-US" sz="2400" i="1" dirty="0">
                <a:latin typeface="Amazon Ember Light" panose="020B0403020204020204" pitchFamily="34" charset="0"/>
                <a:ea typeface="Amazon Ember Light" panose="020B0403020204020204" pitchFamily="34" charset="0"/>
                <a:cs typeface="Amazon Ember Light" panose="020B0403020204020204" pitchFamily="34" charset="0"/>
              </a:rPr>
              <a:t>compute environment</a:t>
            </a:r>
            <a:br>
              <a:rPr lang="en-US" sz="2400" i="1" dirty="0">
                <a:latin typeface="Amazon Ember Light" panose="020B0403020204020204" pitchFamily="34" charset="0"/>
                <a:ea typeface="Amazon Ember Light" panose="020B0403020204020204" pitchFamily="34" charset="0"/>
                <a:cs typeface="Amazon Ember Light" panose="020B0403020204020204" pitchFamily="34" charset="0"/>
              </a:rPr>
            </a:br>
            <a:r>
              <a:rPr lang="en-US" sz="2400" i="1" dirty="0">
                <a:latin typeface="Amazon Ember Light" panose="020B0403020204020204" pitchFamily="34" charset="0"/>
                <a:ea typeface="Amazon Ember Light" panose="020B0403020204020204" pitchFamily="34" charset="0"/>
                <a:cs typeface="Amazon Ember Light" panose="020B0403020204020204" pitchFamily="34" charset="0"/>
              </a:rPr>
              <a:t>is critical to achieving my goals</a:t>
            </a:r>
          </a:p>
        </p:txBody>
      </p:sp>
      <p:sp>
        <p:nvSpPr>
          <p:cNvPr id="18" name="Rectangle 17">
            <a:extLst>
              <a:ext uri="{FF2B5EF4-FFF2-40B4-BE49-F238E27FC236}">
                <a16:creationId xmlns:a16="http://schemas.microsoft.com/office/drawing/2014/main" id="{E5D73F98-404C-481F-BE4E-7044544BA72E}"/>
              </a:ext>
            </a:extLst>
          </p:cNvPr>
          <p:cNvSpPr/>
          <p:nvPr/>
        </p:nvSpPr>
        <p:spPr>
          <a:xfrm>
            <a:off x="9470311" y="3112114"/>
            <a:ext cx="1646605" cy="923330"/>
          </a:xfrm>
          <a:prstGeom prst="rect">
            <a:avLst/>
          </a:prstGeom>
        </p:spPr>
        <p:txBody>
          <a:bodyPr wrap="none">
            <a:spAutoFit/>
          </a:bodyPr>
          <a:lstStyle/>
          <a:p>
            <a:pPr marL="119063" indent="-119063" algn="ctr"/>
            <a:r>
              <a:rPr lang="en-US" sz="5400" dirty="0">
                <a:solidFill>
                  <a:srgbClr val="FFC000"/>
                </a:solidFill>
                <a:latin typeface="+mj-lt"/>
              </a:rPr>
              <a:t>90%</a:t>
            </a:r>
            <a:endParaRPr lang="en-US" sz="1400" dirty="0">
              <a:solidFill>
                <a:srgbClr val="FFC000"/>
              </a:solidFill>
            </a:endParaRPr>
          </a:p>
        </p:txBody>
      </p:sp>
    </p:spTree>
    <p:extLst>
      <p:ext uri="{BB962C8B-B14F-4D97-AF65-F5344CB8AC3E}">
        <p14:creationId xmlns:p14="http://schemas.microsoft.com/office/powerpoint/2010/main" val="2251863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6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42" presetClass="path" presetSubtype="0" decel="100000" fill="hold" grpId="1" nodeType="withEffect">
                                  <p:stCondLst>
                                    <p:cond delay="0"/>
                                  </p:stCondLst>
                                  <p:childTnLst>
                                    <p:animMotion origin="layout" path="M -6.94444E-7 4.38272E-6 L 0.03678 4.38272E-6 " pathEditMode="relative" rAng="0" ptsTypes="AA">
                                      <p:cBhvr>
                                        <p:cTn id="12" dur="500" spd="-100000" fill="hold"/>
                                        <p:tgtEl>
                                          <p:spTgt spid="10"/>
                                        </p:tgtEl>
                                        <p:attrNameLst>
                                          <p:attrName>ppt_x</p:attrName>
                                          <p:attrName>ppt_y</p:attrName>
                                        </p:attrNameLst>
                                      </p:cBhvr>
                                      <p:rCtr x="1834" y="0"/>
                                    </p:animMotion>
                                  </p:childTnLst>
                                </p:cTn>
                              </p:par>
                              <p:par>
                                <p:cTn id="13" presetID="21" presetClass="entr" presetSubtype="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heel(1)">
                                      <p:cBhvr>
                                        <p:cTn id="15" dur="6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42" presetClass="path" presetSubtype="0" decel="100000" fill="hold" grpId="1" nodeType="withEffect">
                                  <p:stCondLst>
                                    <p:cond delay="0"/>
                                  </p:stCondLst>
                                  <p:childTnLst>
                                    <p:animMotion origin="layout" path="M 7.98611E-7 4.87654E-6 L 0.03678 4.87654E-6 " pathEditMode="relative" rAng="0" ptsTypes="AA">
                                      <p:cBhvr>
                                        <p:cTn id="20" dur="500" spd="-100000" fill="hold"/>
                                        <p:tgtEl>
                                          <p:spTgt spid="13"/>
                                        </p:tgtEl>
                                        <p:attrNameLst>
                                          <p:attrName>ppt_x</p:attrName>
                                          <p:attrName>ppt_y</p:attrName>
                                        </p:attrNameLst>
                                      </p:cBhvr>
                                      <p:rCtr x="1834" y="0"/>
                                    </p:animMotion>
                                  </p:childTnLst>
                                </p:cTn>
                              </p:par>
                              <p:par>
                                <p:cTn id="21" presetID="10"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42" presetClass="path" presetSubtype="0" decel="100000" fill="hold" grpId="1" nodeType="withEffect">
                                  <p:stCondLst>
                                    <p:cond delay="0"/>
                                  </p:stCondLst>
                                  <p:childTnLst>
                                    <p:animMotion origin="layout" path="M -6.94444E-7 -6.79012E-7 L 0.03678 -6.79012E-7 " pathEditMode="relative" rAng="0" ptsTypes="AA">
                                      <p:cBhvr>
                                        <p:cTn id="25" dur="500" spd="-100000" fill="hold"/>
                                        <p:tgtEl>
                                          <p:spTgt spid="14"/>
                                        </p:tgtEl>
                                        <p:attrNameLst>
                                          <p:attrName>ppt_x</p:attrName>
                                          <p:attrName>ppt_y</p:attrName>
                                        </p:attrNameLst>
                                      </p:cBhvr>
                                      <p:rCtr x="1834" y="0"/>
                                    </p:animMotion>
                                  </p:childTnLst>
                                </p:cTn>
                              </p:par>
                              <p:par>
                                <p:cTn id="26" presetID="10" presetClass="entr" presetSubtype="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42" presetClass="path" presetSubtype="0" decel="100000" fill="hold" grpId="1" nodeType="withEffect">
                                  <p:stCondLst>
                                    <p:cond delay="0"/>
                                  </p:stCondLst>
                                  <p:childTnLst>
                                    <p:animMotion origin="layout" path="M 9.72222E-7 -6.79012E-7 L -0.02572 -6.79012E-7 " pathEditMode="relative" rAng="0" ptsTypes="AA">
                                      <p:cBhvr>
                                        <p:cTn id="30" dur="500" spd="-100000" fill="hold"/>
                                        <p:tgtEl>
                                          <p:spTgt spid="18"/>
                                        </p:tgtEl>
                                        <p:attrNameLst>
                                          <p:attrName>ppt_x</p:attrName>
                                          <p:attrName>ppt_y</p:attrName>
                                        </p:attrNameLst>
                                      </p:cBhvr>
                                      <p:rCtr x="-1291" y="0"/>
                                    </p:animMotion>
                                  </p:childTnLst>
                                </p:cTn>
                              </p:par>
                              <p:par>
                                <p:cTn id="31" presetID="10"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par>
                                <p:cTn id="34" presetID="42" presetClass="path" presetSubtype="0" decel="100000" fill="hold" grpId="1" nodeType="withEffect">
                                  <p:stCondLst>
                                    <p:cond delay="0"/>
                                  </p:stCondLst>
                                  <p:childTnLst>
                                    <p:animMotion origin="layout" path="M 9.72222E-7 4.38272E-6 L -0.02572 4.38272E-6 " pathEditMode="relative" rAng="0" ptsTypes="AA">
                                      <p:cBhvr>
                                        <p:cTn id="35" dur="500" spd="-100000" fill="hold"/>
                                        <p:tgtEl>
                                          <p:spTgt spid="15"/>
                                        </p:tgtEl>
                                        <p:attrNameLst>
                                          <p:attrName>ppt_x</p:attrName>
                                          <p:attrName>ppt_y</p:attrName>
                                        </p:attrNameLst>
                                      </p:cBhvr>
                                      <p:rCtr x="-1291" y="0"/>
                                    </p:animMotion>
                                  </p:childTnLst>
                                </p:cTn>
                              </p:par>
                              <p:par>
                                <p:cTn id="36" presetID="10" presetClass="entr" presetSubtype="0"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par>
                                <p:cTn id="39" presetID="42" presetClass="path" presetSubtype="0" decel="100000" fill="hold" grpId="1" nodeType="withEffect">
                                  <p:stCondLst>
                                    <p:cond delay="0"/>
                                  </p:stCondLst>
                                  <p:childTnLst>
                                    <p:animMotion origin="layout" path="M 9.72222E-7 -6.79012E-7 L -0.02572 -6.79012E-7 " pathEditMode="relative" rAng="0" ptsTypes="AA">
                                      <p:cBhvr>
                                        <p:cTn id="40" dur="500" spd="-100000" fill="hold"/>
                                        <p:tgtEl>
                                          <p:spTgt spid="17"/>
                                        </p:tgtEl>
                                        <p:attrNameLst>
                                          <p:attrName>ppt_x</p:attrName>
                                          <p:attrName>ppt_y</p:attrName>
                                        </p:attrNameLst>
                                      </p:cBhvr>
                                      <p:rCtr x="-129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P spid="10" grpId="0"/>
      <p:bldP spid="10" grpId="1"/>
      <p:bldGraphic spid="11" grpId="0">
        <p:bldAsOne/>
      </p:bldGraphic>
      <p:bldP spid="13" grpId="0"/>
      <p:bldP spid="13" grpId="1"/>
      <p:bldP spid="14" grpId="0"/>
      <p:bldP spid="14" grpId="1"/>
      <p:bldP spid="15" grpId="0"/>
      <p:bldP spid="15" grpId="1"/>
      <p:bldP spid="17" grpId="0"/>
      <p:bldP spid="17" grpId="1"/>
      <p:bldP spid="18" grpId="0"/>
      <p:bldP spid="18" grpId="1"/>
    </p:bldLst>
  </p:timing>
</p:sld>
</file>

<file path=ppt/theme/theme1.xml><?xml version="1.0" encoding="utf-8"?>
<a:theme xmlns:a="http://schemas.openxmlformats.org/drawingml/2006/main" name="DeckTemplate-AWS">
  <a:themeElements>
    <a:clrScheme name="Custom 13">
      <a:dk1>
        <a:srgbClr val="000000"/>
      </a:dk1>
      <a:lt1>
        <a:srgbClr val="FFFFFF"/>
      </a:lt1>
      <a:dk2>
        <a:srgbClr val="232F3E"/>
      </a:dk2>
      <a:lt2>
        <a:srgbClr val="F2F3F3"/>
      </a:lt2>
      <a:accent1>
        <a:srgbClr val="FF9900"/>
      </a:accent1>
      <a:accent2>
        <a:srgbClr val="00A1C9"/>
      </a:accent2>
      <a:accent3>
        <a:srgbClr val="007DBC"/>
      </a:accent3>
      <a:accent4>
        <a:srgbClr val="69AF34"/>
      </a:accent4>
      <a:accent5>
        <a:srgbClr val="1E8900"/>
      </a:accent5>
      <a:accent6>
        <a:srgbClr val="FF5745"/>
      </a:accent6>
      <a:hlink>
        <a:srgbClr val="00E0EA"/>
      </a:hlink>
      <a:folHlink>
        <a:srgbClr val="00A0C8"/>
      </a:folHlink>
    </a:clrScheme>
    <a:fontScheme name="Test">
      <a:majorFont>
        <a:latin typeface="Amazon Ember"/>
        <a:ea typeface=""/>
        <a:cs typeface=""/>
      </a:majorFont>
      <a:minorFont>
        <a:latin typeface="Amazon Embe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sz="2900" dirty="0" err="1" smtClean="0">
            <a:solidFill>
              <a:schemeClr val="tx2"/>
            </a:solidFill>
            <a:latin typeface="Amazon Ember" panose="020B0603020204020204" pitchFamily="34" charset="0"/>
            <a:ea typeface="Amazon Ember" panose="020B0603020204020204" pitchFamily="34" charset="0"/>
            <a:cs typeface="Amazon Ember" panose="020B0603020204020204" pitchFamily="34" charset="0"/>
          </a:defRPr>
        </a:defPPr>
      </a:lstStyle>
    </a:txDef>
  </a:objectDefaults>
  <a:extraClrSchemeLst/>
  <a:extLst>
    <a:ext uri="{05A4C25C-085E-4340-85A3-A5531E510DB2}">
      <thm15:themeFamily xmlns:thm15="http://schemas.microsoft.com/office/thememl/2012/main" name="AWS_Deck_Template.potx" id="{956C5B2E-0233-4212-9383-50A039694C0C}" vid="{0176EEA5-D87D-4097-B356-86DC884F454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26A3D6C04DFD740953BA1B2B9E62D60" ma:contentTypeVersion="0" ma:contentTypeDescription="Create a new document." ma:contentTypeScope="" ma:versionID="26617cd14cd3af163c0e97ff614e520a">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1A3258A-222C-4488-825E-7520D001FB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C597C89A-FD0C-431E-81F6-90225B937683}">
  <ds:schemaRefs>
    <ds:schemaRef ds:uri="http://schemas.microsoft.com/office/infopath/2007/PartnerControls"/>
    <ds:schemaRef ds:uri="http://www.w3.org/XML/1998/namespace"/>
    <ds:schemaRef ds:uri="http://schemas.microsoft.com/office/2006/documentManagement/types"/>
    <ds:schemaRef ds:uri="http://purl.org/dc/dcmitype/"/>
    <ds:schemaRef ds:uri="http://schemas.openxmlformats.org/package/2006/metadata/core-properties"/>
    <ds:schemaRef ds:uri="http://purl.org/dc/terms/"/>
    <ds:schemaRef ds:uri="http://schemas.microsoft.com/office/2006/metadata/properties"/>
    <ds:schemaRef ds:uri="http://purl.org/dc/elements/1.1/"/>
  </ds:schemaRefs>
</ds:datastoreItem>
</file>

<file path=customXml/itemProps3.xml><?xml version="1.0" encoding="utf-8"?>
<ds:datastoreItem xmlns:ds="http://schemas.openxmlformats.org/officeDocument/2006/customXml" ds:itemID="{705B35A6-8B52-46A5-AE45-B98C6459DC1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DeckTemplate_AWS</Template>
  <TotalTime>13021</TotalTime>
  <Words>1846</Words>
  <Application>Microsoft Macintosh PowerPoint</Application>
  <PresentationFormat>Custom</PresentationFormat>
  <Paragraphs>254</Paragraphs>
  <Slides>22</Slides>
  <Notes>15</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Amazon Ember</vt:lpstr>
      <vt:lpstr>Amazon Ember Cd RC Light</vt:lpstr>
      <vt:lpstr>Amazon Ember Light</vt:lpstr>
      <vt:lpstr>Amazon Ember Regular</vt:lpstr>
      <vt:lpstr>American Typewriter</vt:lpstr>
      <vt:lpstr>Arial</vt:lpstr>
      <vt:lpstr>Berlin Sans FB</vt:lpstr>
      <vt:lpstr>Open Sans</vt:lpstr>
      <vt:lpstr>DeckTemplate-AWS</vt:lpstr>
      <vt:lpstr>PowerPoint Presentation</vt:lpstr>
      <vt:lpstr>PowerPoint Presentation</vt:lpstr>
      <vt:lpstr>Scenario: Wild Rydes (www.wildrydes.com)</vt:lpstr>
      <vt:lpstr>Help Wild Rydes Disrupt Transportation!</vt:lpstr>
      <vt:lpstr>Wild Rydes is Backed by Leading Investors</vt:lpstr>
      <vt:lpstr>Your Task: Build the Wild Rydes Website</vt:lpstr>
      <vt:lpstr>The Serverless Spectrum</vt:lpstr>
      <vt:lpstr>Microservices allow you to decompose for agility</vt:lpstr>
      <vt:lpstr>Microservices eliminate the need to focus on infrastructure as your critical differentiator</vt:lpstr>
      <vt:lpstr>Domain Driven Design</vt:lpstr>
      <vt:lpstr>Amazon views serverless as the native architecture of the cloud</vt:lpstr>
      <vt:lpstr>Serverless is an operational construct</vt:lpstr>
      <vt:lpstr>Comparison of operational responsibility</vt:lpstr>
      <vt:lpstr>AWS serverless advantage</vt:lpstr>
      <vt:lpstr>PowerPoint Presentation</vt:lpstr>
      <vt:lpstr>Serverless Foundations</vt:lpstr>
      <vt:lpstr>Spectrum of AWS offerings</vt:lpstr>
      <vt:lpstr>Use cases - Web applications</vt:lpstr>
      <vt:lpstr>Use cases - Data processing </vt:lpstr>
      <vt:lpstr>Use cases - Batch processing</vt:lpstr>
      <vt:lpstr>Use cases – Event ingestion</vt:lpstr>
      <vt:lpstr>Let’s build!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정 영우</cp:lastModifiedBy>
  <cp:revision>144</cp:revision>
  <dcterms:created xsi:type="dcterms:W3CDTF">2016-06-17T18:22:10Z</dcterms:created>
  <dcterms:modified xsi:type="dcterms:W3CDTF">2022-06-07T03:23:21Z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0x010100D26A3D6C04DFD740953BA1B2B9E62D60</vt:lpwstr>
  </property>
</Properties>
</file>